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sldIdLst>
    <p:sldId id="256" r:id="rId2"/>
    <p:sldId id="260" r:id="rId3"/>
    <p:sldId id="267" r:id="rId4"/>
    <p:sldId id="268" r:id="rId5"/>
    <p:sldId id="259" r:id="rId6"/>
    <p:sldId id="269" r:id="rId7"/>
    <p:sldId id="258" r:id="rId8"/>
    <p:sldId id="271" r:id="rId9"/>
    <p:sldId id="272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247" autoAdjust="0"/>
    <p:restoredTop sz="94660"/>
  </p:normalViewPr>
  <p:slideViewPr>
    <p:cSldViewPr>
      <p:cViewPr varScale="1">
        <p:scale>
          <a:sx n="39" d="100"/>
          <a:sy n="39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B960C09-ED89-4BDF-933E-A2B4A03DFE03}" type="datetimeFigureOut">
              <a:rPr lang="en-ZA" smtClean="0"/>
              <a:pPr/>
              <a:t>2014/03/20</a:t>
            </a:fld>
            <a:endParaRPr lang="en-ZA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ZA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DE9A2A-A947-4E74-825F-F4B7608BFDCF}" type="slidenum">
              <a:rPr lang="en-ZA" smtClean="0"/>
              <a:pPr/>
              <a:t>‹#›</a:t>
            </a:fld>
            <a:endParaRPr lang="en-ZA"/>
          </a:p>
        </p:txBody>
      </p:sp>
    </p:spTree>
    <p:extLst>
      <p:ext uri="{BB962C8B-B14F-4D97-AF65-F5344CB8AC3E}">
        <p14:creationId xmlns:p14="http://schemas.microsoft.com/office/powerpoint/2010/main" val="11051146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BFC89F-3196-4327-826F-841DA5D0A241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79AEA-38FE-4CD2-8FDC-675E87495CDE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9EDE3C-961B-471D-8E54-738AEBEB5BAA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BA26B-F6C7-4081-A16D-7C0AF03D340C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6E6925-C9A6-4ED6-AA07-07D42306F10B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3BE65F-F093-49AF-BB0A-0F55D9559153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7C9B60-90DD-4D1E-9766-CA597BC62614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379D24-4278-42B0-B7C4-4507DDB1A9DD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10A48D-C4CB-45C2-B4C3-23CD920BC444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B15387A-55BB-47BE-B263-351C758654DE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Z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229DE5-D7B7-4887-8E0F-4116DA584A0D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Z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Z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Z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CEC5A2-29FE-4DEC-AEEC-EA012CDE061E}" type="datetime1">
              <a:rPr lang="en-ZA" smtClean="0"/>
              <a:pPr/>
              <a:t>2014/03/20</a:t>
            </a:fld>
            <a:endParaRPr lang="en-Z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Z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D2570-6B9D-404F-BF84-731BA508BA7E}" type="slidenum">
              <a:rPr lang="en-ZA" smtClean="0"/>
              <a:pPr/>
              <a:t>‹#›</a:t>
            </a:fld>
            <a:endParaRPr lang="en-Z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268761"/>
            <a:ext cx="7772400" cy="2331690"/>
          </a:xfrm>
        </p:spPr>
        <p:txBody>
          <a:bodyPr>
            <a:normAutofit fontScale="90000"/>
          </a:bodyPr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Statistical Presentation on the Condolences for the late former President Nelson Rolihlahla Mandela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ZA" dirty="0" smtClean="0">
                <a:latin typeface="Arial" pitchFamily="34" charset="0"/>
                <a:cs typeface="Arial" pitchFamily="34" charset="0"/>
              </a:rPr>
              <a:t>23 December 2013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1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88640"/>
            <a:ext cx="8229600" cy="864096"/>
          </a:xfrm>
        </p:spPr>
        <p:txBody>
          <a:bodyPr>
            <a:normAutofit fontScale="90000"/>
          </a:bodyPr>
          <a:lstStyle/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Statistical information per District and Local Municipality : Ehlanzeni District Municipality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54271770"/>
              </p:ext>
            </p:extLst>
          </p:nvPr>
        </p:nvGraphicFramePr>
        <p:xfrm>
          <a:off x="1115616" y="1124743"/>
          <a:ext cx="7056784" cy="466344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528392"/>
                <a:gridCol w="3528392"/>
              </a:tblGrid>
              <a:tr h="494157">
                <a:tc>
                  <a:txBody>
                    <a:bodyPr/>
                    <a:lstStyle/>
                    <a:p>
                      <a:pPr algn="ctr"/>
                      <a:r>
                        <a:rPr lang="en-ZA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Municipality</a:t>
                      </a:r>
                      <a:endParaRPr lang="en-ZA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ZA" sz="28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8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Ehlanzeni District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337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err="1" smtClean="0">
                          <a:latin typeface="Arial" pitchFamily="34" charset="0"/>
                          <a:cs typeface="Arial" pitchFamily="34" charset="0"/>
                        </a:rPr>
                        <a:t>Mbombela</a:t>
                      </a:r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 LM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2 073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Nkomazi LM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9 422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err="1" smtClean="0">
                          <a:latin typeface="Arial" pitchFamily="34" charset="0"/>
                          <a:cs typeface="Arial" pitchFamily="34" charset="0"/>
                        </a:rPr>
                        <a:t>Umjindi</a:t>
                      </a:r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 LM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2 670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Bushbuckridge LM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5 381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err="1" smtClean="0">
                          <a:latin typeface="Arial" pitchFamily="34" charset="0"/>
                          <a:cs typeface="Arial" pitchFamily="34" charset="0"/>
                        </a:rPr>
                        <a:t>Thaba</a:t>
                      </a:r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ZA" sz="2800" dirty="0" err="1" smtClean="0">
                          <a:latin typeface="Arial" pitchFamily="34" charset="0"/>
                          <a:cs typeface="Arial" pitchFamily="34" charset="0"/>
                        </a:rPr>
                        <a:t>Chweu</a:t>
                      </a:r>
                      <a:r>
                        <a:rPr lang="en-ZA" sz="2800" baseline="0" dirty="0" smtClean="0">
                          <a:latin typeface="Arial" pitchFamily="34" charset="0"/>
                          <a:cs typeface="Arial" pitchFamily="34" charset="0"/>
                        </a:rPr>
                        <a:t> LM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2 120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dirty="0" err="1" smtClean="0">
                          <a:latin typeface="Arial" pitchFamily="34" charset="0"/>
                          <a:cs typeface="Arial" pitchFamily="34" charset="0"/>
                        </a:rPr>
                        <a:t>Mbombela</a:t>
                      </a:r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 Memorial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dirty="0" smtClean="0">
                          <a:latin typeface="Arial" pitchFamily="34" charset="0"/>
                          <a:cs typeface="Arial" pitchFamily="34" charset="0"/>
                        </a:rPr>
                        <a:t>739</a:t>
                      </a:r>
                      <a:endParaRPr lang="en-ZA" sz="28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94157">
                <a:tc>
                  <a:txBody>
                    <a:bodyPr/>
                    <a:lstStyle/>
                    <a:p>
                      <a:r>
                        <a:rPr lang="en-ZA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ZA" sz="28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22</a:t>
                      </a:r>
                      <a:r>
                        <a:rPr lang="en-ZA" sz="2800" b="1" baseline="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ZA" sz="28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741</a:t>
                      </a:r>
                      <a:endParaRPr lang="en-ZA" sz="28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2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24744"/>
          </a:xfrm>
        </p:spPr>
        <p:txBody>
          <a:bodyPr>
            <a:normAutofit/>
          </a:bodyPr>
          <a:lstStyle/>
          <a:p>
            <a:r>
              <a:rPr lang="en-ZA" sz="2800" dirty="0" smtClean="0">
                <a:latin typeface="Arial" pitchFamily="34" charset="0"/>
                <a:cs typeface="Arial" pitchFamily="34" charset="0"/>
              </a:rPr>
              <a:t>Statistical information per District and Local Municipality : Gert Sibande District Municipality</a:t>
            </a:r>
            <a:endParaRPr lang="en-ZA" sz="28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9587247"/>
              </p:ext>
            </p:extLst>
          </p:nvPr>
        </p:nvGraphicFramePr>
        <p:xfrm>
          <a:off x="971600" y="1196752"/>
          <a:ext cx="7200800" cy="5240369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3600400"/>
                <a:gridCol w="3600400"/>
              </a:tblGrid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Municipality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Gert Sibande District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518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Chief Albert Luthuli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4512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980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Dr Pixley Ka Isaka Seme LM + DSD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4359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Govan Mbeki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2286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Dipaleseng 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332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Mkhondo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7405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Lekwa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2345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22116">
                <a:tc>
                  <a:txBody>
                    <a:bodyPr/>
                    <a:lstStyle/>
                    <a:p>
                      <a:r>
                        <a:rPr lang="en-ZA" sz="2400" dirty="0" err="1" smtClean="0">
                          <a:latin typeface="Arial" pitchFamily="34" charset="0"/>
                          <a:cs typeface="Arial" pitchFamily="34" charset="0"/>
                        </a:rPr>
                        <a:t>Msukaligwa</a:t>
                      </a:r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3401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5980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25 174</a:t>
                      </a:r>
                      <a:endParaRPr lang="en-ZA" sz="2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3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>
            <a:normAutofit fontScale="90000"/>
          </a:bodyPr>
          <a:lstStyle/>
          <a:p>
            <a:r>
              <a:rPr lang="en-ZA" sz="3200" dirty="0" smtClean="0">
                <a:latin typeface="Arial" pitchFamily="34" charset="0"/>
                <a:cs typeface="Arial" pitchFamily="34" charset="0"/>
              </a:rPr>
              <a:t>Statistical information per District and Local Municipality : Nkangala District Municipality</a:t>
            </a:r>
            <a:endParaRPr lang="en-ZA" sz="32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190789"/>
          <a:ext cx="8229600" cy="49377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Municipality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Nkangala District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Nkangala District Memorial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213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Steve Tshwete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1 743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Thembisile Hani</a:t>
                      </a:r>
                      <a:r>
                        <a:rPr lang="en-ZA" sz="2400" baseline="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1821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Dr JS Moroka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1 536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Victor Khanye LM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3 586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Emakhazeni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2 599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07264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Emalahleni LM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2 921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3307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ZA" sz="2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</a:p>
                    <a:p>
                      <a:endParaRPr lang="en-ZA" sz="2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b="1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14 419</a:t>
                      </a:r>
                      <a:endParaRPr lang="en-ZA" sz="2400" b="1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4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600" dirty="0" smtClean="0">
                <a:latin typeface="Arial" pitchFamily="34" charset="0"/>
                <a:cs typeface="Arial" pitchFamily="34" charset="0"/>
              </a:rPr>
              <a:t>Statistical information in Departments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38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Department</a:t>
                      </a:r>
                      <a:endParaRPr lang="en-ZA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0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Office of the Premier (OTP) (Inclusive of Finance and DEDET)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1 149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Health (</a:t>
                      </a:r>
                      <a:r>
                        <a:rPr lang="en-ZA" sz="2000" dirty="0" err="1" smtClean="0">
                          <a:latin typeface="Arial" pitchFamily="34" charset="0"/>
                          <a:cs typeface="Arial" pitchFamily="34" charset="0"/>
                        </a:rPr>
                        <a:t>DoH</a:t>
                      </a:r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261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Social Development (DSD)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Included in Dr Pixley Ka Isaka Seme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Education (DoE)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2 249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Finance (</a:t>
                      </a:r>
                      <a:r>
                        <a:rPr lang="en-ZA" sz="2000" dirty="0" err="1" smtClean="0">
                          <a:latin typeface="Arial" pitchFamily="34" charset="0"/>
                          <a:cs typeface="Arial" pitchFamily="34" charset="0"/>
                        </a:rPr>
                        <a:t>DoF</a:t>
                      </a:r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Included in OTP scores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374622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Human Settlements (DHS)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91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646607">
                <a:tc>
                  <a:txBody>
                    <a:bodyPr/>
                    <a:lstStyle/>
                    <a:p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Department of Cooperative Governance</a:t>
                      </a:r>
                      <a:r>
                        <a:rPr lang="en-ZA" sz="2000" baseline="0" dirty="0" smtClean="0">
                          <a:latin typeface="Arial" pitchFamily="34" charset="0"/>
                          <a:cs typeface="Arial" pitchFamily="34" charset="0"/>
                        </a:rPr>
                        <a:t> and Traditional Affairs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000" dirty="0" smtClean="0">
                          <a:latin typeface="Arial" pitchFamily="34" charset="0"/>
                          <a:cs typeface="Arial" pitchFamily="34" charset="0"/>
                        </a:rPr>
                        <a:t>851</a:t>
                      </a:r>
                      <a:endParaRPr lang="en-ZA" sz="20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5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</p:spPr>
        <p:txBody>
          <a:bodyPr>
            <a:normAutofit fontScale="90000"/>
          </a:bodyPr>
          <a:lstStyle/>
          <a:p>
            <a:r>
              <a:rPr lang="en-ZA" sz="3600" dirty="0" smtClean="0">
                <a:latin typeface="Arial" pitchFamily="34" charset="0"/>
                <a:cs typeface="Arial" pitchFamily="34" charset="0"/>
              </a:rPr>
              <a:t>Statistical information in Departments con,</a:t>
            </a:r>
            <a:endParaRPr lang="en-ZA" sz="3600" dirty="0">
              <a:latin typeface="Arial" pitchFamily="34" charset="0"/>
              <a:cs typeface="Arial" pitchFamily="34" charset="0"/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4014927"/>
              </p:ext>
            </p:extLst>
          </p:nvPr>
        </p:nvGraphicFramePr>
        <p:xfrm>
          <a:off x="457200" y="1052737"/>
          <a:ext cx="8229600" cy="489198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14800"/>
                <a:gridCol w="4114800"/>
              </a:tblGrid>
              <a:tr h="462908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Department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40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203563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Department of Public Works, Roads and Transport (PWRT)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137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57388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Department Agriculture, Rural Development and Land Administration (DARDLA)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581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833236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Department of Economic Development</a:t>
                      </a:r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, </a:t>
                      </a:r>
                      <a:r>
                        <a:rPr lang="en-ZA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Environment </a:t>
                      </a:r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and Tourism </a:t>
                      </a:r>
                      <a:r>
                        <a:rPr lang="en-ZA" sz="2400" b="0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(DEDET)</a:t>
                      </a:r>
                      <a:endParaRPr lang="en-ZA" sz="2400" b="0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648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62908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6 064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6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ZA" sz="3600" dirty="0" smtClean="0">
                <a:latin typeface="Arial" pitchFamily="34" charset="0"/>
                <a:cs typeface="Arial" pitchFamily="34" charset="0"/>
              </a:rPr>
              <a:t>Statistical information in Institutions</a:t>
            </a:r>
            <a:endParaRPr lang="en-ZA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73365836"/>
              </p:ext>
            </p:extLst>
          </p:nvPr>
        </p:nvGraphicFramePr>
        <p:xfrm>
          <a:off x="457200" y="836714"/>
          <a:ext cx="8291264" cy="4700875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224877"/>
                <a:gridCol w="4066387"/>
              </a:tblGrid>
              <a:tr h="436429"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Institution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ZA" sz="2400" b="1" dirty="0" smtClean="0">
                          <a:solidFill>
                            <a:schemeClr val="tx1"/>
                          </a:solidFill>
                          <a:latin typeface="Arial" pitchFamily="34" charset="0"/>
                          <a:cs typeface="Arial" pitchFamily="34" charset="0"/>
                        </a:rPr>
                        <a:t>Condolences</a:t>
                      </a:r>
                      <a:endParaRPr lang="en-ZA" sz="2400" b="1" dirty="0">
                        <a:solidFill>
                          <a:schemeClr val="tx1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42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Malls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3 967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785572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ANC Regional</a:t>
                      </a:r>
                      <a:r>
                        <a:rPr lang="en-ZA" sz="2400" baseline="0" dirty="0" smtClean="0">
                          <a:latin typeface="Arial" pitchFamily="34" charset="0"/>
                          <a:cs typeface="Arial" pitchFamily="34" charset="0"/>
                        </a:rPr>
                        <a:t> Provincial Office + SARS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190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42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SABC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109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42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Home Affairs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141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1134715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GCIS and</a:t>
                      </a:r>
                      <a:r>
                        <a:rPr lang="en-ZA" sz="2400" baseline="0" dirty="0" smtClean="0">
                          <a:latin typeface="Arial" pitchFamily="34" charset="0"/>
                          <a:cs typeface="Arial" pitchFamily="34" charset="0"/>
                        </a:rPr>
                        <a:t> Rural Development and Land Reform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latin typeface="Arial" pitchFamily="34" charset="0"/>
                          <a:cs typeface="Arial" pitchFamily="34" charset="0"/>
                        </a:rPr>
                        <a:t>211</a:t>
                      </a:r>
                      <a:endParaRPr lang="en-ZA" sz="2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42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Total</a:t>
                      </a:r>
                      <a:endParaRPr lang="en-ZA" sz="24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4 618</a:t>
                      </a:r>
                      <a:endParaRPr lang="en-ZA" sz="24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  <a:tr h="436429">
                <a:tc>
                  <a:txBody>
                    <a:bodyPr/>
                    <a:lstStyle/>
                    <a:p>
                      <a:r>
                        <a:rPr lang="en-ZA" sz="2400" dirty="0" smtClean="0">
                          <a:solidFill>
                            <a:srgbClr val="0070C0"/>
                          </a:solidFill>
                          <a:latin typeface="Arial" pitchFamily="34" charset="0"/>
                          <a:cs typeface="Arial" pitchFamily="34" charset="0"/>
                        </a:rPr>
                        <a:t>Grand total for the Province</a:t>
                      </a:r>
                      <a:endParaRPr lang="en-ZA" sz="2400" dirty="0">
                        <a:solidFill>
                          <a:srgbClr val="0070C0"/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ZA" sz="2400" b="1" dirty="0" smtClean="0">
                          <a:solidFill>
                            <a:schemeClr val="tx2">
                              <a:lumMod val="60000"/>
                              <a:lumOff val="40000"/>
                            </a:schemeClr>
                          </a:solidFill>
                          <a:latin typeface="Arial" pitchFamily="34" charset="0"/>
                          <a:cs typeface="Arial" pitchFamily="34" charset="0"/>
                        </a:rPr>
                        <a:t>73 015</a:t>
                      </a:r>
                      <a:endParaRPr lang="en-ZA" sz="2400" b="1" dirty="0">
                        <a:solidFill>
                          <a:schemeClr val="tx2">
                            <a:lumMod val="60000"/>
                            <a:lumOff val="40000"/>
                          </a:schemeClr>
                        </a:solidFill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7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 smtClean="0"/>
              <a:t>Recommendations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 fontScale="70000" lnSpcReduction="20000"/>
          </a:bodyPr>
          <a:lstStyle/>
          <a:p>
            <a:pPr marL="0" lvl="0" indent="0" algn="just">
              <a:buNone/>
            </a:pPr>
            <a:r>
              <a:rPr lang="en-ZA" b="1" dirty="0">
                <a:latin typeface="Arial" pitchFamily="34" charset="0"/>
                <a:cs typeface="Arial" pitchFamily="34" charset="0"/>
              </a:rPr>
              <a:t>Both Government Departments and Municipalities could have done much </a:t>
            </a:r>
            <a:r>
              <a:rPr lang="en-ZA" b="1" dirty="0" smtClean="0">
                <a:latin typeface="Arial" pitchFamily="34" charset="0"/>
                <a:cs typeface="Arial" pitchFamily="34" charset="0"/>
              </a:rPr>
              <a:t>better:</a:t>
            </a:r>
            <a:endParaRPr lang="en-ZA" b="1" dirty="0">
              <a:latin typeface="Arial" pitchFamily="34" charset="0"/>
              <a:cs typeface="Arial" pitchFamily="34" charset="0"/>
            </a:endParaRPr>
          </a:p>
          <a:p>
            <a:endParaRPr lang="en-ZA" dirty="0" smtClean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Hands on approach in coordination of events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Consistent and accurate reporting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Ensuring that condolence messages are collected adequately at the Memorial Services and Prayer Sessions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Coordination of statistics should be part of the conceptualisation of all projects where statistics will be necessary</a:t>
            </a:r>
            <a:endParaRPr lang="en-ZA" dirty="0">
              <a:latin typeface="Arial" pitchFamily="34" charset="0"/>
              <a:cs typeface="Arial" pitchFamily="34" charset="0"/>
            </a:endParaRP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Each Department or Municipality should optimally collect condolences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>
                <a:latin typeface="Arial" pitchFamily="34" charset="0"/>
                <a:cs typeface="Arial" pitchFamily="34" charset="0"/>
              </a:rPr>
              <a:t>Optimal cooperation by all stakeholders particularly government officials</a:t>
            </a:r>
            <a:endParaRPr lang="en-ZA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8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ZA" dirty="0"/>
              <a:t>C</a:t>
            </a:r>
            <a:r>
              <a:rPr lang="en-ZA" dirty="0" smtClean="0"/>
              <a:t>onclusion</a:t>
            </a:r>
            <a:endParaRPr lang="en-Z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lphaLcParenR"/>
            </a:pPr>
            <a:r>
              <a:rPr lang="en-ZA" dirty="0" smtClean="0"/>
              <a:t>The audited condolence messages are as per the registers submitted.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/>
              <a:t>The Province was able to collect </a:t>
            </a:r>
            <a:r>
              <a:rPr lang="en-ZA" b="1" dirty="0" smtClean="0"/>
              <a:t>73 015 </a:t>
            </a:r>
            <a:r>
              <a:rPr lang="en-ZA" dirty="0" smtClean="0"/>
              <a:t>condolence messages</a:t>
            </a:r>
          </a:p>
          <a:p>
            <a:pPr marL="514350" indent="-514350">
              <a:buFont typeface="+mj-lt"/>
              <a:buAutoNum type="alphaLcParenR"/>
            </a:pPr>
            <a:r>
              <a:rPr lang="en-ZA" dirty="0" smtClean="0"/>
              <a:t>There are Condolence Books that will be distributed to schools when schools open on 15 January 2014 and returned on </a:t>
            </a:r>
            <a:r>
              <a:rPr lang="en-ZA" smtClean="0"/>
              <a:t>31 January 2014.</a:t>
            </a:r>
            <a:endParaRPr lang="en-Z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D2570-6B9D-404F-BF84-731BA508BA7E}" type="slidenum">
              <a:rPr lang="en-ZA" smtClean="0"/>
              <a:pPr/>
              <a:t>9</a:t>
            </a:fld>
            <a:endParaRPr lang="en-ZA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1320</TotalTime>
  <Words>448</Words>
  <Application>Microsoft Office PowerPoint</Application>
  <PresentationFormat>On-screen Show (4:3)</PresentationFormat>
  <Paragraphs>129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Statistical Presentation on the Condolences for the late former President Nelson Rolihlahla Mandela</vt:lpstr>
      <vt:lpstr>Statistical information per District and Local Municipality : Ehlanzeni District Municipality</vt:lpstr>
      <vt:lpstr>Statistical information per District and Local Municipality : Gert Sibande District Municipality</vt:lpstr>
      <vt:lpstr>Statistical information per District and Local Municipality : Nkangala District Municipality</vt:lpstr>
      <vt:lpstr>Statistical information in Departments</vt:lpstr>
      <vt:lpstr>Statistical information in Departments con,</vt:lpstr>
      <vt:lpstr>Statistical information in Institutions</vt:lpstr>
      <vt:lpstr>Recommendations</vt:lpstr>
      <vt:lpstr>Conclusion</vt:lpstr>
    </vt:vector>
  </TitlesOfParts>
  <Company>HP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Statistical Presentation on the Condolences for the late former President Nelson Rolihlahla Mandela</dc:title>
  <dc:creator>MabelaneMP</dc:creator>
  <cp:lastModifiedBy>Nonhlanhla Mkhize</cp:lastModifiedBy>
  <cp:revision>17</cp:revision>
  <dcterms:created xsi:type="dcterms:W3CDTF">2013-12-22T09:07:59Z</dcterms:created>
  <dcterms:modified xsi:type="dcterms:W3CDTF">2014-03-20T14:24:16Z</dcterms:modified>
</cp:coreProperties>
</file>