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7" r:id="rId4"/>
    <p:sldId id="268" r:id="rId5"/>
    <p:sldId id="259" r:id="rId6"/>
    <p:sldId id="269" r:id="rId7"/>
    <p:sldId id="258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7" autoAdjust="0"/>
    <p:restoredTop sz="94660"/>
  </p:normalViewPr>
  <p:slideViewPr>
    <p:cSldViewPr>
      <p:cViewPr varScale="1">
        <p:scale>
          <a:sx n="39" d="100"/>
          <a:sy n="3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60C09-ED89-4BDF-933E-A2B4A03DFE03}" type="datetimeFigureOut">
              <a:rPr lang="en-ZA" smtClean="0"/>
              <a:pPr/>
              <a:t>2014/03/20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9A2A-A947-4E74-825F-F4B7608BFD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511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C89F-3196-4327-826F-841DA5D0A241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9AEA-38FE-4CD2-8FDC-675E87495CDE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DE3C-961B-471D-8E54-738AEBEB5BAA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A26B-F6C7-4081-A16D-7C0AF03D340C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6925-C9A6-4ED6-AA07-07D42306F10B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E65F-F093-49AF-BB0A-0F55D9559153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9B60-90DD-4D1E-9766-CA597BC62614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9D24-4278-42B0-B7C4-4507DDB1A9DD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A48D-C4CB-45C2-B4C3-23CD920BC444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387A-55BB-47BE-B263-351C758654DE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9DE5-D7B7-4887-8E0F-4116DA584A0D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EC5A2-29FE-4DEC-AEEC-EA012CDE061E}" type="datetime1">
              <a:rPr lang="en-ZA" smtClean="0"/>
              <a:pPr/>
              <a:t>2014/03/20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2570-6B9D-404F-BF84-731BA508BA7E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Statistical Presentation on the Condolences for the late former President Nelson Rolihlahla Mandela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23 December 2013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ZA" sz="3200" dirty="0" smtClean="0">
                <a:latin typeface="Arial" pitchFamily="34" charset="0"/>
                <a:cs typeface="Arial" pitchFamily="34" charset="0"/>
              </a:rPr>
              <a:t>Statistical information per District and Local Municipality : Ehlanzeni District Municipality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271770"/>
              </p:ext>
            </p:extLst>
          </p:nvPr>
        </p:nvGraphicFramePr>
        <p:xfrm>
          <a:off x="1115616" y="1124743"/>
          <a:ext cx="7056784" cy="466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28392"/>
                <a:gridCol w="3528392"/>
              </a:tblGrid>
              <a:tr h="494157">
                <a:tc>
                  <a:txBody>
                    <a:bodyPr/>
                    <a:lstStyle/>
                    <a:p>
                      <a:pPr algn="ctr"/>
                      <a:r>
                        <a:rPr lang="en-ZA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Municipality</a:t>
                      </a:r>
                      <a:endParaRPr lang="en-ZA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Condolences</a:t>
                      </a:r>
                      <a:endParaRPr lang="en-ZA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Ehlanzeni District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337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dirty="0" err="1" smtClean="0">
                          <a:latin typeface="Arial" pitchFamily="34" charset="0"/>
                          <a:cs typeface="Arial" pitchFamily="34" charset="0"/>
                        </a:rPr>
                        <a:t>Mbombela</a:t>
                      </a:r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 LM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2 073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Nkomazi LM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9 422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dirty="0" err="1" smtClean="0">
                          <a:latin typeface="Arial" pitchFamily="34" charset="0"/>
                          <a:cs typeface="Arial" pitchFamily="34" charset="0"/>
                        </a:rPr>
                        <a:t>Umjindi</a:t>
                      </a:r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 LM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2 670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Bushbuckridge LM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5 381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dirty="0" err="1" smtClean="0">
                          <a:latin typeface="Arial" pitchFamily="34" charset="0"/>
                          <a:cs typeface="Arial" pitchFamily="34" charset="0"/>
                        </a:rPr>
                        <a:t>Thaba</a:t>
                      </a:r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2800" dirty="0" err="1" smtClean="0">
                          <a:latin typeface="Arial" pitchFamily="34" charset="0"/>
                          <a:cs typeface="Arial" pitchFamily="34" charset="0"/>
                        </a:rPr>
                        <a:t>Chweu</a:t>
                      </a:r>
                      <a:r>
                        <a:rPr lang="en-ZA" sz="2800" baseline="0" dirty="0" smtClean="0">
                          <a:latin typeface="Arial" pitchFamily="34" charset="0"/>
                          <a:cs typeface="Arial" pitchFamily="34" charset="0"/>
                        </a:rPr>
                        <a:t> LM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2 120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dirty="0" err="1" smtClean="0">
                          <a:latin typeface="Arial" pitchFamily="34" charset="0"/>
                          <a:cs typeface="Arial" pitchFamily="34" charset="0"/>
                        </a:rPr>
                        <a:t>Mbombela</a:t>
                      </a:r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 Memorial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739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157">
                <a:tc>
                  <a:txBody>
                    <a:bodyPr/>
                    <a:lstStyle/>
                    <a:p>
                      <a:r>
                        <a:rPr lang="en-ZA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ZA" sz="2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r>
                        <a:rPr lang="en-ZA" sz="28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741</a:t>
                      </a:r>
                      <a:endParaRPr lang="en-ZA" sz="2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Statistical information per District and Local Municipality : Gert Sibande District Municipality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87247"/>
              </p:ext>
            </p:extLst>
          </p:nvPr>
        </p:nvGraphicFramePr>
        <p:xfrm>
          <a:off x="971600" y="1196752"/>
          <a:ext cx="7200800" cy="52403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00400"/>
                <a:gridCol w="3600400"/>
              </a:tblGrid>
              <a:tr h="422116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Municipality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Condolences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Gert Sibande District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518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Chief Albert Luthuli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4512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9809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Dr Pixley Ka Isaka Seme LM + DSD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4359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Govan Mbeki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2286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Dipaleseng 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332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Mkhondo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7405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Lekwa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2345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n-ZA" sz="2400" dirty="0" err="1" smtClean="0">
                          <a:latin typeface="Arial" pitchFamily="34" charset="0"/>
                          <a:cs typeface="Arial" pitchFamily="34" charset="0"/>
                        </a:rPr>
                        <a:t>Msukaligwa</a:t>
                      </a:r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3401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9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25 174</a:t>
                      </a:r>
                      <a:endParaRPr lang="en-ZA" sz="2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ZA" sz="3200" dirty="0" smtClean="0">
                <a:latin typeface="Arial" pitchFamily="34" charset="0"/>
                <a:cs typeface="Arial" pitchFamily="34" charset="0"/>
              </a:rPr>
              <a:t>Statistical information per District and Local Municipality : Nkangala District Municipality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0789"/>
          <a:ext cx="8229600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Municipality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Condolences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Nkangala District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Nkangala District Memorial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213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Steve Tshwete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1 743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Thembisile Hani</a:t>
                      </a:r>
                      <a:r>
                        <a:rPr lang="en-ZA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1821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Dr JS Moroka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1 536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Victor Khanye 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3 586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Emakhazeni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2 599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7264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Emalahleni LM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2 921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3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  <a:p>
                      <a:endParaRPr lang="en-ZA" sz="2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14 419</a:t>
                      </a:r>
                      <a:endParaRPr lang="en-ZA" sz="2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>
                <a:latin typeface="Arial" pitchFamily="34" charset="0"/>
                <a:cs typeface="Arial" pitchFamily="34" charset="0"/>
              </a:rPr>
              <a:t>Statistical information in Departments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46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Condolences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46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Office of the Premier (OTP) (Inclusive of Finance and DEDET)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1 149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46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Department of Health (</a:t>
                      </a:r>
                      <a:r>
                        <a:rPr lang="en-ZA" sz="2000" dirty="0" err="1" smtClean="0">
                          <a:latin typeface="Arial" pitchFamily="34" charset="0"/>
                          <a:cs typeface="Arial" pitchFamily="34" charset="0"/>
                        </a:rPr>
                        <a:t>DoH</a:t>
                      </a:r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261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46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Department of Social Development (DSD)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Included in Dr Pixley Ka Isaka Seme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46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Department of Education (DoE)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2 249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46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Department of Finance (</a:t>
                      </a:r>
                      <a:r>
                        <a:rPr lang="en-ZA" sz="2000" dirty="0" err="1" smtClean="0">
                          <a:latin typeface="Arial" pitchFamily="34" charset="0"/>
                          <a:cs typeface="Arial" pitchFamily="34" charset="0"/>
                        </a:rPr>
                        <a:t>DoF</a:t>
                      </a:r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Included in OTP scores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46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Department of Human Settlements (DHS)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6607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Department of Cooperative Governance</a:t>
                      </a:r>
                      <a:r>
                        <a:rPr lang="en-ZA" sz="2000" baseline="0" dirty="0" smtClean="0">
                          <a:latin typeface="Arial" pitchFamily="34" charset="0"/>
                          <a:cs typeface="Arial" pitchFamily="34" charset="0"/>
                        </a:rPr>
                        <a:t> and Traditional Affairs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851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ZA" sz="3600" dirty="0" smtClean="0">
                <a:latin typeface="Arial" pitchFamily="34" charset="0"/>
                <a:cs typeface="Arial" pitchFamily="34" charset="0"/>
              </a:rPr>
              <a:t>Statistical information in Departments con,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14927"/>
              </p:ext>
            </p:extLst>
          </p:nvPr>
        </p:nvGraphicFramePr>
        <p:xfrm>
          <a:off x="457200" y="1052737"/>
          <a:ext cx="8229600" cy="4891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462908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Condolences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03563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Department of Public Works, Roads and Transport (PWRT)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73889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Department Agriculture, Rural Development and Land Administration (DARDLA)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581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3236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Department of Economic Development</a:t>
                      </a:r>
                      <a:r>
                        <a:rPr lang="en-ZA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ZA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Environment </a:t>
                      </a:r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and Tourism </a:t>
                      </a:r>
                      <a:r>
                        <a:rPr lang="en-ZA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(DEDET)</a:t>
                      </a:r>
                      <a:endParaRPr lang="en-ZA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648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2908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6 064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ZA" sz="3600" dirty="0" smtClean="0">
                <a:latin typeface="Arial" pitchFamily="34" charset="0"/>
                <a:cs typeface="Arial" pitchFamily="34" charset="0"/>
              </a:rPr>
              <a:t>Statistical information in Institutions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365836"/>
              </p:ext>
            </p:extLst>
          </p:nvPr>
        </p:nvGraphicFramePr>
        <p:xfrm>
          <a:off x="457200" y="836714"/>
          <a:ext cx="8291264" cy="47008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24877"/>
                <a:gridCol w="4066387"/>
              </a:tblGrid>
              <a:tr h="436429">
                <a:tc>
                  <a:txBody>
                    <a:bodyPr/>
                    <a:lstStyle/>
                    <a:p>
                      <a:r>
                        <a:rPr lang="en-ZA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Institution</a:t>
                      </a:r>
                      <a:endParaRPr lang="en-ZA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Condolences</a:t>
                      </a:r>
                      <a:endParaRPr lang="en-ZA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Malls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3 967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5572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ANC Regional</a:t>
                      </a:r>
                      <a:r>
                        <a:rPr lang="en-ZA" sz="2400" baseline="0" dirty="0" smtClean="0">
                          <a:latin typeface="Arial" pitchFamily="34" charset="0"/>
                          <a:cs typeface="Arial" pitchFamily="34" charset="0"/>
                        </a:rPr>
                        <a:t> Provincial Office + SARS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190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SABC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Home Affairs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34715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GCIS and</a:t>
                      </a:r>
                      <a:r>
                        <a:rPr lang="en-ZA" sz="2400" baseline="0" dirty="0" smtClean="0">
                          <a:latin typeface="Arial" pitchFamily="34" charset="0"/>
                          <a:cs typeface="Arial" pitchFamily="34" charset="0"/>
                        </a:rPr>
                        <a:t> Rural Development and Land Reform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ZA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4 618</a:t>
                      </a:r>
                      <a:endParaRPr lang="en-ZA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Grand total for the Province</a:t>
                      </a:r>
                      <a:endParaRPr lang="en-ZA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73 015</a:t>
                      </a:r>
                      <a:endParaRPr lang="en-ZA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en-ZA" b="1" dirty="0">
                <a:latin typeface="Arial" pitchFamily="34" charset="0"/>
                <a:cs typeface="Arial" pitchFamily="34" charset="0"/>
              </a:rPr>
              <a:t>Both Government Departments and Municipalities could have done much </a:t>
            </a:r>
            <a:r>
              <a:rPr lang="en-ZA" b="1" dirty="0" smtClean="0">
                <a:latin typeface="Arial" pitchFamily="34" charset="0"/>
                <a:cs typeface="Arial" pitchFamily="34" charset="0"/>
              </a:rPr>
              <a:t>better:</a:t>
            </a: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Hands on approach in coordination of events</a:t>
            </a:r>
          </a:p>
          <a:p>
            <a:pPr marL="514350" indent="-514350">
              <a:buFont typeface="+mj-lt"/>
              <a:buAutoNum type="alphaLcParenR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Consistent and accurate reporting</a:t>
            </a:r>
          </a:p>
          <a:p>
            <a:pPr marL="514350" indent="-514350">
              <a:buFont typeface="+mj-lt"/>
              <a:buAutoNum type="alphaLcParenR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Ensuring that condolence messages are collected adequately at the Memorial Services and Prayer Sessions</a:t>
            </a:r>
          </a:p>
          <a:p>
            <a:pPr marL="514350" indent="-514350">
              <a:buFont typeface="+mj-lt"/>
              <a:buAutoNum type="alphaLcParenR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Coordination of statistics should be part of the conceptualisation of all projects where statistics will be necessary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Each Department or Municipality should optimally collect condolences</a:t>
            </a:r>
          </a:p>
          <a:p>
            <a:pPr marL="514350" indent="-514350">
              <a:buFont typeface="+mj-lt"/>
              <a:buAutoNum type="alphaLcParenR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Optimal cooperation by all stakeholders particularly government officials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</a:t>
            </a:r>
            <a:r>
              <a:rPr lang="en-ZA" dirty="0" smtClean="0"/>
              <a:t>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ZA" dirty="0" smtClean="0"/>
              <a:t>The audited condolence messages are as per the registers submitted.</a:t>
            </a:r>
          </a:p>
          <a:p>
            <a:pPr marL="514350" indent="-514350">
              <a:buFont typeface="+mj-lt"/>
              <a:buAutoNum type="alphaLcParenR"/>
            </a:pPr>
            <a:r>
              <a:rPr lang="en-ZA" dirty="0" smtClean="0"/>
              <a:t>The Province was able to collect </a:t>
            </a:r>
            <a:r>
              <a:rPr lang="en-ZA" b="1" dirty="0" smtClean="0"/>
              <a:t>73 015 </a:t>
            </a:r>
            <a:r>
              <a:rPr lang="en-ZA" dirty="0" smtClean="0"/>
              <a:t>condolence messages</a:t>
            </a:r>
          </a:p>
          <a:p>
            <a:pPr marL="514350" indent="-514350">
              <a:buFont typeface="+mj-lt"/>
              <a:buAutoNum type="alphaLcParenR"/>
            </a:pPr>
            <a:r>
              <a:rPr lang="en-ZA" dirty="0" smtClean="0"/>
              <a:t>There are Condolence Books that will be distributed to schools when schools open on 15 January 2014 and returned on </a:t>
            </a:r>
            <a:r>
              <a:rPr lang="en-ZA" smtClean="0"/>
              <a:t>31 January 2014.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2570-6B9D-404F-BF84-731BA508BA7E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448</Words>
  <Application>Microsoft Office PowerPoint</Application>
  <PresentationFormat>On-screen Show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Statistical Presentation on the Condolences for the late former President Nelson Rolihlahla Mandela</vt:lpstr>
      <vt:lpstr>Statistical information per District and Local Municipality : Ehlanzeni District Municipality</vt:lpstr>
      <vt:lpstr>Statistical information per District and Local Municipality : Gert Sibande District Municipality</vt:lpstr>
      <vt:lpstr>Statistical information per District and Local Municipality : Nkangala District Municipality</vt:lpstr>
      <vt:lpstr>Statistical information in Departments</vt:lpstr>
      <vt:lpstr>Statistical information in Departments con,</vt:lpstr>
      <vt:lpstr>Statistical information in Institutions</vt:lpstr>
      <vt:lpstr>Recommendations</vt:lpstr>
      <vt:lpstr>Conclusion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Presentation on the Condolences for the late former President Nelson Rolihlahla Mandela</dc:title>
  <dc:creator>MabelaneMP</dc:creator>
  <cp:lastModifiedBy>Nonhlanhla Mkhize</cp:lastModifiedBy>
  <cp:revision>17</cp:revision>
  <dcterms:created xsi:type="dcterms:W3CDTF">2013-12-22T09:07:59Z</dcterms:created>
  <dcterms:modified xsi:type="dcterms:W3CDTF">2014-03-20T14:24:16Z</dcterms:modified>
</cp:coreProperties>
</file>