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67" r:id="rId4"/>
    <p:sldId id="268" r:id="rId5"/>
    <p:sldId id="259" r:id="rId6"/>
    <p:sldId id="269" r:id="rId7"/>
    <p:sldId id="258" r:id="rId8"/>
    <p:sldId id="271" r:id="rId9"/>
    <p:sldId id="27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47" autoAdjust="0"/>
    <p:restoredTop sz="94660"/>
  </p:normalViewPr>
  <p:slideViewPr>
    <p:cSldViewPr>
      <p:cViewPr varScale="1">
        <p:scale>
          <a:sx n="39" d="100"/>
          <a:sy n="39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960C09-ED89-4BDF-933E-A2B4A03DFE03}" type="datetimeFigureOut">
              <a:rPr lang="en-ZA" smtClean="0"/>
              <a:pPr/>
              <a:t>2014/03/20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E9A2A-A947-4E74-825F-F4B7608BFDCF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05114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FC89F-3196-4327-826F-841DA5D0A241}" type="datetime1">
              <a:rPr lang="en-ZA" smtClean="0"/>
              <a:pPr/>
              <a:t>2014/03/20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79AEA-38FE-4CD2-8FDC-675E87495CDE}" type="datetime1">
              <a:rPr lang="en-ZA" smtClean="0"/>
              <a:pPr/>
              <a:t>2014/03/20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DE3C-961B-471D-8E54-738AEBEB5BAA}" type="datetime1">
              <a:rPr lang="en-ZA" smtClean="0"/>
              <a:pPr/>
              <a:t>2014/03/20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BA26B-F6C7-4081-A16D-7C0AF03D340C}" type="datetime1">
              <a:rPr lang="en-ZA" smtClean="0"/>
              <a:pPr/>
              <a:t>2014/03/20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925-C9A6-4ED6-AA07-07D42306F10B}" type="datetime1">
              <a:rPr lang="en-ZA" smtClean="0"/>
              <a:pPr/>
              <a:t>2014/03/20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E65F-F093-49AF-BB0A-0F55D9559153}" type="datetime1">
              <a:rPr lang="en-ZA" smtClean="0"/>
              <a:pPr/>
              <a:t>2014/03/20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9B60-90DD-4D1E-9766-CA597BC62614}" type="datetime1">
              <a:rPr lang="en-ZA" smtClean="0"/>
              <a:pPr/>
              <a:t>2014/03/20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79D24-4278-42B0-B7C4-4507DDB1A9DD}" type="datetime1">
              <a:rPr lang="en-ZA" smtClean="0"/>
              <a:pPr/>
              <a:t>2014/03/20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0A48D-C4CB-45C2-B4C3-23CD920BC444}" type="datetime1">
              <a:rPr lang="en-ZA" smtClean="0"/>
              <a:pPr/>
              <a:t>2014/03/20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387A-55BB-47BE-B263-351C758654DE}" type="datetime1">
              <a:rPr lang="en-ZA" smtClean="0"/>
              <a:pPr/>
              <a:t>2014/03/20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29DE5-D7B7-4887-8E0F-4116DA584A0D}" type="datetime1">
              <a:rPr lang="en-ZA" smtClean="0"/>
              <a:pPr/>
              <a:t>2014/03/20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EC5A2-29FE-4DEC-AEEC-EA012CDE061E}" type="datetime1">
              <a:rPr lang="en-ZA" smtClean="0"/>
              <a:pPr/>
              <a:t>2014/03/20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D2570-6B9D-404F-BF84-731BA508BA7E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</p:spPr>
        <p:txBody>
          <a:bodyPr>
            <a:normAutofit fontScale="90000"/>
          </a:bodyPr>
          <a:lstStyle/>
          <a:p>
            <a:r>
              <a:rPr lang="en-ZA" dirty="0" smtClean="0">
                <a:latin typeface="Arial" pitchFamily="34" charset="0"/>
                <a:cs typeface="Arial" pitchFamily="34" charset="0"/>
              </a:rPr>
              <a:t>Statistical Presentation on the Condolences for the late former President Nelson Rolihlahla Mandela</a:t>
            </a:r>
            <a:endParaRPr lang="en-Z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>
                <a:latin typeface="Arial" pitchFamily="34" charset="0"/>
                <a:cs typeface="Arial" pitchFamily="34" charset="0"/>
              </a:rPr>
              <a:t>23 December 2013</a:t>
            </a:r>
            <a:endParaRPr lang="en-Z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1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en-ZA" sz="3200" dirty="0" smtClean="0">
                <a:latin typeface="Arial" pitchFamily="34" charset="0"/>
                <a:cs typeface="Arial" pitchFamily="34" charset="0"/>
              </a:rPr>
              <a:t>Statistical information per District and Local Municipality : Ehlanzeni District Municipality</a:t>
            </a:r>
            <a:endParaRPr lang="en-ZA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4271770"/>
              </p:ext>
            </p:extLst>
          </p:nvPr>
        </p:nvGraphicFramePr>
        <p:xfrm>
          <a:off x="1115616" y="1124743"/>
          <a:ext cx="7056784" cy="4663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28392"/>
                <a:gridCol w="3528392"/>
              </a:tblGrid>
              <a:tr h="494157">
                <a:tc>
                  <a:txBody>
                    <a:bodyPr/>
                    <a:lstStyle/>
                    <a:p>
                      <a:pPr algn="ctr"/>
                      <a:r>
                        <a:rPr lang="en-ZA" sz="2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Municipality</a:t>
                      </a:r>
                      <a:endParaRPr lang="en-ZA" sz="2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2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Condolences</a:t>
                      </a:r>
                      <a:endParaRPr lang="en-ZA" sz="2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4157">
                <a:tc>
                  <a:txBody>
                    <a:bodyPr/>
                    <a:lstStyle/>
                    <a:p>
                      <a:r>
                        <a:rPr lang="en-ZA" sz="2800" dirty="0" smtClean="0">
                          <a:latin typeface="Arial" pitchFamily="34" charset="0"/>
                          <a:cs typeface="Arial" pitchFamily="34" charset="0"/>
                        </a:rPr>
                        <a:t>Ehlanzeni District</a:t>
                      </a:r>
                      <a:endParaRPr lang="en-ZA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800" dirty="0" smtClean="0">
                          <a:latin typeface="Arial" pitchFamily="34" charset="0"/>
                          <a:cs typeface="Arial" pitchFamily="34" charset="0"/>
                        </a:rPr>
                        <a:t>337</a:t>
                      </a:r>
                      <a:endParaRPr lang="en-ZA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4157">
                <a:tc>
                  <a:txBody>
                    <a:bodyPr/>
                    <a:lstStyle/>
                    <a:p>
                      <a:r>
                        <a:rPr lang="en-ZA" sz="2800" dirty="0" err="1" smtClean="0">
                          <a:latin typeface="Arial" pitchFamily="34" charset="0"/>
                          <a:cs typeface="Arial" pitchFamily="34" charset="0"/>
                        </a:rPr>
                        <a:t>Mbombela</a:t>
                      </a:r>
                      <a:r>
                        <a:rPr lang="en-ZA" sz="2800" dirty="0" smtClean="0">
                          <a:latin typeface="Arial" pitchFamily="34" charset="0"/>
                          <a:cs typeface="Arial" pitchFamily="34" charset="0"/>
                        </a:rPr>
                        <a:t> LM</a:t>
                      </a:r>
                      <a:endParaRPr lang="en-ZA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800" dirty="0" smtClean="0">
                          <a:latin typeface="Arial" pitchFamily="34" charset="0"/>
                          <a:cs typeface="Arial" pitchFamily="34" charset="0"/>
                        </a:rPr>
                        <a:t>2 073</a:t>
                      </a:r>
                      <a:endParaRPr lang="en-ZA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4157">
                <a:tc>
                  <a:txBody>
                    <a:bodyPr/>
                    <a:lstStyle/>
                    <a:p>
                      <a:r>
                        <a:rPr lang="en-ZA" sz="2800" dirty="0" smtClean="0">
                          <a:latin typeface="Arial" pitchFamily="34" charset="0"/>
                          <a:cs typeface="Arial" pitchFamily="34" charset="0"/>
                        </a:rPr>
                        <a:t>Nkomazi LM</a:t>
                      </a:r>
                      <a:endParaRPr lang="en-ZA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800" dirty="0" smtClean="0">
                          <a:latin typeface="Arial" pitchFamily="34" charset="0"/>
                          <a:cs typeface="Arial" pitchFamily="34" charset="0"/>
                        </a:rPr>
                        <a:t>9 422</a:t>
                      </a:r>
                      <a:endParaRPr lang="en-ZA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4157">
                <a:tc>
                  <a:txBody>
                    <a:bodyPr/>
                    <a:lstStyle/>
                    <a:p>
                      <a:r>
                        <a:rPr lang="en-ZA" sz="2800" dirty="0" err="1" smtClean="0">
                          <a:latin typeface="Arial" pitchFamily="34" charset="0"/>
                          <a:cs typeface="Arial" pitchFamily="34" charset="0"/>
                        </a:rPr>
                        <a:t>Umjindi</a:t>
                      </a:r>
                      <a:r>
                        <a:rPr lang="en-ZA" sz="2800" dirty="0" smtClean="0">
                          <a:latin typeface="Arial" pitchFamily="34" charset="0"/>
                          <a:cs typeface="Arial" pitchFamily="34" charset="0"/>
                        </a:rPr>
                        <a:t> LM</a:t>
                      </a:r>
                      <a:endParaRPr lang="en-ZA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800" dirty="0" smtClean="0">
                          <a:latin typeface="Arial" pitchFamily="34" charset="0"/>
                          <a:cs typeface="Arial" pitchFamily="34" charset="0"/>
                        </a:rPr>
                        <a:t>2 670</a:t>
                      </a:r>
                      <a:endParaRPr lang="en-ZA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4157">
                <a:tc>
                  <a:txBody>
                    <a:bodyPr/>
                    <a:lstStyle/>
                    <a:p>
                      <a:r>
                        <a:rPr lang="en-ZA" sz="2800" dirty="0" smtClean="0">
                          <a:latin typeface="Arial" pitchFamily="34" charset="0"/>
                          <a:cs typeface="Arial" pitchFamily="34" charset="0"/>
                        </a:rPr>
                        <a:t>Bushbuckridge LM</a:t>
                      </a:r>
                      <a:endParaRPr lang="en-ZA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800" dirty="0" smtClean="0">
                          <a:latin typeface="Arial" pitchFamily="34" charset="0"/>
                          <a:cs typeface="Arial" pitchFamily="34" charset="0"/>
                        </a:rPr>
                        <a:t>5 381</a:t>
                      </a:r>
                      <a:endParaRPr lang="en-ZA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4157">
                <a:tc>
                  <a:txBody>
                    <a:bodyPr/>
                    <a:lstStyle/>
                    <a:p>
                      <a:r>
                        <a:rPr lang="en-ZA" sz="2800" dirty="0" err="1" smtClean="0">
                          <a:latin typeface="Arial" pitchFamily="34" charset="0"/>
                          <a:cs typeface="Arial" pitchFamily="34" charset="0"/>
                        </a:rPr>
                        <a:t>Thaba</a:t>
                      </a:r>
                      <a:r>
                        <a:rPr lang="en-ZA" sz="2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ZA" sz="2800" dirty="0" err="1" smtClean="0">
                          <a:latin typeface="Arial" pitchFamily="34" charset="0"/>
                          <a:cs typeface="Arial" pitchFamily="34" charset="0"/>
                        </a:rPr>
                        <a:t>Chweu</a:t>
                      </a:r>
                      <a:r>
                        <a:rPr lang="en-ZA" sz="2800" baseline="0" dirty="0" smtClean="0">
                          <a:latin typeface="Arial" pitchFamily="34" charset="0"/>
                          <a:cs typeface="Arial" pitchFamily="34" charset="0"/>
                        </a:rPr>
                        <a:t> LM</a:t>
                      </a:r>
                      <a:endParaRPr lang="en-ZA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800" dirty="0" smtClean="0">
                          <a:latin typeface="Arial" pitchFamily="34" charset="0"/>
                          <a:cs typeface="Arial" pitchFamily="34" charset="0"/>
                        </a:rPr>
                        <a:t>2 120</a:t>
                      </a:r>
                      <a:endParaRPr lang="en-ZA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4157">
                <a:tc>
                  <a:txBody>
                    <a:bodyPr/>
                    <a:lstStyle/>
                    <a:p>
                      <a:r>
                        <a:rPr lang="en-ZA" sz="2800" dirty="0" err="1" smtClean="0">
                          <a:latin typeface="Arial" pitchFamily="34" charset="0"/>
                          <a:cs typeface="Arial" pitchFamily="34" charset="0"/>
                        </a:rPr>
                        <a:t>Mbombela</a:t>
                      </a:r>
                      <a:r>
                        <a:rPr lang="en-ZA" sz="2800" dirty="0" smtClean="0">
                          <a:latin typeface="Arial" pitchFamily="34" charset="0"/>
                          <a:cs typeface="Arial" pitchFamily="34" charset="0"/>
                        </a:rPr>
                        <a:t> Memorial</a:t>
                      </a:r>
                      <a:endParaRPr lang="en-ZA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800" dirty="0" smtClean="0">
                          <a:latin typeface="Arial" pitchFamily="34" charset="0"/>
                          <a:cs typeface="Arial" pitchFamily="34" charset="0"/>
                        </a:rPr>
                        <a:t>739</a:t>
                      </a:r>
                      <a:endParaRPr lang="en-ZA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4157">
                <a:tc>
                  <a:txBody>
                    <a:bodyPr/>
                    <a:lstStyle/>
                    <a:p>
                      <a:r>
                        <a:rPr lang="en-ZA" sz="2800" b="1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ZA" sz="2800" b="1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800" b="1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r>
                        <a:rPr lang="en-ZA" sz="2800" b="1" baseline="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ZA" sz="2800" b="1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741</a:t>
                      </a:r>
                      <a:endParaRPr lang="en-ZA" sz="2800" b="1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2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en-ZA" sz="2800" dirty="0" smtClean="0">
                <a:latin typeface="Arial" pitchFamily="34" charset="0"/>
                <a:cs typeface="Arial" pitchFamily="34" charset="0"/>
              </a:rPr>
              <a:t>Statistical information per District and Local Municipality : Gert Sibande District Municipality</a:t>
            </a:r>
            <a:endParaRPr lang="en-ZA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587247"/>
              </p:ext>
            </p:extLst>
          </p:nvPr>
        </p:nvGraphicFramePr>
        <p:xfrm>
          <a:off x="971600" y="1196752"/>
          <a:ext cx="7200800" cy="524036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600400"/>
                <a:gridCol w="3600400"/>
              </a:tblGrid>
              <a:tr h="422116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Municipality</a:t>
                      </a:r>
                      <a:endParaRPr lang="en-ZA" sz="2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Condolences</a:t>
                      </a:r>
                      <a:endParaRPr lang="en-ZA" sz="2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22116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Gert Sibande District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518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22116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Chief Albert Luthuli LM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4512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59809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Dr Pixley Ka Isaka Seme LM + DSD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4359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22116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Govan Mbeki LM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2286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221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Dipaleseng 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332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22116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Mkhondo LM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7405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22116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Lekwa LM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2345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22116">
                <a:tc>
                  <a:txBody>
                    <a:bodyPr/>
                    <a:lstStyle/>
                    <a:p>
                      <a:r>
                        <a:rPr lang="en-ZA" sz="2400" dirty="0" err="1" smtClean="0">
                          <a:latin typeface="Arial" pitchFamily="34" charset="0"/>
                          <a:cs typeface="Arial" pitchFamily="34" charset="0"/>
                        </a:rPr>
                        <a:t>Msukaligwa</a:t>
                      </a:r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 LM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3401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598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400" b="1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b="1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25 174</a:t>
                      </a:r>
                      <a:endParaRPr lang="en-ZA" sz="2400" b="1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3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en-ZA" sz="3200" dirty="0" smtClean="0">
                <a:latin typeface="Arial" pitchFamily="34" charset="0"/>
                <a:cs typeface="Arial" pitchFamily="34" charset="0"/>
              </a:rPr>
              <a:t>Statistical information per District and Local Municipality : Nkangala District Municipality</a:t>
            </a:r>
            <a:endParaRPr lang="en-ZA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90789"/>
          <a:ext cx="8229600" cy="4937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  <a:gridCol w="4114800"/>
              </a:tblGrid>
              <a:tr h="407264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Municipality</a:t>
                      </a:r>
                      <a:endParaRPr lang="en-ZA" sz="2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Condolences</a:t>
                      </a:r>
                      <a:endParaRPr lang="en-ZA" sz="2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07264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Nkangala District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07264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Nkangala District Memorial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213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07264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Steve Tshwete LM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1 743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07264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Thembisile Hani</a:t>
                      </a:r>
                      <a:r>
                        <a:rPr lang="en-ZA" sz="2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LM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1821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07264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Dr JS Moroka LM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1 536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072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Victor Khanye 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3 586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07264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Emakhazeni LM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2 599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07264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Emalahleni LM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2 921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330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400" b="1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</a:p>
                    <a:p>
                      <a:endParaRPr lang="en-ZA" sz="2400" b="1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b="1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14 419</a:t>
                      </a:r>
                      <a:endParaRPr lang="en-ZA" sz="2400" b="1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4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600" dirty="0" smtClean="0">
                <a:latin typeface="Arial" pitchFamily="34" charset="0"/>
                <a:cs typeface="Arial" pitchFamily="34" charset="0"/>
              </a:rPr>
              <a:t>Statistical information in Departments</a:t>
            </a:r>
            <a:endParaRPr lang="en-ZA" sz="3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89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  <a:gridCol w="4114800"/>
              </a:tblGrid>
              <a:tr h="374622">
                <a:tc>
                  <a:txBody>
                    <a:bodyPr/>
                    <a:lstStyle/>
                    <a:p>
                      <a:r>
                        <a:rPr lang="en-ZA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Department</a:t>
                      </a:r>
                      <a:endParaRPr lang="en-ZA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Condolences</a:t>
                      </a:r>
                      <a:endParaRPr lang="en-ZA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4622">
                <a:tc>
                  <a:txBody>
                    <a:bodyPr/>
                    <a:lstStyle/>
                    <a:p>
                      <a:r>
                        <a:rPr lang="en-ZA" sz="2000" dirty="0" smtClean="0">
                          <a:latin typeface="Arial" pitchFamily="34" charset="0"/>
                          <a:cs typeface="Arial" pitchFamily="34" charset="0"/>
                        </a:rPr>
                        <a:t>Office of the Premier (OTP) (Inclusive of Finance and DEDET)</a:t>
                      </a:r>
                      <a:endParaRPr lang="en-ZA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000" dirty="0" smtClean="0">
                          <a:latin typeface="Arial" pitchFamily="34" charset="0"/>
                          <a:cs typeface="Arial" pitchFamily="34" charset="0"/>
                        </a:rPr>
                        <a:t>1 149</a:t>
                      </a:r>
                      <a:endParaRPr lang="en-ZA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4622">
                <a:tc>
                  <a:txBody>
                    <a:bodyPr/>
                    <a:lstStyle/>
                    <a:p>
                      <a:r>
                        <a:rPr lang="en-ZA" sz="2000" dirty="0" smtClean="0">
                          <a:latin typeface="Arial" pitchFamily="34" charset="0"/>
                          <a:cs typeface="Arial" pitchFamily="34" charset="0"/>
                        </a:rPr>
                        <a:t>Department of Health (</a:t>
                      </a:r>
                      <a:r>
                        <a:rPr lang="en-ZA" sz="2000" dirty="0" err="1" smtClean="0">
                          <a:latin typeface="Arial" pitchFamily="34" charset="0"/>
                          <a:cs typeface="Arial" pitchFamily="34" charset="0"/>
                        </a:rPr>
                        <a:t>DoH</a:t>
                      </a:r>
                      <a:r>
                        <a:rPr lang="en-ZA" sz="20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ZA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000" dirty="0" smtClean="0">
                          <a:latin typeface="Arial" pitchFamily="34" charset="0"/>
                          <a:cs typeface="Arial" pitchFamily="34" charset="0"/>
                        </a:rPr>
                        <a:t>261</a:t>
                      </a:r>
                      <a:endParaRPr lang="en-ZA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4622">
                <a:tc>
                  <a:txBody>
                    <a:bodyPr/>
                    <a:lstStyle/>
                    <a:p>
                      <a:r>
                        <a:rPr lang="en-ZA" sz="2000" dirty="0" smtClean="0">
                          <a:latin typeface="Arial" pitchFamily="34" charset="0"/>
                          <a:cs typeface="Arial" pitchFamily="34" charset="0"/>
                        </a:rPr>
                        <a:t>Department of Social Development (DSD)</a:t>
                      </a:r>
                      <a:endParaRPr lang="en-ZA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000" dirty="0" smtClean="0">
                          <a:latin typeface="Arial" pitchFamily="34" charset="0"/>
                          <a:cs typeface="Arial" pitchFamily="34" charset="0"/>
                        </a:rPr>
                        <a:t>Included in Dr Pixley Ka Isaka Seme</a:t>
                      </a:r>
                      <a:endParaRPr lang="en-ZA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4622">
                <a:tc>
                  <a:txBody>
                    <a:bodyPr/>
                    <a:lstStyle/>
                    <a:p>
                      <a:r>
                        <a:rPr lang="en-ZA" sz="2000" dirty="0" smtClean="0">
                          <a:latin typeface="Arial" pitchFamily="34" charset="0"/>
                          <a:cs typeface="Arial" pitchFamily="34" charset="0"/>
                        </a:rPr>
                        <a:t>Department of Education (DoE)</a:t>
                      </a:r>
                      <a:endParaRPr lang="en-ZA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000" dirty="0" smtClean="0">
                          <a:latin typeface="Arial" pitchFamily="34" charset="0"/>
                          <a:cs typeface="Arial" pitchFamily="34" charset="0"/>
                        </a:rPr>
                        <a:t>2 249</a:t>
                      </a:r>
                      <a:endParaRPr lang="en-ZA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4622">
                <a:tc>
                  <a:txBody>
                    <a:bodyPr/>
                    <a:lstStyle/>
                    <a:p>
                      <a:r>
                        <a:rPr lang="en-ZA" sz="2000" dirty="0" smtClean="0">
                          <a:latin typeface="Arial" pitchFamily="34" charset="0"/>
                          <a:cs typeface="Arial" pitchFamily="34" charset="0"/>
                        </a:rPr>
                        <a:t>Department of Finance (</a:t>
                      </a:r>
                      <a:r>
                        <a:rPr lang="en-ZA" sz="2000" dirty="0" err="1" smtClean="0">
                          <a:latin typeface="Arial" pitchFamily="34" charset="0"/>
                          <a:cs typeface="Arial" pitchFamily="34" charset="0"/>
                        </a:rPr>
                        <a:t>DoF</a:t>
                      </a:r>
                      <a:r>
                        <a:rPr lang="en-ZA" sz="20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ZA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000" dirty="0" smtClean="0">
                          <a:latin typeface="Arial" pitchFamily="34" charset="0"/>
                          <a:cs typeface="Arial" pitchFamily="34" charset="0"/>
                        </a:rPr>
                        <a:t>Included in OTP scores</a:t>
                      </a:r>
                      <a:endParaRPr lang="en-ZA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4622">
                <a:tc>
                  <a:txBody>
                    <a:bodyPr/>
                    <a:lstStyle/>
                    <a:p>
                      <a:r>
                        <a:rPr lang="en-ZA" sz="2000" dirty="0" smtClean="0">
                          <a:latin typeface="Arial" pitchFamily="34" charset="0"/>
                          <a:cs typeface="Arial" pitchFamily="34" charset="0"/>
                        </a:rPr>
                        <a:t>Department of Human Settlements (DHS)</a:t>
                      </a:r>
                      <a:endParaRPr lang="en-ZA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000" dirty="0" smtClean="0">
                          <a:latin typeface="Arial" pitchFamily="34" charset="0"/>
                          <a:cs typeface="Arial" pitchFamily="34" charset="0"/>
                        </a:rPr>
                        <a:t>91</a:t>
                      </a:r>
                      <a:endParaRPr lang="en-ZA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46607">
                <a:tc>
                  <a:txBody>
                    <a:bodyPr/>
                    <a:lstStyle/>
                    <a:p>
                      <a:r>
                        <a:rPr lang="en-ZA" sz="2000" dirty="0" smtClean="0">
                          <a:latin typeface="Arial" pitchFamily="34" charset="0"/>
                          <a:cs typeface="Arial" pitchFamily="34" charset="0"/>
                        </a:rPr>
                        <a:t>Department of Cooperative Governance</a:t>
                      </a:r>
                      <a:r>
                        <a:rPr lang="en-ZA" sz="2000" baseline="0" dirty="0" smtClean="0">
                          <a:latin typeface="Arial" pitchFamily="34" charset="0"/>
                          <a:cs typeface="Arial" pitchFamily="34" charset="0"/>
                        </a:rPr>
                        <a:t> and Traditional Affairs</a:t>
                      </a:r>
                      <a:endParaRPr lang="en-ZA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000" dirty="0" smtClean="0">
                          <a:latin typeface="Arial" pitchFamily="34" charset="0"/>
                          <a:cs typeface="Arial" pitchFamily="34" charset="0"/>
                        </a:rPr>
                        <a:t>851</a:t>
                      </a:r>
                      <a:endParaRPr lang="en-ZA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5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ZA" sz="3600" dirty="0" smtClean="0">
                <a:latin typeface="Arial" pitchFamily="34" charset="0"/>
                <a:cs typeface="Arial" pitchFamily="34" charset="0"/>
              </a:rPr>
              <a:t>Statistical information in Departments con,</a:t>
            </a:r>
            <a:endParaRPr lang="en-ZA" sz="3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014927"/>
              </p:ext>
            </p:extLst>
          </p:nvPr>
        </p:nvGraphicFramePr>
        <p:xfrm>
          <a:off x="457200" y="1052737"/>
          <a:ext cx="8229600" cy="48919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  <a:gridCol w="4114800"/>
              </a:tblGrid>
              <a:tr h="462908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Department</a:t>
                      </a:r>
                      <a:endParaRPr lang="en-ZA" sz="2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Condolences</a:t>
                      </a:r>
                      <a:endParaRPr lang="en-ZA" sz="2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03563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Department of Public Works, Roads and Transport (PWRT)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137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573889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Department Agriculture, Rural Development and Land Administration (DARDLA)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581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33236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Department of Economic Development</a:t>
                      </a:r>
                      <a:r>
                        <a:rPr lang="en-ZA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ZA" sz="2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Environment </a:t>
                      </a:r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and Tourism </a:t>
                      </a:r>
                      <a:r>
                        <a:rPr lang="en-ZA" sz="2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(DEDET)</a:t>
                      </a:r>
                      <a:endParaRPr lang="en-ZA" sz="2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648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62908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6 064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6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ZA" sz="3600" dirty="0" smtClean="0">
                <a:latin typeface="Arial" pitchFamily="34" charset="0"/>
                <a:cs typeface="Arial" pitchFamily="34" charset="0"/>
              </a:rPr>
              <a:t>Statistical information in Institutions</a:t>
            </a:r>
            <a:endParaRPr lang="en-Z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3365836"/>
              </p:ext>
            </p:extLst>
          </p:nvPr>
        </p:nvGraphicFramePr>
        <p:xfrm>
          <a:off x="457200" y="836714"/>
          <a:ext cx="8291264" cy="470087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24877"/>
                <a:gridCol w="4066387"/>
              </a:tblGrid>
              <a:tr h="436429">
                <a:tc>
                  <a:txBody>
                    <a:bodyPr/>
                    <a:lstStyle/>
                    <a:p>
                      <a:r>
                        <a:rPr lang="en-ZA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Institution</a:t>
                      </a:r>
                      <a:endParaRPr lang="en-ZA" sz="2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Condolences</a:t>
                      </a:r>
                      <a:endParaRPr lang="en-ZA" sz="2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6429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Malls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3 967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85572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ANC Regional</a:t>
                      </a:r>
                      <a:r>
                        <a:rPr lang="en-ZA" sz="2400" baseline="0" dirty="0" smtClean="0">
                          <a:latin typeface="Arial" pitchFamily="34" charset="0"/>
                          <a:cs typeface="Arial" pitchFamily="34" charset="0"/>
                        </a:rPr>
                        <a:t> Provincial Office + SARS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190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6429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SABC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109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6429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Home Affairs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141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34715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GCIS and</a:t>
                      </a:r>
                      <a:r>
                        <a:rPr lang="en-ZA" sz="2400" baseline="0" dirty="0" smtClean="0">
                          <a:latin typeface="Arial" pitchFamily="34" charset="0"/>
                          <a:cs typeface="Arial" pitchFamily="34" charset="0"/>
                        </a:rPr>
                        <a:t> Rural Development and Land Reform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latin typeface="Arial" pitchFamily="34" charset="0"/>
                          <a:cs typeface="Arial" pitchFamily="34" charset="0"/>
                        </a:rPr>
                        <a:t>211</a:t>
                      </a:r>
                      <a:endParaRPr lang="en-ZA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6429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ZA" sz="24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4 618</a:t>
                      </a:r>
                      <a:endParaRPr lang="en-ZA" sz="24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6429">
                <a:tc>
                  <a:txBody>
                    <a:bodyPr/>
                    <a:lstStyle/>
                    <a:p>
                      <a:r>
                        <a:rPr lang="en-ZA" sz="24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Grand total for the Province</a:t>
                      </a:r>
                      <a:endParaRPr lang="en-ZA" sz="24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24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73 015</a:t>
                      </a:r>
                      <a:endParaRPr lang="en-ZA" sz="24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7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Recommendations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pPr marL="0" lvl="0" indent="0" algn="just">
              <a:buNone/>
            </a:pPr>
            <a:r>
              <a:rPr lang="en-ZA" b="1" dirty="0">
                <a:latin typeface="Arial" pitchFamily="34" charset="0"/>
                <a:cs typeface="Arial" pitchFamily="34" charset="0"/>
              </a:rPr>
              <a:t>Both Government Departments and Municipalities could have done much </a:t>
            </a:r>
            <a:r>
              <a:rPr lang="en-ZA" b="1" dirty="0" smtClean="0">
                <a:latin typeface="Arial" pitchFamily="34" charset="0"/>
                <a:cs typeface="Arial" pitchFamily="34" charset="0"/>
              </a:rPr>
              <a:t>better:</a:t>
            </a:r>
            <a:endParaRPr lang="en-ZA" b="1" dirty="0">
              <a:latin typeface="Arial" pitchFamily="34" charset="0"/>
              <a:cs typeface="Arial" pitchFamily="34" charset="0"/>
            </a:endParaRPr>
          </a:p>
          <a:p>
            <a:endParaRPr lang="en-ZA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Hands on approach in coordination of events</a:t>
            </a:r>
          </a:p>
          <a:p>
            <a:pPr marL="514350" indent="-514350">
              <a:buFont typeface="+mj-lt"/>
              <a:buAutoNum type="alphaLcParenR"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Consistent and accurate reporting</a:t>
            </a:r>
          </a:p>
          <a:p>
            <a:pPr marL="514350" indent="-514350">
              <a:buFont typeface="+mj-lt"/>
              <a:buAutoNum type="alphaLcParenR"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Ensuring that condolence messages are collected adequately at the Memorial Services and Prayer Sessions</a:t>
            </a:r>
          </a:p>
          <a:p>
            <a:pPr marL="514350" indent="-514350">
              <a:buFont typeface="+mj-lt"/>
              <a:buAutoNum type="alphaLcParenR"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Coordination of statistics should be part of the conceptualisation of all projects where statistics will be necessary</a:t>
            </a:r>
            <a:endParaRPr lang="en-ZA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Each Department or Municipality should optimally collect condolences</a:t>
            </a:r>
          </a:p>
          <a:p>
            <a:pPr marL="514350" indent="-514350">
              <a:buFont typeface="+mj-lt"/>
              <a:buAutoNum type="alphaLcParenR"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Optimal cooperation by all stakeholders particularly government officials</a:t>
            </a:r>
            <a:endParaRPr lang="en-Z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8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</a:t>
            </a:r>
            <a:r>
              <a:rPr lang="en-ZA" dirty="0" smtClean="0"/>
              <a:t>onclusion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ZA" dirty="0" smtClean="0"/>
              <a:t>The audited condolence messages are as per the registers submitted.</a:t>
            </a:r>
          </a:p>
          <a:p>
            <a:pPr marL="514350" indent="-514350">
              <a:buFont typeface="+mj-lt"/>
              <a:buAutoNum type="alphaLcParenR"/>
            </a:pPr>
            <a:r>
              <a:rPr lang="en-ZA" dirty="0" smtClean="0"/>
              <a:t>The Province was able to collect </a:t>
            </a:r>
            <a:r>
              <a:rPr lang="en-ZA" b="1" dirty="0" smtClean="0"/>
              <a:t>73 015 </a:t>
            </a:r>
            <a:r>
              <a:rPr lang="en-ZA" dirty="0" smtClean="0"/>
              <a:t>condolence messages</a:t>
            </a:r>
          </a:p>
          <a:p>
            <a:pPr marL="514350" indent="-514350">
              <a:buFont typeface="+mj-lt"/>
              <a:buAutoNum type="alphaLcParenR"/>
            </a:pPr>
            <a:r>
              <a:rPr lang="en-ZA" dirty="0" smtClean="0"/>
              <a:t>There are Condolence Books that will be distributed to schools when schools open on 15 January 2014 and returned on </a:t>
            </a:r>
            <a:r>
              <a:rPr lang="en-ZA" smtClean="0"/>
              <a:t>31 January 2014.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2570-6B9D-404F-BF84-731BA508BA7E}" type="slidenum">
              <a:rPr lang="en-ZA" smtClean="0"/>
              <a:pPr/>
              <a:t>9</a:t>
            </a:fld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1320</TotalTime>
  <Words>448</Words>
  <Application>Microsoft Office PowerPoint</Application>
  <PresentationFormat>On-screen Show (4:3)</PresentationFormat>
  <Paragraphs>129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Statistical Presentation on the Condolences for the late former President Nelson Rolihlahla Mandela</vt:lpstr>
      <vt:lpstr>Statistical information per District and Local Municipality : Ehlanzeni District Municipality</vt:lpstr>
      <vt:lpstr>Statistical information per District and Local Municipality : Gert Sibande District Municipality</vt:lpstr>
      <vt:lpstr>Statistical information per District and Local Municipality : Nkangala District Municipality</vt:lpstr>
      <vt:lpstr>Statistical information in Departments</vt:lpstr>
      <vt:lpstr>Statistical information in Departments con,</vt:lpstr>
      <vt:lpstr>Statistical information in Institutions</vt:lpstr>
      <vt:lpstr>Recommendations</vt:lpstr>
      <vt:lpstr>Conclusion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Statistical Presentation on the Condolences for the late former President Nelson Rolihlahla Mandela</dc:title>
  <dc:creator>MabelaneMP</dc:creator>
  <cp:lastModifiedBy>Nonhlanhla Mkhize</cp:lastModifiedBy>
  <cp:revision>17</cp:revision>
  <dcterms:created xsi:type="dcterms:W3CDTF">2013-12-22T09:07:59Z</dcterms:created>
  <dcterms:modified xsi:type="dcterms:W3CDTF">2014-03-20T14:24:16Z</dcterms:modified>
</cp:coreProperties>
</file>