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355" r:id="rId3"/>
    <p:sldId id="353" r:id="rId4"/>
    <p:sldId id="354" r:id="rId5"/>
    <p:sldId id="352" r:id="rId6"/>
    <p:sldId id="350" r:id="rId7"/>
    <p:sldId id="349" r:id="rId8"/>
    <p:sldId id="356" r:id="rId9"/>
    <p:sldId id="31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0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963AB-AB23-204F-9253-3A15E6E3BA84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2CDE3-CE59-A441-856F-88737AC763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3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(2014/11/27 11:50) -----</a:t>
            </a:r>
          </a:p>
          <a:p>
            <a:r>
              <a:rPr lang="en-US"/>
              <a:t>why are we here</a:t>
            </a:r>
          </a:p>
          <a:p>
            <a:r>
              <a:rPr lang="en-US"/>
              <a:t>for who are we to serve, and</a:t>
            </a:r>
          </a:p>
          <a:p>
            <a:r>
              <a:rPr lang="en-US"/>
              <a:t>how to do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2CDE3-CE59-A441-856F-88737AC763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2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(2014/11/27 11:50) -----</a:t>
            </a:r>
          </a:p>
          <a:p>
            <a:r>
              <a:rPr lang="en-US"/>
              <a:t>why are we here</a:t>
            </a:r>
          </a:p>
          <a:p>
            <a:r>
              <a:rPr lang="en-US"/>
              <a:t>for who are we to serve, and</a:t>
            </a:r>
          </a:p>
          <a:p>
            <a:r>
              <a:rPr lang="en-US"/>
              <a:t>how to do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2CDE3-CE59-A441-856F-88737AC763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29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(2014/11/27 11:50) -----</a:t>
            </a:r>
          </a:p>
          <a:p>
            <a:r>
              <a:rPr lang="en-US"/>
              <a:t>why are we here</a:t>
            </a:r>
          </a:p>
          <a:p>
            <a:r>
              <a:rPr lang="en-US"/>
              <a:t>for who are we to serve, and</a:t>
            </a:r>
          </a:p>
          <a:p>
            <a:r>
              <a:rPr lang="en-US"/>
              <a:t>how to do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2CDE3-CE59-A441-856F-88737AC763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2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(2014/11/27 11:50) -----</a:t>
            </a:r>
          </a:p>
          <a:p>
            <a:r>
              <a:rPr lang="en-US"/>
              <a:t>why are we here</a:t>
            </a:r>
          </a:p>
          <a:p>
            <a:r>
              <a:rPr lang="en-US"/>
              <a:t>for who are we to serve, and</a:t>
            </a:r>
          </a:p>
          <a:p>
            <a:r>
              <a:rPr lang="en-US"/>
              <a:t>how to do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2CDE3-CE59-A441-856F-88737AC763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29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(2014/11/27 11:50) -----</a:t>
            </a:r>
          </a:p>
          <a:p>
            <a:r>
              <a:rPr lang="en-US"/>
              <a:t>why are we here</a:t>
            </a:r>
          </a:p>
          <a:p>
            <a:r>
              <a:rPr lang="en-US"/>
              <a:t>for who are we to serve, and</a:t>
            </a:r>
          </a:p>
          <a:p>
            <a:r>
              <a:rPr lang="en-US"/>
              <a:t>how to do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82CDE3-CE59-A441-856F-88737AC763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29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2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6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48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1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4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0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0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7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46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AFBD4-1666-5F43-BF73-B62B8729AEF1}" type="datetimeFigureOut">
              <a:rPr lang="en-US" smtClean="0"/>
              <a:pPr/>
              <a:t>2014/11/27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C1C97-79D6-6F4E-9AC1-52496180FF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1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_-_2004_Worksheet1.xls"/><Relationship Id="rId4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806" y="444427"/>
            <a:ext cx="8441334" cy="1927162"/>
          </a:xfrm>
          <a:solidFill>
            <a:srgbClr val="0000FF"/>
          </a:solidFill>
        </p:spPr>
        <p:txBody>
          <a:bodyPr>
            <a:noAutofit/>
          </a:bodyPr>
          <a:lstStyle/>
          <a:p>
            <a:r>
              <a:rPr lang="en-ZA" sz="3600" dirty="0" smtClean="0">
                <a:solidFill>
                  <a:schemeClr val="bg1"/>
                </a:solidFill>
                <a:latin typeface="Arial Narrow"/>
                <a:cs typeface="Arial Narrow"/>
              </a:rPr>
              <a:t>TASK1: EFFECTIVE </a:t>
            </a:r>
            <a:r>
              <a:rPr lang="en-ZA" sz="3600" dirty="0" smtClean="0">
                <a:solidFill>
                  <a:schemeClr val="bg1"/>
                </a:solidFill>
                <a:latin typeface="Arial Narrow"/>
                <a:cs typeface="Arial Narrow"/>
              </a:rPr>
              <a:t>METHODS AND OPPORTUNITIES FOR SOLVING PROBLEMS IN THE PUBLIC SERVICE</a:t>
            </a:r>
            <a:endParaRPr lang="en-ZA" sz="36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E5E-CE06-460E-A0BE-65303E754B67}" type="slidenum">
              <a:rPr lang="en-ZA" smtClean="0"/>
              <a:pPr/>
              <a:t>1</a:t>
            </a:fld>
            <a:endParaRPr lang="en-ZA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1798" y="3678024"/>
            <a:ext cx="8441334" cy="2409675"/>
          </a:xfrm>
          <a:prstGeom prst="rect">
            <a:avLst/>
          </a:prstGeom>
          <a:solidFill>
            <a:srgbClr val="0000FF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600" dirty="0" smtClean="0">
                <a:solidFill>
                  <a:srgbClr val="FFFFFF"/>
                </a:solidFill>
                <a:latin typeface="Arial Narrow"/>
                <a:cs typeface="Arial Narrow"/>
              </a:rPr>
              <a:t>TASK 2: EXPLORE </a:t>
            </a:r>
            <a:r>
              <a:rPr lang="en-ZA" sz="3600" dirty="0" smtClean="0">
                <a:solidFill>
                  <a:srgbClr val="FFFFFF"/>
                </a:solidFill>
                <a:latin typeface="Arial Narrow"/>
                <a:cs typeface="Arial Narrow"/>
              </a:rPr>
              <a:t>NEW INNOVATIVE WAYS TO MEET THE PUBLIC SERVICE CHALLENGES: WHAT MUST BE DISCARDED, KEPT, INTRODUCED AND EMBRACED</a:t>
            </a:r>
            <a:endParaRPr lang="en-ZA" sz="3600" dirty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E5E-CE06-460E-A0BE-65303E754B67}" type="slidenum">
              <a:rPr lang="en-ZA" smtClean="0"/>
              <a:pPr/>
              <a:t>2</a:t>
            </a:fld>
            <a:endParaRPr lang="en-ZA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05" y="1476155"/>
            <a:ext cx="5229145" cy="340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89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618968"/>
              </p:ext>
            </p:extLst>
          </p:nvPr>
        </p:nvGraphicFramePr>
        <p:xfrm>
          <a:off x="0" y="0"/>
          <a:ext cx="9144002" cy="685800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48335"/>
                <a:gridCol w="2500923"/>
                <a:gridCol w="2444085"/>
                <a:gridCol w="2550659"/>
              </a:tblGrid>
              <a:tr h="125569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Performance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Issues</a:t>
                      </a:r>
                    </a:p>
                    <a:p>
                      <a:pPr algn="ctr"/>
                      <a:r>
                        <a:rPr lang="en-US" dirty="0" smtClean="0"/>
                        <a:t> (problems &amp; challenges)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Interventions (effective methods &amp; opportunities</a:t>
                      </a:r>
                      <a:r>
                        <a:rPr lang="en-US" baseline="0" dirty="0" smtClean="0"/>
                        <a:t> for solving the </a:t>
                      </a:r>
                      <a:r>
                        <a:rPr lang="en-US" baseline="0" dirty="0" smtClean="0"/>
                        <a:t>problems)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must be discarded/kept/ introduced &amp; embraced)</a:t>
                      </a:r>
                      <a:endParaRPr lang="en-US" dirty="0"/>
                    </a:p>
                  </a:txBody>
                  <a:tcPr/>
                </a:tc>
              </a:tr>
              <a:tr h="560231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Institutional Capacity &amp; Administrative Capability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Appointments not on </a:t>
                      </a:r>
                      <a:r>
                        <a:rPr lang="en-US" dirty="0" smtClean="0"/>
                        <a:t>merit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There is a general lack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of </a:t>
                      </a:r>
                      <a:r>
                        <a:rPr lang="en-US" dirty="0" smtClean="0"/>
                        <a:t>Professionalism,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HR managers</a:t>
                      </a:r>
                      <a:r>
                        <a:rPr lang="en-US" baseline="0" dirty="0" smtClean="0"/>
                        <a:t> are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central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to the </a:t>
                      </a:r>
                      <a:r>
                        <a:rPr lang="en-US" baseline="0" dirty="0" smtClean="0"/>
                        <a:t>low morale of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US" dirty="0" smtClean="0"/>
                        <a:t>Skills audit, Skills retention,</a:t>
                      </a:r>
                      <a:r>
                        <a:rPr lang="en-US" baseline="0" dirty="0" smtClean="0"/>
                        <a:t> and equipping of staff to perform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r>
                        <a:rPr lang="en-US" dirty="0" smtClean="0"/>
                        <a:t>2. Senior managers </a:t>
                      </a:r>
                      <a:r>
                        <a:rPr lang="en-US" dirty="0" smtClean="0"/>
                        <a:t>to provide leadership and ensure HR issues such as PMDS </a:t>
                      </a:r>
                      <a:r>
                        <a:rPr lang="en-US" dirty="0" smtClean="0"/>
                        <a:t>amongst others are </a:t>
                      </a:r>
                      <a:r>
                        <a:rPr lang="en-US" dirty="0" smtClean="0"/>
                        <a:t>done properly and </a:t>
                      </a:r>
                      <a:r>
                        <a:rPr lang="en-US" dirty="0" smtClean="0"/>
                        <a:t>they should lead </a:t>
                      </a:r>
                      <a:r>
                        <a:rPr lang="en-US" dirty="0" smtClean="0"/>
                        <a:t>by </a:t>
                      </a:r>
                      <a:r>
                        <a:rPr lang="en-US" dirty="0" smtClean="0"/>
                        <a:t>example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Discard </a:t>
                      </a:r>
                      <a:r>
                        <a:rPr lang="en-US" dirty="0" smtClean="0"/>
                        <a:t>popularity leadership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 As senior managers we should </a:t>
                      </a:r>
                      <a:r>
                        <a:rPr lang="en-US" dirty="0" smtClean="0"/>
                        <a:t>model the outcome we require (be at work at 7:45 as the manager as you expect the staff to be at work 7:45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3. Introduce </a:t>
                      </a:r>
                      <a:r>
                        <a:rPr lang="en-US" dirty="0" smtClean="0"/>
                        <a:t>IT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such as </a:t>
                      </a:r>
                      <a:r>
                        <a:rPr lang="en-US" baseline="0" dirty="0" smtClean="0"/>
                        <a:t>Biometrics to ensure accountability &amp; monitoring of personnel for consequence </a:t>
                      </a:r>
                      <a:r>
                        <a:rPr lang="en-US" baseline="0" dirty="0" smtClean="0"/>
                        <a:t>management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749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963550"/>
              </p:ext>
            </p:extLst>
          </p:nvPr>
        </p:nvGraphicFramePr>
        <p:xfrm>
          <a:off x="-1" y="52472"/>
          <a:ext cx="9144003" cy="62179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774175"/>
                <a:gridCol w="2797826"/>
                <a:gridCol w="2286001"/>
                <a:gridCol w="2286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Performance Areas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Issues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Interventions (effective methods &amp; opportunities</a:t>
                      </a:r>
                      <a:r>
                        <a:rPr lang="en-US" baseline="0" dirty="0" smtClean="0"/>
                        <a:t> for solving the </a:t>
                      </a:r>
                      <a:r>
                        <a:rPr lang="en-US" baseline="0" dirty="0" smtClean="0"/>
                        <a:t>problems)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must be discarded/kept/ introduced &amp; </a:t>
                      </a:r>
                      <a:r>
                        <a:rPr lang="en-US" dirty="0" smtClean="0"/>
                        <a:t>embraced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Financial management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Audit</a:t>
                      </a:r>
                      <a:r>
                        <a:rPr lang="en-US" baseline="0" dirty="0" smtClean="0"/>
                        <a:t> Outcomes not linked to performance </a:t>
                      </a:r>
                      <a:r>
                        <a:rPr lang="en-US" baseline="0" dirty="0" smtClean="0"/>
                        <a:t>(expenditure </a:t>
                      </a:r>
                      <a:r>
                        <a:rPr lang="en-US" baseline="0" dirty="0" smtClean="0"/>
                        <a:t>not </a:t>
                      </a:r>
                      <a:r>
                        <a:rPr lang="en-US" baseline="0" dirty="0" smtClean="0"/>
                        <a:t>reflect the </a:t>
                      </a:r>
                      <a:r>
                        <a:rPr lang="en-US" baseline="0" dirty="0" smtClean="0"/>
                        <a:t>impact of service)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 algn="l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 algn="just">
                        <a:buAutoNum type="arabicPeriod"/>
                      </a:pPr>
                      <a:r>
                        <a:rPr lang="en-US" dirty="0" smtClean="0"/>
                        <a:t>Corruption</a:t>
                      </a:r>
                    </a:p>
                    <a:p>
                      <a:pPr marL="342900" indent="-342900" algn="just">
                        <a:buAutoNum type="arabicPeriod"/>
                      </a:pPr>
                      <a:endParaRPr lang="en-US" dirty="0" smtClean="0"/>
                    </a:p>
                    <a:p>
                      <a:pPr marL="342900" indent="-342900" algn="just">
                        <a:buAutoNum type="arabicPeriod"/>
                      </a:pPr>
                      <a:endParaRPr lang="en-US" dirty="0" smtClean="0"/>
                    </a:p>
                    <a:p>
                      <a:pPr marL="342900" indent="-342900" algn="just">
                        <a:buAutoNum type="arabicPeriod"/>
                      </a:pPr>
                      <a:endParaRPr lang="en-US" dirty="0" smtClean="0"/>
                    </a:p>
                    <a:p>
                      <a:pPr marL="342900" indent="-342900" algn="just">
                        <a:buAutoNum type="arabicPeriod"/>
                      </a:pPr>
                      <a:endParaRPr lang="en-US" dirty="0" smtClean="0"/>
                    </a:p>
                    <a:p>
                      <a:pPr marL="342900" indent="-342900" algn="just">
                        <a:buAutoNum type="arabicPeriod"/>
                      </a:pPr>
                      <a:endParaRPr lang="en-US" dirty="0" smtClean="0"/>
                    </a:p>
                    <a:p>
                      <a:pPr marL="342900" indent="-342900" algn="just">
                        <a:buAutoNum type="arabicPeriod"/>
                      </a:pPr>
                      <a:endParaRPr lang="en-US" dirty="0" smtClean="0"/>
                    </a:p>
                    <a:p>
                      <a:pPr marL="342900" indent="-342900" algn="just">
                        <a:buAutoNum type="arabicPeriod"/>
                      </a:pPr>
                      <a:endParaRPr lang="en-US" dirty="0" smtClean="0"/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en-US" dirty="0" smtClean="0"/>
                        <a:t>Inefficient use of financial resources</a:t>
                      </a:r>
                      <a:endParaRPr lang="en-US" dirty="0" smtClean="0"/>
                    </a:p>
                    <a:p>
                      <a:pPr algn="just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 Audit </a:t>
                      </a:r>
                      <a:r>
                        <a:rPr lang="en-US" dirty="0" smtClean="0"/>
                        <a:t>outcomes to be aligned to </a:t>
                      </a:r>
                      <a:r>
                        <a:rPr lang="en-US" dirty="0" smtClean="0"/>
                        <a:t>impact</a:t>
                      </a:r>
                      <a:r>
                        <a:rPr lang="en-US" baseline="0" dirty="0" smtClean="0"/>
                        <a:t> of service delivery </a:t>
                      </a:r>
                      <a:r>
                        <a:rPr lang="en-US" dirty="0" smtClean="0"/>
                        <a:t>on </a:t>
                      </a:r>
                      <a:r>
                        <a:rPr lang="en-US" dirty="0" smtClean="0"/>
                        <a:t>communities</a:t>
                      </a:r>
                    </a:p>
                    <a:p>
                      <a:pPr algn="just"/>
                      <a:endParaRPr lang="en-US" dirty="0" smtClean="0"/>
                    </a:p>
                    <a:p>
                      <a:pPr algn="just"/>
                      <a:endParaRPr lang="en-US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2. Senior Managers</a:t>
                      </a:r>
                      <a:r>
                        <a:rPr lang="en-US" baseline="0" dirty="0" smtClean="0"/>
                        <a:t> to </a:t>
                      </a:r>
                      <a:r>
                        <a:rPr lang="en-US" dirty="0" smtClean="0"/>
                        <a:t>lead in </a:t>
                      </a:r>
                      <a:r>
                        <a:rPr lang="en-US" baseline="0" dirty="0" smtClean="0"/>
                        <a:t>monitoring and managing fruitless and </a:t>
                      </a:r>
                      <a:r>
                        <a:rPr lang="en-US" baseline="0" dirty="0" err="1" smtClean="0"/>
                        <a:t>unauthorised</a:t>
                      </a:r>
                      <a:r>
                        <a:rPr lang="en-US" baseline="0" dirty="0" smtClean="0"/>
                        <a:t> expenditures </a:t>
                      </a:r>
                      <a:r>
                        <a:rPr lang="en-US" baseline="0" dirty="0" smtClean="0"/>
                        <a:t>in </a:t>
                      </a:r>
                      <a:r>
                        <a:rPr lang="en-US" baseline="0" dirty="0" smtClean="0"/>
                        <a:t>support </a:t>
                      </a:r>
                      <a:r>
                        <a:rPr lang="en-US" baseline="0" dirty="0" smtClean="0"/>
                        <a:t>of clean </a:t>
                      </a:r>
                      <a:r>
                        <a:rPr lang="en-US" baseline="0" dirty="0" smtClean="0"/>
                        <a:t>audit </a:t>
                      </a:r>
                      <a:r>
                        <a:rPr lang="en-US" baseline="0" dirty="0" smtClean="0"/>
                        <a:t>outcomes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aseline="0" dirty="0" smtClean="0"/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3. Identify inefficiencies &amp; enforce </a:t>
                      </a:r>
                      <a:r>
                        <a:rPr lang="en-US" baseline="0" dirty="0" err="1" smtClean="0"/>
                        <a:t>presrcipts</a:t>
                      </a:r>
                      <a:r>
                        <a:rPr lang="en-US" baseline="0" dirty="0" smtClean="0"/>
                        <a:t> (PFMA/MFMA)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1. Mechanisms to evaluate both the </a:t>
                      </a:r>
                      <a:r>
                        <a:rPr lang="en-US" dirty="0" smtClean="0"/>
                        <a:t>audit outcome </a:t>
                      </a:r>
                      <a:r>
                        <a:rPr lang="en-US" dirty="0" smtClean="0"/>
                        <a:t>and service delivery</a:t>
                      </a:r>
                      <a:r>
                        <a:rPr lang="en-US" baseline="0" dirty="0" smtClean="0"/>
                        <a:t>.</a:t>
                      </a:r>
                      <a:endParaRPr lang="en-US" baseline="0" dirty="0" smtClean="0"/>
                    </a:p>
                    <a:p>
                      <a:pPr algn="l"/>
                      <a:endParaRPr lang="en-US" baseline="0" dirty="0" smtClean="0"/>
                    </a:p>
                    <a:p>
                      <a:pPr algn="just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2. A </a:t>
                      </a:r>
                      <a:r>
                        <a:rPr lang="en-US" dirty="0" smtClean="0"/>
                        <a:t>provincial task team to look at institutional development </a:t>
                      </a:r>
                      <a:r>
                        <a:rPr lang="en-US" dirty="0" smtClean="0"/>
                        <a:t> strengthen </a:t>
                      </a:r>
                      <a:r>
                        <a:rPr lang="en-US" dirty="0" smtClean="0"/>
                        <a:t>business </a:t>
                      </a:r>
                      <a:r>
                        <a:rPr lang="en-US" dirty="0" smtClean="0"/>
                        <a:t>processes on</a:t>
                      </a:r>
                      <a:r>
                        <a:rPr lang="en-US" baseline="0" dirty="0" smtClean="0"/>
                        <a:t> SCM </a:t>
                      </a:r>
                      <a:endParaRPr lang="en-US" dirty="0" smtClean="0"/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3. Use technological </a:t>
                      </a:r>
                      <a:r>
                        <a:rPr lang="en-US" dirty="0" err="1" smtClean="0"/>
                        <a:t>equipments</a:t>
                      </a:r>
                      <a:r>
                        <a:rPr lang="en-US" dirty="0" smtClean="0"/>
                        <a:t> for meetings &amp; reporting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0880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582788"/>
              </p:ext>
            </p:extLst>
          </p:nvPr>
        </p:nvGraphicFramePr>
        <p:xfrm>
          <a:off x="-1" y="-3552"/>
          <a:ext cx="9144003" cy="686155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286001"/>
                <a:gridCol w="2204292"/>
                <a:gridCol w="2367709"/>
                <a:gridCol w="2286001"/>
              </a:tblGrid>
              <a:tr h="133827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Performance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Interventions (effective methods &amp; opportunities</a:t>
                      </a:r>
                      <a:r>
                        <a:rPr lang="en-US" baseline="0" dirty="0" smtClean="0"/>
                        <a:t> for solving the problems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must be discarded/kept/ introduced &amp; embraced)</a:t>
                      </a:r>
                      <a:endParaRPr lang="en-US" dirty="0"/>
                    </a:p>
                  </a:txBody>
                  <a:tcPr/>
                </a:tc>
              </a:tr>
              <a:tr h="5523277">
                <a:tc>
                  <a:txBody>
                    <a:bodyPr/>
                    <a:lstStyle/>
                    <a:p>
                      <a:r>
                        <a:rPr lang="en-US" dirty="0" smtClean="0"/>
                        <a:t>Provision of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Reactive</a:t>
                      </a:r>
                      <a:r>
                        <a:rPr lang="en-US" baseline="0" dirty="0" smtClean="0"/>
                        <a:t> planning of </a:t>
                      </a:r>
                      <a:r>
                        <a:rPr lang="en-US" baseline="0" dirty="0" smtClean="0"/>
                        <a:t>services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Silo mentality where we plan sector </a:t>
                      </a:r>
                      <a:r>
                        <a:rPr lang="en-US" baseline="0" dirty="0" smtClean="0"/>
                        <a:t>based without sufficient collaboration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Be </a:t>
                      </a:r>
                      <a:r>
                        <a:rPr lang="en-US" dirty="0" smtClean="0"/>
                        <a:t>pro-active </a:t>
                      </a:r>
                      <a:r>
                        <a:rPr lang="en-US" dirty="0" smtClean="0"/>
                        <a:t>in our approaches and </a:t>
                      </a:r>
                      <a:r>
                        <a:rPr lang="en-US" dirty="0" smtClean="0"/>
                        <a:t>ensure </a:t>
                      </a:r>
                      <a:r>
                        <a:rPr lang="en-US" dirty="0" smtClean="0"/>
                        <a:t>IDPs are </a:t>
                      </a:r>
                      <a:r>
                        <a:rPr lang="en-US" dirty="0" smtClean="0"/>
                        <a:t>responsive to community </a:t>
                      </a:r>
                      <a:r>
                        <a:rPr lang="en-US" dirty="0" smtClean="0"/>
                        <a:t>needs for all sector </a:t>
                      </a:r>
                      <a:r>
                        <a:rPr lang="en-US" dirty="0" err="1" smtClean="0"/>
                        <a:t>programmes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Joint planning </a:t>
                      </a:r>
                      <a:r>
                        <a:rPr lang="en-US" dirty="0" smtClean="0"/>
                        <a:t>and participation by all sector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depts</a:t>
                      </a:r>
                      <a:r>
                        <a:rPr lang="en-US" dirty="0" smtClean="0"/>
                        <a:t> in the IDP </a:t>
                      </a:r>
                      <a:r>
                        <a:rPr lang="en-US" dirty="0" smtClean="0"/>
                        <a:t>process.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Strengthen </a:t>
                      </a:r>
                      <a:r>
                        <a:rPr lang="en-US" dirty="0" smtClean="0"/>
                        <a:t>the oversight structures of hospital/clinic 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Participation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by way of nomination of municipal representative on structures like hospital board in order to have an in-depth </a:t>
                      </a:r>
                      <a:r>
                        <a:rPr lang="en-US" baseline="0" dirty="0" smtClean="0"/>
                        <a:t>appreciation</a:t>
                      </a:r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94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577609"/>
              </p:ext>
            </p:extLst>
          </p:nvPr>
        </p:nvGraphicFramePr>
        <p:xfrm>
          <a:off x="-2" y="-1"/>
          <a:ext cx="9144004" cy="685800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06096"/>
                <a:gridCol w="1699473"/>
                <a:gridCol w="3193513"/>
                <a:gridCol w="2644922"/>
              </a:tblGrid>
              <a:tr h="185979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Performance Areas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Interventions (effective methods &amp; opportunities</a:t>
                      </a:r>
                      <a:r>
                        <a:rPr lang="en-US" baseline="0" dirty="0" smtClean="0"/>
                        <a:t> for solving the problems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must be discarded/kept/ introduced &amp; embraced)</a:t>
                      </a:r>
                      <a:endParaRPr lang="en-US" dirty="0"/>
                    </a:p>
                  </a:txBody>
                  <a:tcPr/>
                </a:tc>
              </a:tr>
              <a:tr h="49982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Public participation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Superficial </a:t>
                      </a:r>
                      <a:r>
                        <a:rPr lang="en-US" dirty="0" smtClean="0"/>
                        <a:t>public participation for compliance purposes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Ensure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Functional</a:t>
                      </a:r>
                      <a:r>
                        <a:rPr lang="en-US" dirty="0" smtClean="0"/>
                        <a:t> Ward Committees </a:t>
                      </a:r>
                      <a:r>
                        <a:rPr lang="en-US" dirty="0" smtClean="0"/>
                        <a:t>that: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 smtClean="0"/>
                    </a:p>
                    <a:p>
                      <a:pPr marL="857250" lvl="1" indent="-400050">
                        <a:buAutoNum type="romanLcParenBoth"/>
                      </a:pPr>
                      <a:r>
                        <a:rPr lang="en-US" dirty="0" smtClean="0"/>
                        <a:t>implement </a:t>
                      </a:r>
                      <a:r>
                        <a:rPr lang="en-US" dirty="0" smtClean="0"/>
                        <a:t>ward operational </a:t>
                      </a:r>
                      <a:r>
                        <a:rPr lang="en-US" dirty="0" smtClean="0"/>
                        <a:t>plans in full,</a:t>
                      </a:r>
                    </a:p>
                    <a:p>
                      <a:pPr marL="857250" lvl="1" indent="-400050">
                        <a:buAutoNum type="romanLcParenBoth"/>
                      </a:pPr>
                      <a:r>
                        <a:rPr lang="en-US" dirty="0" smtClean="0"/>
                        <a:t>convene </a:t>
                      </a:r>
                      <a:r>
                        <a:rPr lang="en-US" dirty="0" smtClean="0"/>
                        <a:t>ward and community meetings, </a:t>
                      </a:r>
                      <a:endParaRPr lang="en-US" dirty="0" smtClean="0"/>
                    </a:p>
                    <a:p>
                      <a:pPr marL="857250" lvl="1" indent="-400050">
                        <a:buAutoNum type="romanLcParenBoth"/>
                      </a:pPr>
                      <a:r>
                        <a:rPr lang="en-US" dirty="0" smtClean="0"/>
                        <a:t>Hold feedback </a:t>
                      </a:r>
                      <a:r>
                        <a:rPr lang="en-US" dirty="0" smtClean="0"/>
                        <a:t>sessions to communities</a:t>
                      </a:r>
                      <a:r>
                        <a:rPr lang="en-US" dirty="0" smtClean="0"/>
                        <a:t>,</a:t>
                      </a:r>
                    </a:p>
                    <a:p>
                      <a:pPr marL="857250" lvl="1" indent="-400050">
                        <a:buAutoNum type="romanLcParenBoth"/>
                      </a:pPr>
                      <a:r>
                        <a:rPr lang="en-US" dirty="0" smtClean="0"/>
                        <a:t>submit </a:t>
                      </a:r>
                      <a:r>
                        <a:rPr lang="en-US" dirty="0" smtClean="0"/>
                        <a:t>and </a:t>
                      </a:r>
                      <a:r>
                        <a:rPr lang="en-US" dirty="0" smtClean="0"/>
                        <a:t>table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monthly </a:t>
                      </a:r>
                      <a:r>
                        <a:rPr lang="en-US" dirty="0" smtClean="0"/>
                        <a:t>ward committee </a:t>
                      </a:r>
                      <a:r>
                        <a:rPr lang="en-US" dirty="0" smtClean="0"/>
                        <a:t>reports</a:t>
                      </a:r>
                      <a:r>
                        <a:rPr lang="en-US" baseline="0" dirty="0" smtClean="0"/>
                        <a:t> to communities.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Introduce</a:t>
                      </a:r>
                      <a:r>
                        <a:rPr lang="en-US" baseline="0" dirty="0" smtClean="0"/>
                        <a:t> performance assessment scorecards </a:t>
                      </a:r>
                      <a:r>
                        <a:rPr lang="en-US" baseline="0" dirty="0" smtClean="0"/>
                        <a:t>to </a:t>
                      </a:r>
                      <a:r>
                        <a:rPr lang="en-US" baseline="0" dirty="0" smtClean="0"/>
                        <a:t>measure, evaluate and monitor the impact of service delivery and </a:t>
                      </a:r>
                      <a:r>
                        <a:rPr lang="en-US" baseline="0" dirty="0" smtClean="0"/>
                        <a:t>the functionality of ward committees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2. Strengthen </a:t>
                      </a:r>
                      <a:r>
                        <a:rPr lang="en-US" baseline="0" dirty="0" smtClean="0"/>
                        <a:t>the </a:t>
                      </a:r>
                      <a:r>
                        <a:rPr lang="en-US" baseline="0" dirty="0" smtClean="0"/>
                        <a:t>citizen’s </a:t>
                      </a:r>
                      <a:r>
                        <a:rPr lang="en-US" baseline="0" dirty="0" err="1" smtClean="0"/>
                        <a:t>fora</a:t>
                      </a:r>
                      <a:r>
                        <a:rPr lang="en-US" baseline="0" dirty="0" smtClean="0"/>
                        <a:t> role </a:t>
                      </a:r>
                      <a:r>
                        <a:rPr lang="en-US" baseline="0" dirty="0" smtClean="0"/>
                        <a:t>and community activism at </a:t>
                      </a:r>
                      <a:r>
                        <a:rPr lang="en-US" baseline="0" dirty="0" smtClean="0"/>
                        <a:t>ward </a:t>
                      </a:r>
                      <a:r>
                        <a:rPr lang="en-US" baseline="0" dirty="0" smtClean="0"/>
                        <a:t>level to hold officials accountable for service delivery (PSC)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881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438112"/>
              </p:ext>
            </p:extLst>
          </p:nvPr>
        </p:nvGraphicFramePr>
        <p:xfrm>
          <a:off x="0" y="0"/>
          <a:ext cx="9144002" cy="685800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867552"/>
                <a:gridCol w="2110333"/>
                <a:gridCol w="3361593"/>
                <a:gridCol w="1804524"/>
              </a:tblGrid>
              <a:tr h="143796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Key Performance Areas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Issues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Interventions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</a:t>
                      </a:r>
                      <a:r>
                        <a:rPr lang="en-US" dirty="0" smtClean="0"/>
                        <a:t>effective methods &amp; opportunities</a:t>
                      </a:r>
                      <a:r>
                        <a:rPr lang="en-US" baseline="0" dirty="0" smtClean="0"/>
                        <a:t> for solving the </a:t>
                      </a:r>
                      <a:r>
                        <a:rPr lang="en-US" baseline="0" dirty="0" smtClean="0"/>
                        <a:t>problems)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What must be discarded/kept/ introduced &amp; </a:t>
                      </a:r>
                      <a:r>
                        <a:rPr lang="en-US" dirty="0" smtClean="0"/>
                        <a:t>embraced</a:t>
                      </a:r>
                      <a:endParaRPr lang="en-US" dirty="0"/>
                    </a:p>
                  </a:txBody>
                  <a:tcPr anchor="ctr"/>
                </a:tc>
              </a:tr>
              <a:tr h="54200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Good Governance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 Effectiveness </a:t>
                      </a:r>
                      <a:r>
                        <a:rPr lang="en-US" dirty="0" smtClean="0"/>
                        <a:t>of IGR </a:t>
                      </a:r>
                      <a:r>
                        <a:rPr lang="en-US" dirty="0" smtClean="0"/>
                        <a:t>forums at </a:t>
                      </a:r>
                      <a:r>
                        <a:rPr lang="en-US" dirty="0" smtClean="0"/>
                        <a:t>all levels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2. Ineffective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oversight structures in holding officials to account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3. Uncommitted officials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Promote </a:t>
                      </a:r>
                      <a:r>
                        <a:rPr lang="en-US" dirty="0" err="1" smtClean="0"/>
                        <a:t>intersectoral</a:t>
                      </a:r>
                      <a:r>
                        <a:rPr lang="en-US" dirty="0" smtClean="0"/>
                        <a:t> collaboration that will ensure productivity and alignment of </a:t>
                      </a:r>
                      <a:r>
                        <a:rPr lang="en-US" dirty="0" smtClean="0"/>
                        <a:t>systems (CRDP model and OSS from KZN)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Strengthening </a:t>
                      </a:r>
                      <a:r>
                        <a:rPr lang="en-US" dirty="0" smtClean="0"/>
                        <a:t>of</a:t>
                      </a:r>
                      <a:r>
                        <a:rPr lang="en-US" baseline="0" dirty="0" smtClean="0"/>
                        <a:t> the oversight structures to monitor effective implementation of government services to the </a:t>
                      </a:r>
                      <a:r>
                        <a:rPr lang="en-US" baseline="0" dirty="0" smtClean="0"/>
                        <a:t>people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Senior Managers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to take </a:t>
                      </a:r>
                      <a:r>
                        <a:rPr lang="en-US" baseline="0" dirty="0" smtClean="0"/>
                        <a:t>responsibility </a:t>
                      </a:r>
                      <a:r>
                        <a:rPr lang="en-US" baseline="0" dirty="0" smtClean="0"/>
                        <a:t>for their work and make service excellence our way of life (habit)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7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141028-WA001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72599" cy="687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56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7725533"/>
              </p:ext>
            </p:extLst>
          </p:nvPr>
        </p:nvGraphicFramePr>
        <p:xfrm>
          <a:off x="2126715" y="660855"/>
          <a:ext cx="5700354" cy="4164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r:id="rId3" imgW="7735185" imgH="5156790" progId="Excel.Sheet.8">
                  <p:embed/>
                </p:oleObj>
              </mc:Choice>
              <mc:Fallback>
                <p:oleObj r:id="rId3" imgW="7735185" imgH="5156790" progId="Excel.Sheet.8">
                  <p:embed/>
                  <p:pic>
                    <p:nvPicPr>
                      <p:cNvPr id="0" name="Picture 1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6715" y="660855"/>
                        <a:ext cx="5700354" cy="41648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llipse 45"/>
          <p:cNvSpPr>
            <a:spLocks noChangeArrowheads="1"/>
          </p:cNvSpPr>
          <p:nvPr/>
        </p:nvSpPr>
        <p:spPr bwMode="auto">
          <a:xfrm>
            <a:off x="1770216" y="890607"/>
            <a:ext cx="5410200" cy="3657600"/>
          </a:xfrm>
          <a:prstGeom prst="ellipse">
            <a:avLst/>
          </a:prstGeom>
          <a:gradFill rotWithShape="1">
            <a:gsLst>
              <a:gs pos="0">
                <a:srgbClr val="FFFCF9">
                  <a:alpha val="76999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a-DK" sz="60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Thank You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39E5E-CE06-460E-A0BE-65303E754B67}" type="slidenum">
              <a:rPr lang="en-ZA" smtClean="0"/>
              <a:pPr/>
              <a:t>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82857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1226</TotalTime>
  <Words>850</Words>
  <Application>Microsoft Macintosh PowerPoint</Application>
  <PresentationFormat>On-screen Show (4:3)</PresentationFormat>
  <Paragraphs>148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Excel.Sheet.8</vt:lpstr>
      <vt:lpstr>TASK1: EFFECTIVE METHODS AND OPPORTUNITIES FOR SOLVING PROBLEMS IN THE PUBLIC SERVICE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COGTA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 Chunda</dc:creator>
  <cp:lastModifiedBy>CM Chunda</cp:lastModifiedBy>
  <cp:revision>60</cp:revision>
  <dcterms:created xsi:type="dcterms:W3CDTF">2014-10-09T15:06:20Z</dcterms:created>
  <dcterms:modified xsi:type="dcterms:W3CDTF">2014-11-27T13:28:33Z</dcterms:modified>
</cp:coreProperties>
</file>