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81" r:id="rId4"/>
    <p:sldId id="257" r:id="rId5"/>
    <p:sldId id="273" r:id="rId6"/>
    <p:sldId id="274" r:id="rId7"/>
    <p:sldId id="275" r:id="rId8"/>
    <p:sldId id="276" r:id="rId9"/>
    <p:sldId id="277" r:id="rId10"/>
    <p:sldId id="262" r:id="rId11"/>
    <p:sldId id="263" r:id="rId12"/>
    <p:sldId id="259" r:id="rId13"/>
    <p:sldId id="265" r:id="rId14"/>
    <p:sldId id="266" r:id="rId15"/>
    <p:sldId id="267" r:id="rId16"/>
    <p:sldId id="261" r:id="rId17"/>
    <p:sldId id="269" r:id="rId18"/>
    <p:sldId id="279" r:id="rId19"/>
    <p:sldId id="270" r:id="rId20"/>
    <p:sldId id="271" r:id="rId21"/>
    <p:sldId id="272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C733D-29DA-46CF-9351-B0AE6EA5EB22}" type="datetimeFigureOut">
              <a:rPr lang="en-ZA" smtClean="0"/>
              <a:t>2014-11-27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4AAA5-6244-43B5-8448-6EE4CD0C319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08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AAA5-6244-43B5-8448-6EE4CD0C3199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147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A82C-BBED-4C7B-883F-97FB06174F7E}" type="datetime1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175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154-4A2E-4870-89A2-DA0B7EA50461}" type="datetime1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428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872A-FD1A-4F8B-8295-6ED47ABD6A1E}" type="datetime1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777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85FE-81A9-4673-AAC9-D3F27341D995}" type="datetime1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61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D4C9-5795-4481-A35B-38729D918D91}" type="datetime1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707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CF85-87D6-4343-A643-985DCAB99A37}" type="datetime1">
              <a:rPr lang="en-ZA" smtClean="0"/>
              <a:t>2014-11-27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086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5815-FA26-4FD4-9555-83C4CF301E63}" type="datetime1">
              <a:rPr lang="en-ZA" smtClean="0"/>
              <a:t>2014-11-27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290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79C1-E81C-4127-88F5-B2A8607CDC8A}" type="datetime1">
              <a:rPr lang="en-ZA" smtClean="0"/>
              <a:t>2014-11-27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068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48D3-2A4C-4E06-BED7-A51DFBB6EABF}" type="datetime1">
              <a:rPr lang="en-ZA" smtClean="0"/>
              <a:t>2014-11-27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399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AF8E-E980-4D08-93E8-E57EF860DE76}" type="datetime1">
              <a:rPr lang="en-ZA" smtClean="0"/>
              <a:t>2014-11-27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056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D877-EEF6-44AF-9B70-4B653B143A19}" type="datetime1">
              <a:rPr lang="en-ZA" smtClean="0"/>
              <a:t>2014-11-27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022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DDA0-9B39-4B70-815C-1862D1F7E0BC}" type="datetime1">
              <a:rPr lang="en-ZA" smtClean="0"/>
              <a:t>2014-11-27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13D5-E825-4DDD-A2DF-AD2043C816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712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/>
          <a:lstStyle/>
          <a:p>
            <a:r>
              <a:rPr lang="en-ZA" dirty="0" smtClean="0"/>
              <a:t>ROUND TABLE:ORANGE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8208912" cy="2808312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/>
              <a:t>Report on effective leadership in Public Administration and Resource </a:t>
            </a:r>
            <a:r>
              <a:rPr lang="en-ZA" dirty="0"/>
              <a:t>M</a:t>
            </a:r>
            <a:r>
              <a:rPr lang="en-ZA" dirty="0" smtClean="0"/>
              <a:t>anagement.</a:t>
            </a:r>
          </a:p>
          <a:p>
            <a:endParaRPr lang="en-ZA" dirty="0" smtClean="0"/>
          </a:p>
          <a:p>
            <a:r>
              <a:rPr lang="en-ZA" dirty="0" smtClean="0"/>
              <a:t>MPUMALANGA SENIOR MANAGEMENT SUMMIT 2014,</a:t>
            </a:r>
          </a:p>
          <a:p>
            <a:endParaRPr lang="en-ZA" dirty="0"/>
          </a:p>
          <a:p>
            <a:r>
              <a:rPr lang="en-ZA" dirty="0" smtClean="0"/>
              <a:t>INGWENYAMA LODGE</a:t>
            </a:r>
          </a:p>
          <a:p>
            <a:endParaRPr lang="en-ZA" dirty="0"/>
          </a:p>
          <a:p>
            <a:r>
              <a:rPr lang="en-ZA" dirty="0" smtClean="0"/>
              <a:t>27 November 2014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b="1" dirty="0" smtClean="0"/>
              <a:t>BUILDING EFFECTIVE LEADERSHIP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Developing a shared philosophy </a:t>
            </a:r>
          </a:p>
          <a:p>
            <a:r>
              <a:rPr lang="en-ZA" dirty="0" smtClean="0"/>
              <a:t>Mentoring and coaching, </a:t>
            </a:r>
          </a:p>
          <a:p>
            <a:r>
              <a:rPr lang="en-ZA" dirty="0" smtClean="0"/>
              <a:t>Training and development from accredited institutions (capacity building)</a:t>
            </a:r>
          </a:p>
          <a:p>
            <a:r>
              <a:rPr lang="en-ZA" dirty="0" smtClean="0"/>
              <a:t>Build a culture of service delivery</a:t>
            </a:r>
          </a:p>
          <a:p>
            <a:r>
              <a:rPr lang="en-ZA" dirty="0" smtClean="0"/>
              <a:t>Sustainability of good practice</a:t>
            </a:r>
          </a:p>
          <a:p>
            <a:pPr marL="0" indent="0"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10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3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b="1" dirty="0"/>
              <a:t>BENEFITS OF EFFECTIVE LEADERSHIP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C</a:t>
            </a:r>
            <a:r>
              <a:rPr lang="en-ZA" dirty="0" smtClean="0"/>
              <a:t>apable developmental state responsive to community demands.</a:t>
            </a:r>
          </a:p>
          <a:p>
            <a:r>
              <a:rPr lang="en-ZA" dirty="0" smtClean="0"/>
              <a:t>Effective and efficient service delivery machinery.</a:t>
            </a:r>
          </a:p>
          <a:p>
            <a:r>
              <a:rPr lang="en-ZA" dirty="0" smtClean="0"/>
              <a:t>Increased compliance with laws and regulations, accountability and responsibility.</a:t>
            </a:r>
          </a:p>
          <a:p>
            <a:r>
              <a:rPr lang="en-ZA" dirty="0" smtClean="0"/>
              <a:t>Championing the needs of the people (People first).</a:t>
            </a:r>
          </a:p>
          <a:p>
            <a:r>
              <a:rPr lang="en-ZA" dirty="0" smtClean="0"/>
              <a:t>Quality and sustainable services delivery.</a:t>
            </a:r>
          </a:p>
          <a:p>
            <a:endParaRPr lang="en-Z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11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4000" b="1" dirty="0"/>
              <a:t>DRIVERS OF IMPROVED SERVICE DELIVERY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Effective leadership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Long </a:t>
            </a:r>
            <a:r>
              <a:rPr lang="en-ZA" dirty="0">
                <a:solidFill>
                  <a:prstClr val="black"/>
                </a:solidFill>
              </a:rPr>
              <a:t>term </a:t>
            </a:r>
            <a:r>
              <a:rPr lang="en-ZA" dirty="0" smtClean="0">
                <a:solidFill>
                  <a:prstClr val="black"/>
                </a:solidFill>
              </a:rPr>
              <a:t>planning</a:t>
            </a:r>
            <a:r>
              <a:rPr lang="en-ZA" dirty="0"/>
              <a:t> </a:t>
            </a:r>
            <a:r>
              <a:rPr lang="en-ZA" dirty="0" smtClean="0"/>
              <a:t>(Planning , Monitoring and Evaluation)</a:t>
            </a:r>
          </a:p>
          <a:p>
            <a:r>
              <a:rPr lang="en-ZA" dirty="0" smtClean="0"/>
              <a:t>Resources availability (Systems, budget, people)</a:t>
            </a:r>
          </a:p>
          <a:p>
            <a:r>
              <a:rPr lang="en-ZA" dirty="0" smtClean="0"/>
              <a:t>Economical, effective and efficient management of resources</a:t>
            </a:r>
          </a:p>
          <a:p>
            <a:r>
              <a:rPr lang="en-ZA" dirty="0" smtClean="0"/>
              <a:t>Community participation(expectations)</a:t>
            </a:r>
          </a:p>
          <a:p>
            <a:r>
              <a:rPr lang="en-ZA" dirty="0" smtClean="0"/>
              <a:t>Effective Communication and knowledge sharing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12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7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en-ZA" sz="4000" b="1" dirty="0"/>
              <a:t>SERVICE DELIVERY IMPROVEMENT : MODELS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61048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NDP and Provincial Vision 2030</a:t>
            </a:r>
          </a:p>
          <a:p>
            <a:r>
              <a:rPr lang="en-ZA" dirty="0" smtClean="0"/>
              <a:t>Centre of excellence</a:t>
            </a:r>
          </a:p>
          <a:p>
            <a:r>
              <a:rPr lang="en-ZA" dirty="0" smtClean="0"/>
              <a:t>Clustering of government services at one point </a:t>
            </a:r>
            <a:r>
              <a:rPr lang="en-ZA" dirty="0" err="1" smtClean="0"/>
              <a:t>e.g</a:t>
            </a:r>
            <a:r>
              <a:rPr lang="en-ZA" dirty="0" smtClean="0"/>
              <a:t> </a:t>
            </a:r>
            <a:r>
              <a:rPr lang="en-ZA" dirty="0" err="1" smtClean="0"/>
              <a:t>Thusong</a:t>
            </a:r>
            <a:r>
              <a:rPr lang="en-ZA" dirty="0" smtClean="0"/>
              <a:t> centres </a:t>
            </a:r>
          </a:p>
          <a:p>
            <a:r>
              <a:rPr lang="en-ZA" dirty="0" smtClean="0"/>
              <a:t>Intergovernmental Relations and Integrated planning.</a:t>
            </a:r>
          </a:p>
          <a:p>
            <a:r>
              <a:rPr lang="en-ZA" dirty="0" smtClean="0"/>
              <a:t>Public Private Partnership  </a:t>
            </a:r>
            <a:r>
              <a:rPr lang="en-ZA" dirty="0" err="1" smtClean="0"/>
              <a:t>e.g</a:t>
            </a:r>
            <a:r>
              <a:rPr lang="en-ZA" dirty="0" smtClean="0"/>
              <a:t> roads</a:t>
            </a:r>
          </a:p>
          <a:p>
            <a:r>
              <a:rPr lang="en-ZA" dirty="0" smtClean="0"/>
              <a:t>Public participation (Responsive IDPs)</a:t>
            </a:r>
          </a:p>
          <a:p>
            <a:r>
              <a:rPr lang="en-ZA" dirty="0" smtClean="0"/>
              <a:t>Promotion of </a:t>
            </a:r>
            <a:r>
              <a:rPr lang="en-ZA" dirty="0" smtClean="0"/>
              <a:t>Cooperatives and Local Service Providers (Improve Local economy)</a:t>
            </a:r>
            <a:endParaRPr lang="en-ZA" dirty="0" smtClean="0"/>
          </a:p>
          <a:p>
            <a:r>
              <a:rPr lang="en-ZA" dirty="0" smtClean="0"/>
              <a:t>Replicate pockets of excellence and benchmarking.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13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4000" b="1" dirty="0"/>
              <a:t>SERVICE DELIVERY IMPROVEMENT : PRINCIPLES AND PRACTICES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Credible Strategic Plans / APP aligned to National and Provincial priorities</a:t>
            </a:r>
          </a:p>
          <a:p>
            <a:r>
              <a:rPr lang="en-ZA" dirty="0" smtClean="0"/>
              <a:t>Strengthening Morning and Evaluation systems</a:t>
            </a:r>
            <a:endParaRPr lang="en-ZA" dirty="0" smtClean="0"/>
          </a:p>
          <a:p>
            <a:r>
              <a:rPr lang="en-ZA" dirty="0" err="1" smtClean="0"/>
              <a:t>Batho</a:t>
            </a:r>
            <a:r>
              <a:rPr lang="en-ZA" dirty="0" smtClean="0"/>
              <a:t> </a:t>
            </a:r>
            <a:r>
              <a:rPr lang="en-ZA" dirty="0" smtClean="0"/>
              <a:t>Pele (</a:t>
            </a:r>
            <a:r>
              <a:rPr lang="en-ZA" i="1" dirty="0" smtClean="0">
                <a:solidFill>
                  <a:srgbClr val="FF0000"/>
                </a:solidFill>
              </a:rPr>
              <a:t>Back to basics</a:t>
            </a:r>
            <a:r>
              <a:rPr lang="en-ZA" dirty="0" smtClean="0"/>
              <a:t>)</a:t>
            </a:r>
          </a:p>
          <a:p>
            <a:r>
              <a:rPr lang="en-ZA" dirty="0" smtClean="0"/>
              <a:t>Good Governance (King III report)</a:t>
            </a:r>
          </a:p>
          <a:p>
            <a:r>
              <a:rPr lang="en-ZA" dirty="0" smtClean="0"/>
              <a:t>Service Standards </a:t>
            </a:r>
          </a:p>
          <a:p>
            <a:r>
              <a:rPr lang="en-ZA" dirty="0" smtClean="0"/>
              <a:t>Compliance with laws and regulations</a:t>
            </a:r>
          </a:p>
          <a:p>
            <a:r>
              <a:rPr lang="en-ZA" dirty="0" smtClean="0"/>
              <a:t>Insulation from political intervention</a:t>
            </a:r>
            <a:endParaRPr lang="en-Z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14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73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ZA" sz="4000" b="1" dirty="0"/>
              <a:t>ROLE OF GOOD LEADERSHIP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4752528"/>
          </a:xfrm>
        </p:spPr>
        <p:txBody>
          <a:bodyPr>
            <a:normAutofit fontScale="92500" lnSpcReduction="10000"/>
          </a:bodyPr>
          <a:lstStyle/>
          <a:p>
            <a:r>
              <a:rPr lang="en-ZA" i="1" dirty="0"/>
              <a:t>S</a:t>
            </a:r>
            <a:r>
              <a:rPr lang="en-ZA" i="1" dirty="0" smtClean="0"/>
              <a:t>hapes the future - Where are we going?</a:t>
            </a:r>
          </a:p>
          <a:p>
            <a:r>
              <a:rPr lang="en-ZA" i="1" dirty="0" smtClean="0"/>
              <a:t>Make things happen - How to get to where we are going?</a:t>
            </a:r>
          </a:p>
          <a:p>
            <a:r>
              <a:rPr lang="en-ZA" i="1" dirty="0" smtClean="0"/>
              <a:t>Engage today’s talent. “Who goes with us on our journey? (influence others to understand the vision)”</a:t>
            </a:r>
          </a:p>
          <a:p>
            <a:r>
              <a:rPr lang="en-ZA" i="1" dirty="0" smtClean="0"/>
              <a:t>Build the next generation. “Who stays and sustains the Public Sector for the next generation?”</a:t>
            </a:r>
          </a:p>
          <a:p>
            <a:r>
              <a:rPr lang="en-ZA" i="1" dirty="0" smtClean="0"/>
              <a:t>Ready to serve, instil fiscal discipline and Accountability.</a:t>
            </a:r>
            <a:endParaRPr lang="en-Z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15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EFFECTIVE </a:t>
            </a:r>
            <a:r>
              <a:rPr lang="en-ZA" dirty="0" smtClean="0"/>
              <a:t>PUBLIC RESOURCES MANAGEMENT: INCREASING DEMANDS V/S SHRINKING  RESOURCES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16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8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en-ZA" sz="4000" b="1" dirty="0"/>
              <a:t>KEY CONTRIBUTORY FACTORS TO SHRINKING PUBLIC RESOURCES …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Competing government priorities </a:t>
            </a:r>
          </a:p>
          <a:p>
            <a:r>
              <a:rPr lang="en-ZA" dirty="0" smtClean="0"/>
              <a:t>Lack of integrated planning</a:t>
            </a:r>
          </a:p>
          <a:p>
            <a:r>
              <a:rPr lang="en-ZA" dirty="0" smtClean="0"/>
              <a:t>Fraud and corruption</a:t>
            </a:r>
          </a:p>
          <a:p>
            <a:r>
              <a:rPr lang="en-ZA" dirty="0" smtClean="0"/>
              <a:t>Overreliance on consultants</a:t>
            </a:r>
          </a:p>
          <a:p>
            <a:r>
              <a:rPr lang="en-ZA" dirty="0" smtClean="0"/>
              <a:t>Poor revenue collection due to poor quality services. </a:t>
            </a:r>
          </a:p>
          <a:p>
            <a:r>
              <a:rPr lang="en-ZA" dirty="0" smtClean="0"/>
              <a:t>Wastage (Reported Fruitless &amp; Wasteful Expenditure)</a:t>
            </a:r>
          </a:p>
          <a:p>
            <a:r>
              <a:rPr lang="en-ZA" dirty="0" smtClean="0"/>
              <a:t>Population growth and immigration v/s limited resources</a:t>
            </a:r>
          </a:p>
          <a:p>
            <a:endParaRPr lang="en-Z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17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7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en-ZA" sz="4000" b="1" dirty="0"/>
              <a:t>KEY CONTRIBUTORY FACTORS TO SHRINKING PUBLIC RESOURCES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ZA" dirty="0" smtClean="0"/>
              <a:t>Unreliable data</a:t>
            </a:r>
          </a:p>
          <a:p>
            <a:r>
              <a:rPr lang="en-ZA" dirty="0" smtClean="0"/>
              <a:t>Inadequate quality assurance</a:t>
            </a:r>
          </a:p>
          <a:p>
            <a:r>
              <a:rPr lang="en-ZA" dirty="0" smtClean="0"/>
              <a:t>Non compliance with laws and regulations and internal policies.</a:t>
            </a:r>
          </a:p>
          <a:p>
            <a:r>
              <a:rPr lang="en-ZA" dirty="0" smtClean="0"/>
              <a:t>Lack of Monitoring and Evaluation systems</a:t>
            </a:r>
          </a:p>
          <a:p>
            <a:endParaRPr lang="en-Z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18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b="1" dirty="0"/>
              <a:t>WHAT NEEDS TO BE DONE? …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 smtClean="0"/>
              <a:t>Strengthen Integrated planning with Public Sector.</a:t>
            </a:r>
          </a:p>
          <a:p>
            <a:r>
              <a:rPr lang="en-ZA" dirty="0" smtClean="0"/>
              <a:t>Strengthening partnership with the private sector</a:t>
            </a:r>
          </a:p>
          <a:p>
            <a:r>
              <a:rPr lang="en-ZA" dirty="0" smtClean="0"/>
              <a:t>Build internal capacity to reduce overreliance on consultants and external service providers</a:t>
            </a:r>
          </a:p>
          <a:p>
            <a:r>
              <a:rPr lang="en-ZA" dirty="0" smtClean="0"/>
              <a:t>Compliance with law and regulations</a:t>
            </a:r>
          </a:p>
          <a:p>
            <a:r>
              <a:rPr lang="en-ZA" dirty="0" smtClean="0"/>
              <a:t>Reprioritization of limited resources</a:t>
            </a:r>
          </a:p>
          <a:p>
            <a:r>
              <a:rPr lang="en-ZA" dirty="0" smtClean="0"/>
              <a:t>Strengthen recruitment systems to achieve the desired outcomes</a:t>
            </a:r>
          </a:p>
          <a:p>
            <a:pPr lvl="0"/>
            <a:r>
              <a:rPr lang="en-ZA" dirty="0" smtClean="0"/>
              <a:t>BBBEE (</a:t>
            </a:r>
            <a:r>
              <a:rPr lang="en-ZA" dirty="0" smtClean="0">
                <a:solidFill>
                  <a:prstClr val="black"/>
                </a:solidFill>
              </a:rPr>
              <a:t>use </a:t>
            </a:r>
            <a:r>
              <a:rPr lang="en-ZA" dirty="0">
                <a:solidFill>
                  <a:prstClr val="black"/>
                </a:solidFill>
              </a:rPr>
              <a:t>of Supply chain principles to achieve other growth </a:t>
            </a:r>
            <a:r>
              <a:rPr lang="en-ZA" dirty="0" smtClean="0">
                <a:solidFill>
                  <a:prstClr val="black"/>
                </a:solidFill>
              </a:rPr>
              <a:t>imperatives)</a:t>
            </a:r>
            <a:endParaRPr lang="en-ZA" dirty="0">
              <a:solidFill>
                <a:prstClr val="black"/>
              </a:solidFill>
            </a:endParaRPr>
          </a:p>
          <a:p>
            <a:endParaRPr lang="en-ZA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19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TABLE OF CONTENT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84576"/>
          </a:xfrm>
        </p:spPr>
        <p:txBody>
          <a:bodyPr>
            <a:noAutofit/>
          </a:bodyPr>
          <a:lstStyle/>
          <a:p>
            <a:r>
              <a:rPr lang="en-ZA" sz="2800" dirty="0" smtClean="0"/>
              <a:t>Purpose</a:t>
            </a:r>
          </a:p>
          <a:p>
            <a:r>
              <a:rPr lang="en-ZA" sz="2800" dirty="0" smtClean="0"/>
              <a:t>Effective Leader in Public Service</a:t>
            </a:r>
          </a:p>
          <a:p>
            <a:r>
              <a:rPr lang="en-ZA" sz="2800" dirty="0" smtClean="0"/>
              <a:t>Building Effective Leadership</a:t>
            </a:r>
          </a:p>
          <a:p>
            <a:r>
              <a:rPr lang="en-ZA" sz="2800" dirty="0" smtClean="0"/>
              <a:t>Benefits of effective Leadership</a:t>
            </a:r>
          </a:p>
          <a:p>
            <a:r>
              <a:rPr lang="en-ZA" sz="2800" dirty="0" smtClean="0"/>
              <a:t>Drivers of Improved Service Delivery</a:t>
            </a:r>
          </a:p>
          <a:p>
            <a:r>
              <a:rPr lang="en-ZA" sz="2800" dirty="0" smtClean="0"/>
              <a:t>Service Delivery Improvement Models, Principles and Practices.</a:t>
            </a:r>
          </a:p>
          <a:p>
            <a:r>
              <a:rPr lang="en-ZA" sz="2800" dirty="0" smtClean="0"/>
              <a:t>Role of effective leadership</a:t>
            </a:r>
          </a:p>
          <a:p>
            <a:r>
              <a:rPr lang="en-ZA" sz="2800" dirty="0" smtClean="0"/>
              <a:t>Effective Public Resource Management</a:t>
            </a:r>
          </a:p>
          <a:p>
            <a:r>
              <a:rPr lang="en-ZA" sz="2800" dirty="0" smtClean="0"/>
              <a:t>Summary and Conclusion</a:t>
            </a:r>
          </a:p>
          <a:p>
            <a:endParaRPr lang="en-ZA" sz="2800" dirty="0" smtClean="0"/>
          </a:p>
          <a:p>
            <a:endParaRPr lang="en-ZA" sz="2800" dirty="0" smtClean="0"/>
          </a:p>
          <a:p>
            <a:endParaRPr lang="en-ZA" sz="2800" dirty="0" smtClean="0"/>
          </a:p>
          <a:p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3D5-E825-4DDD-A2DF-AD2043C81604}" type="slidenum">
              <a:rPr lang="en-ZA" smtClean="0"/>
              <a:t>2</a:t>
            </a:fld>
            <a:endParaRPr lang="en-ZA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705600" y="63261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2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b="1" dirty="0"/>
              <a:t>WHAT NEEDS TO BE DONE?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E</a:t>
            </a:r>
            <a:r>
              <a:rPr lang="en-ZA" dirty="0" smtClean="0"/>
              <a:t>radicate fraud and corruption</a:t>
            </a:r>
          </a:p>
          <a:p>
            <a:r>
              <a:rPr lang="en-ZA" dirty="0" smtClean="0"/>
              <a:t>Enhance public accountability and fiscal discipline</a:t>
            </a:r>
          </a:p>
          <a:p>
            <a:r>
              <a:rPr lang="en-ZA" dirty="0" smtClean="0"/>
              <a:t>Improve quality of services to enhance revenue collection.</a:t>
            </a:r>
          </a:p>
          <a:p>
            <a:r>
              <a:rPr lang="en-ZA" dirty="0" smtClean="0"/>
              <a:t>Enforce compliance with laws and regulations and internal control measures</a:t>
            </a:r>
          </a:p>
          <a:p>
            <a:r>
              <a:rPr lang="en-ZA" dirty="0" smtClean="0"/>
              <a:t>Consequence management for wastage.</a:t>
            </a:r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20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b="1" dirty="0"/>
              <a:t>SUMMARY AND CONCLUSION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712968" cy="2044823"/>
          </a:xfrm>
        </p:spPr>
        <p:txBody>
          <a:bodyPr>
            <a:normAutofit/>
          </a:bodyPr>
          <a:lstStyle/>
          <a:p>
            <a:pPr algn="just"/>
            <a:r>
              <a:rPr lang="en-ZA" dirty="0" smtClean="0"/>
              <a:t>Our </a:t>
            </a:r>
            <a:r>
              <a:rPr lang="en-ZA" dirty="0" smtClean="0"/>
              <a:t>Province deserves the v</a:t>
            </a:r>
            <a:r>
              <a:rPr lang="en-ZA" dirty="0" smtClean="0"/>
              <a:t>ibrant</a:t>
            </a:r>
            <a:r>
              <a:rPr lang="en-ZA" dirty="0" smtClean="0"/>
              <a:t>, effective, unrelenting and fiscal discipline leadership committed to improve the lives of </a:t>
            </a:r>
            <a:r>
              <a:rPr lang="en-ZA" dirty="0" smtClean="0"/>
              <a:t>its </a:t>
            </a:r>
            <a:r>
              <a:rPr lang="en-ZA" dirty="0" smtClean="0"/>
              <a:t>citizens.</a:t>
            </a:r>
          </a:p>
          <a:p>
            <a:pPr algn="just"/>
            <a:endParaRPr lang="en-ZA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21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SIYABONGA !!!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22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PURPOSE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088232"/>
          </a:xfrm>
        </p:spPr>
        <p:txBody>
          <a:bodyPr>
            <a:noAutofit/>
          </a:bodyPr>
          <a:lstStyle/>
          <a:p>
            <a:pPr algn="just"/>
            <a:r>
              <a:rPr lang="en-ZA" sz="2800" dirty="0" smtClean="0"/>
              <a:t>To appraise the Mpumalanga Senior Management summit on effective leadership and resources management in the Public Administration.</a:t>
            </a:r>
          </a:p>
          <a:p>
            <a:pPr algn="just"/>
            <a:endParaRPr lang="en-ZA" sz="2800" dirty="0" smtClean="0"/>
          </a:p>
          <a:p>
            <a:pPr algn="just"/>
            <a:endParaRPr lang="en-ZA" sz="2800" dirty="0" smtClean="0"/>
          </a:p>
          <a:p>
            <a:pPr algn="just"/>
            <a:endParaRPr lang="en-ZA" sz="2800" dirty="0" smtClean="0"/>
          </a:p>
          <a:p>
            <a:pPr algn="just"/>
            <a:endParaRPr lang="en-ZA" sz="28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3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4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432048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EFFECTIVE LEADERSHIP IN PUBLIC ADMINISTRATION</a:t>
            </a:r>
            <a:r>
              <a:rPr lang="en-ZA" dirty="0" smtClean="0"/>
              <a:t>: APPLYING NEW INNOVATION THEORIES TO IMPROVE SERVICE DELIVERY MODELS, PRINCIPLES AND PRACTICES AS WELL AS THE ROLE OF GOOD LEADERSHIP </a:t>
            </a:r>
            <a:endParaRPr lang="en-ZA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705600" y="62512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4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73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WHAT IS AN EFFECTIVE LEADER IN PUBLIC SERVICE ? …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81128"/>
          </a:xfrm>
        </p:spPr>
        <p:txBody>
          <a:bodyPr>
            <a:noAutofit/>
          </a:bodyPr>
          <a:lstStyle/>
          <a:p>
            <a:pPr marL="514350" indent="-514350" algn="ctr">
              <a:buFont typeface="Arial" pitchFamily="34" charset="0"/>
              <a:buAutoNum type="arabicPeriod"/>
            </a:pPr>
            <a:r>
              <a:rPr lang="en-ZA" sz="2800" b="1" i="1" dirty="0" smtClean="0"/>
              <a:t>An effective leader shapes the future - Where are we going?. </a:t>
            </a:r>
          </a:p>
          <a:p>
            <a:r>
              <a:rPr lang="en-ZA" sz="2800" dirty="0" smtClean="0"/>
              <a:t>Influencing others to understand the direction and strategies aligned to overall government objectives and policies. </a:t>
            </a:r>
          </a:p>
          <a:p>
            <a:r>
              <a:rPr lang="en-ZA" sz="2800" dirty="0" smtClean="0"/>
              <a:t>Figure out where the government institution / department needs to go to succeed; </a:t>
            </a:r>
          </a:p>
          <a:p>
            <a:r>
              <a:rPr lang="en-ZA" sz="2800" dirty="0" smtClean="0"/>
              <a:t>Test ideas pragmatically against current resources (Budget, Human Capital, Government capabilities</a:t>
            </a:r>
            <a:r>
              <a:rPr lang="en-ZA" sz="2800" dirty="0" smtClean="0"/>
              <a:t>) innovations; </a:t>
            </a:r>
            <a:endParaRPr lang="en-ZA" sz="2800" dirty="0" smtClean="0"/>
          </a:p>
          <a:p>
            <a:r>
              <a:rPr lang="en-ZA" sz="2800" dirty="0" smtClean="0"/>
              <a:t>Involve others to get from the present to the desired future. </a:t>
            </a:r>
            <a:endParaRPr lang="en-ZA" sz="28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705600" y="63261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5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4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WHAT IS AN EFFECTIVE LEADER IN PUBLIC SERVICE ? 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ZA" sz="2800" b="1" i="1" dirty="0" smtClean="0"/>
              <a:t>2. Make things happen - How will we make sure we get to where we are going?</a:t>
            </a:r>
          </a:p>
          <a:p>
            <a:pPr marL="0" indent="0" algn="just">
              <a:buNone/>
            </a:pPr>
            <a:endParaRPr lang="en-ZA" sz="2800" dirty="0" smtClean="0"/>
          </a:p>
          <a:p>
            <a:pPr algn="just"/>
            <a:r>
              <a:rPr lang="en-ZA" sz="2800" dirty="0" smtClean="0"/>
              <a:t>Translate strategy into action and put the systems in place for others to do the same. </a:t>
            </a:r>
          </a:p>
          <a:p>
            <a:pPr algn="just"/>
            <a:r>
              <a:rPr lang="en-ZA" sz="2800" dirty="0" smtClean="0"/>
              <a:t>Know which key decisions to take and which to delegate, </a:t>
            </a:r>
          </a:p>
          <a:p>
            <a:pPr algn="just"/>
            <a:r>
              <a:rPr lang="en-ZA" sz="2800" dirty="0" smtClean="0"/>
              <a:t>Promote effective team work</a:t>
            </a:r>
          </a:p>
          <a:p>
            <a:pPr algn="just"/>
            <a:r>
              <a:rPr lang="en-ZA" sz="2800" dirty="0" smtClean="0"/>
              <a:t>Keep promises to stakeholders. </a:t>
            </a:r>
            <a:endParaRPr lang="en-ZA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6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WHAT IS AN EFFECTIVE LEADER IN PUBLIC SERVICE ?…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ZA" sz="2800" dirty="0" smtClean="0"/>
              <a:t>3.</a:t>
            </a:r>
            <a:r>
              <a:rPr lang="en-ZA" sz="2800" i="1" dirty="0" smtClean="0"/>
              <a:t> </a:t>
            </a:r>
            <a:r>
              <a:rPr lang="en-ZA" sz="2800" b="1" i="1" dirty="0" smtClean="0"/>
              <a:t>Engage today’s talent. “Who goes with us on our business journey?” </a:t>
            </a:r>
          </a:p>
          <a:p>
            <a:pPr marL="0" indent="0">
              <a:buNone/>
            </a:pPr>
            <a:endParaRPr lang="en-ZA" sz="2800" dirty="0"/>
          </a:p>
          <a:p>
            <a:r>
              <a:rPr lang="en-ZA" sz="2800" dirty="0" smtClean="0"/>
              <a:t>Identify, build, and engage talent to get results.</a:t>
            </a:r>
          </a:p>
          <a:p>
            <a:r>
              <a:rPr lang="en-ZA" sz="2800" dirty="0" smtClean="0"/>
              <a:t>Identify what skills are required,</a:t>
            </a:r>
          </a:p>
          <a:p>
            <a:r>
              <a:rPr lang="en-ZA" sz="2800" dirty="0" smtClean="0"/>
              <a:t>Draw talent to organizations, engage people and communicate extensively, </a:t>
            </a:r>
          </a:p>
          <a:p>
            <a:r>
              <a:rPr lang="en-ZA" sz="2800" dirty="0" smtClean="0"/>
              <a:t>Ensure that employees turn in their best efforts. </a:t>
            </a:r>
            <a:endParaRPr lang="en-ZA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7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WHAT IS AN EFFECTIVE LEADER IN PUBLIC SERVICE ?…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ZA" sz="2600" dirty="0" smtClean="0"/>
              <a:t>4.</a:t>
            </a:r>
            <a:r>
              <a:rPr lang="en-ZA" sz="2600" b="1" i="1" dirty="0" smtClean="0"/>
              <a:t> Build the next generation. “Who stays and sustains the Public Sector for the next generation?” </a:t>
            </a:r>
          </a:p>
          <a:p>
            <a:r>
              <a:rPr lang="en-ZA" sz="2600" dirty="0" smtClean="0"/>
              <a:t>Ensure that the public sector has the </a:t>
            </a:r>
            <a:r>
              <a:rPr lang="en-ZA" sz="2600" dirty="0" err="1" smtClean="0"/>
              <a:t>longer¬term</a:t>
            </a:r>
            <a:r>
              <a:rPr lang="en-ZA" sz="2600" dirty="0" smtClean="0"/>
              <a:t> competencies required for future strategic success; </a:t>
            </a:r>
          </a:p>
          <a:p>
            <a:r>
              <a:rPr lang="en-ZA" sz="2600" dirty="0" smtClean="0"/>
              <a:t>Install rules that demonstrate a pledge to building the next generation of talent within Public Sector.</a:t>
            </a:r>
          </a:p>
          <a:p>
            <a:r>
              <a:rPr lang="en-ZA" sz="2600" dirty="0" smtClean="0"/>
              <a:t>Help future leaders be successful. </a:t>
            </a:r>
          </a:p>
          <a:p>
            <a:r>
              <a:rPr lang="en-ZA" sz="2600" dirty="0" smtClean="0"/>
              <a:t>Build a workforce plan focused on future talent. </a:t>
            </a:r>
          </a:p>
          <a:p>
            <a:r>
              <a:rPr lang="en-ZA" sz="2600" dirty="0" smtClean="0"/>
              <a:t>Help employees see their future careers within Public Sector.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8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WHAT IS AN EFFECTIVE LEADER IN PUBLIC SERVICE ?…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800" dirty="0" smtClean="0"/>
              <a:t>5. </a:t>
            </a:r>
            <a:r>
              <a:rPr lang="en-ZA" sz="2800" b="1" i="1" dirty="0" smtClean="0"/>
              <a:t>Invest in yourself - Personal proficiency. </a:t>
            </a:r>
          </a:p>
          <a:p>
            <a:pPr marL="0" indent="0">
              <a:buNone/>
            </a:pPr>
            <a:endParaRPr lang="en-ZA" sz="2800" b="1" i="1" dirty="0" smtClean="0"/>
          </a:p>
          <a:p>
            <a:r>
              <a:rPr lang="en-ZA" sz="2800" dirty="0" smtClean="0"/>
              <a:t>Not be reduced  to what they know or what they do.</a:t>
            </a:r>
          </a:p>
          <a:p>
            <a:r>
              <a:rPr lang="en-ZA" sz="2800" dirty="0" smtClean="0"/>
              <a:t> Leaders are learners: from success, failure, people, and life itself. </a:t>
            </a:r>
          </a:p>
          <a:p>
            <a:r>
              <a:rPr lang="en-ZA" sz="2800" dirty="0" smtClean="0"/>
              <a:t>Effective leaders inspire loyalty and goodwill. </a:t>
            </a:r>
          </a:p>
          <a:p>
            <a:r>
              <a:rPr lang="en-ZA" sz="2800" dirty="0" smtClean="0"/>
              <a:t>Act with integrity and trust. </a:t>
            </a:r>
            <a:endParaRPr lang="en-ZA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7B13D5-E825-4DDD-A2DF-AD2043C81604}" type="slidenum">
              <a:rPr lang="en-ZA" sz="2000" b="1" smtClean="0">
                <a:solidFill>
                  <a:schemeClr val="tx1"/>
                </a:solidFill>
              </a:rPr>
              <a:pPr/>
              <a:t>9</a:t>
            </a:fld>
            <a:endParaRPr lang="en-Z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2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954</Words>
  <Application>Microsoft Office PowerPoint</Application>
  <PresentationFormat>On-screen Show (4:3)</PresentationFormat>
  <Paragraphs>158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ROUND TABLE:ORANGE</vt:lpstr>
      <vt:lpstr>TABLE OF CONTENT</vt:lpstr>
      <vt:lpstr>PURPOSE</vt:lpstr>
      <vt:lpstr>EFFECTIVE LEADERSHIP IN PUBLIC ADMINISTRATION: APPLYING NEW INNOVATION THEORIES TO IMPROVE SERVICE DELIVERY MODELS, PRINCIPLES AND PRACTICES AS WELL AS THE ROLE OF GOOD LEADERSHIP </vt:lpstr>
      <vt:lpstr>WHAT IS AN EFFECTIVE LEADER IN PUBLIC SERVICE ? …</vt:lpstr>
      <vt:lpstr>WHAT IS AN EFFECTIVE LEADER IN PUBLIC SERVICE ? …</vt:lpstr>
      <vt:lpstr>WHAT IS AN EFFECTIVE LEADER IN PUBLIC SERVICE ?…</vt:lpstr>
      <vt:lpstr>WHAT IS AN EFFECTIVE LEADER IN PUBLIC SERVICE ?…</vt:lpstr>
      <vt:lpstr>WHAT IS AN EFFECTIVE LEADER IN PUBLIC SERVICE ?…</vt:lpstr>
      <vt:lpstr>BUILDING EFFECTIVE LEADERSHIP</vt:lpstr>
      <vt:lpstr>BENEFITS OF EFFECTIVE LEADERSHIP</vt:lpstr>
      <vt:lpstr>DRIVERS OF IMPROVED SERVICE DELIVERY</vt:lpstr>
      <vt:lpstr>SERVICE DELIVERY IMPROVEMENT : MODELS</vt:lpstr>
      <vt:lpstr>SERVICE DELIVERY IMPROVEMENT : PRINCIPLES AND PRACTICES</vt:lpstr>
      <vt:lpstr>ROLE OF GOOD LEADERSHIP</vt:lpstr>
      <vt:lpstr>  EFFECTIVE PUBLIC RESOURCES MANAGEMENT: INCREASING DEMANDS V/S SHRINKING  RESOURCES</vt:lpstr>
      <vt:lpstr>KEY CONTRIBUTORY FACTORS TO SHRINKING PUBLIC RESOURCES …</vt:lpstr>
      <vt:lpstr>KEY CONTRIBUTORY FACTORS TO SHRINKING PUBLIC RESOURCES</vt:lpstr>
      <vt:lpstr>WHAT NEEDS TO BE DONE? …</vt:lpstr>
      <vt:lpstr>WHAT NEEDS TO BE DONE?</vt:lpstr>
      <vt:lpstr>SUMMARY AND CONCLUSION</vt:lpstr>
      <vt:lpstr>SIYABONGA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TABLE:ORANGE</dc:title>
  <dc:creator>Mduduzi S. Zitha</dc:creator>
  <cp:lastModifiedBy>Windows User</cp:lastModifiedBy>
  <cp:revision>38</cp:revision>
  <dcterms:created xsi:type="dcterms:W3CDTF">2014-11-27T09:19:03Z</dcterms:created>
  <dcterms:modified xsi:type="dcterms:W3CDTF">2014-11-27T13:17:08Z</dcterms:modified>
</cp:coreProperties>
</file>