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5" r:id="rId5"/>
    <p:sldId id="260" r:id="rId6"/>
    <p:sldId id="266" r:id="rId7"/>
    <p:sldId id="263" r:id="rId8"/>
    <p:sldId id="267" r:id="rId9"/>
    <p:sldId id="261" r:id="rId10"/>
    <p:sldId id="268" r:id="rId11"/>
    <p:sldId id="264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70" autoAdjust="0"/>
    <p:restoredTop sz="94670" autoAdjust="0"/>
  </p:normalViewPr>
  <p:slideViewPr>
    <p:cSldViewPr>
      <p:cViewPr>
        <p:scale>
          <a:sx n="57" d="100"/>
          <a:sy n="57" d="100"/>
        </p:scale>
        <p:origin x="-1734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11AA-2CE3-4751-A90A-23E9EC2A7EFD}" type="datetimeFigureOut">
              <a:rPr lang="en-ZA" smtClean="0"/>
              <a:t>2014-11-11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5E7E-BFBE-4ABF-B133-C90E7B710E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28210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11AA-2CE3-4751-A90A-23E9EC2A7EFD}" type="datetimeFigureOut">
              <a:rPr lang="en-ZA" smtClean="0"/>
              <a:t>2014-11-11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5E7E-BFBE-4ABF-B133-C90E7B710E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2480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11AA-2CE3-4751-A90A-23E9EC2A7EFD}" type="datetimeFigureOut">
              <a:rPr lang="en-ZA" smtClean="0"/>
              <a:t>2014-11-11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5E7E-BFBE-4ABF-B133-C90E7B710E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64848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11AA-2CE3-4751-A90A-23E9EC2A7EFD}" type="datetimeFigureOut">
              <a:rPr lang="en-ZA" smtClean="0"/>
              <a:t>2014-11-11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5E7E-BFBE-4ABF-B133-C90E7B710E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39710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11AA-2CE3-4751-A90A-23E9EC2A7EFD}" type="datetimeFigureOut">
              <a:rPr lang="en-ZA" smtClean="0"/>
              <a:t>2014-11-11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5E7E-BFBE-4ABF-B133-C90E7B710E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28653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11AA-2CE3-4751-A90A-23E9EC2A7EFD}" type="datetimeFigureOut">
              <a:rPr lang="en-ZA" smtClean="0"/>
              <a:t>2014-11-11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5E7E-BFBE-4ABF-B133-C90E7B710E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284642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11AA-2CE3-4751-A90A-23E9EC2A7EFD}" type="datetimeFigureOut">
              <a:rPr lang="en-ZA" smtClean="0"/>
              <a:t>2014-11-11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5E7E-BFBE-4ABF-B133-C90E7B710E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2500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11AA-2CE3-4751-A90A-23E9EC2A7EFD}" type="datetimeFigureOut">
              <a:rPr lang="en-ZA" smtClean="0"/>
              <a:t>2014-11-11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5E7E-BFBE-4ABF-B133-C90E7B710E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23221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11AA-2CE3-4751-A90A-23E9EC2A7EFD}" type="datetimeFigureOut">
              <a:rPr lang="en-ZA" smtClean="0"/>
              <a:t>2014-11-11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5E7E-BFBE-4ABF-B133-C90E7B710E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2889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11AA-2CE3-4751-A90A-23E9EC2A7EFD}" type="datetimeFigureOut">
              <a:rPr lang="en-ZA" smtClean="0"/>
              <a:t>2014-11-11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5E7E-BFBE-4ABF-B133-C90E7B710E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149723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11AA-2CE3-4751-A90A-23E9EC2A7EFD}" type="datetimeFigureOut">
              <a:rPr lang="en-ZA" smtClean="0"/>
              <a:t>2014-11-11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8B5E7E-BFBE-4ABF-B133-C90E7B710E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19038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111AA-2CE3-4751-A90A-23E9EC2A7EFD}" type="datetimeFigureOut">
              <a:rPr lang="en-ZA" smtClean="0"/>
              <a:t>2014-11-11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B5E7E-BFBE-4ABF-B133-C90E7B710EEB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74115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COMMISSION 4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PUBLIC MOBILISATION FOR SELF DEVELOPMENT</a:t>
            </a:r>
          </a:p>
          <a:p>
            <a:r>
              <a:rPr lang="en-ZA" dirty="0" smtClean="0"/>
              <a:t>27 NOVEMBER 2014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1708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66530"/>
          </a:xfrm>
        </p:spPr>
        <p:txBody>
          <a:bodyPr>
            <a:normAutofit/>
          </a:bodyPr>
          <a:lstStyle/>
          <a:p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Partnerships with the Private Sector</a:t>
            </a: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539552" y="6126163"/>
            <a:ext cx="8147248" cy="255165"/>
          </a:xfrm>
        </p:spPr>
        <p:txBody>
          <a:bodyPr>
            <a:normAutofit fontScale="40000" lnSpcReduction="20000"/>
          </a:bodyPr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22895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48681"/>
            <a:ext cx="8229600" cy="5688608"/>
          </a:xfrm>
        </p:spPr>
        <p:txBody>
          <a:bodyPr>
            <a:normAutofit/>
          </a:bodyPr>
          <a:lstStyle/>
          <a:p>
            <a:pPr algn="just"/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Government must </a:t>
            </a: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look at big projects </a:t>
            </a: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create an enabling </a:t>
            </a: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environment for business.</a:t>
            </a:r>
          </a:p>
          <a:p>
            <a:pPr algn="just"/>
            <a:r>
              <a:rPr lang="en-ZA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Govt</a:t>
            </a: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must understand its </a:t>
            </a: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role as an enabler. </a:t>
            </a: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Pvt Sector must </a:t>
            </a: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create most of the jobs in line with the NDP.</a:t>
            </a:r>
          </a:p>
          <a:p>
            <a:pPr algn="just"/>
            <a:r>
              <a:rPr lang="en-ZA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Govt</a:t>
            </a: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and Pvt Sector  </a:t>
            </a: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trust must </a:t>
            </a: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be restored through </a:t>
            </a: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partnerships on Provincial and Local levels.</a:t>
            </a:r>
            <a:r>
              <a:rPr lang="en-ZA" sz="28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ZA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importance of active and representative LED Fora for integrated planning at a local level.</a:t>
            </a:r>
          </a:p>
          <a:p>
            <a:pPr algn="just"/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The use of Social Labour Plans and Corporate Social Investment to benefit local communities</a:t>
            </a:r>
            <a:endParaRPr lang="en-ZA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83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Closing</a:t>
            </a: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ZA" sz="2600" dirty="0">
                <a:latin typeface="Arial" panose="020B0604020202020204" pitchFamily="34" charset="0"/>
                <a:cs typeface="Arial" panose="020B0604020202020204" pitchFamily="34" charset="0"/>
              </a:rPr>
              <a:t>We </a:t>
            </a:r>
            <a:r>
              <a:rPr lang="en-Z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as Government (Provincial and Municipal) must </a:t>
            </a:r>
            <a:r>
              <a:rPr lang="en-ZA" sz="2600" dirty="0">
                <a:latin typeface="Arial" panose="020B0604020202020204" pitchFamily="34" charset="0"/>
                <a:cs typeface="Arial" panose="020B0604020202020204" pitchFamily="34" charset="0"/>
              </a:rPr>
              <a:t>understand from the communities what </a:t>
            </a:r>
            <a:r>
              <a:rPr lang="en-Z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they need! Not what government wants them to need!</a:t>
            </a:r>
            <a:endParaRPr lang="en-ZA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600" dirty="0">
                <a:latin typeface="Arial" panose="020B0604020202020204" pitchFamily="34" charset="0"/>
                <a:cs typeface="Arial" panose="020B0604020202020204" pitchFamily="34" charset="0"/>
              </a:rPr>
              <a:t>We must build </a:t>
            </a:r>
            <a:r>
              <a:rPr lang="en-Z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community capabilities </a:t>
            </a:r>
            <a:r>
              <a:rPr lang="en-ZA" sz="2600" dirty="0">
                <a:latin typeface="Arial" panose="020B0604020202020204" pitchFamily="34" charset="0"/>
                <a:cs typeface="Arial" panose="020B0604020202020204" pitchFamily="34" charset="0"/>
              </a:rPr>
              <a:t>to provide for themselves</a:t>
            </a:r>
            <a:r>
              <a:rPr lang="en-Z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Z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The current approach is unsustainable and only through mobilisation of communities to develop themselves will government succeed in creating a better life for all!!!!!!</a:t>
            </a:r>
          </a:p>
          <a:p>
            <a:pPr marL="0" indent="0" algn="ctr">
              <a:buNone/>
            </a:pPr>
            <a:endParaRPr lang="en-ZA" sz="260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ZA" sz="2600" smtClean="0">
                <a:latin typeface="Arial" panose="020B0604020202020204" pitchFamily="34" charset="0"/>
                <a:cs typeface="Arial" panose="020B0604020202020204" pitchFamily="34" charset="0"/>
              </a:rPr>
              <a:t>Like </a:t>
            </a:r>
            <a:r>
              <a:rPr lang="en-ZA" sz="2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Madiba</a:t>
            </a:r>
            <a:r>
              <a:rPr lang="en-ZA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said </a:t>
            </a:r>
            <a:r>
              <a:rPr lang="en-ZA" sz="2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“You are the master of your own destiny”</a:t>
            </a:r>
          </a:p>
          <a:p>
            <a:pPr algn="just"/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4270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 OF CONCEPT</a:t>
            </a: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ZA" b="1" dirty="0">
                <a:latin typeface="Arial" panose="020B0604020202020204" pitchFamily="34" charset="0"/>
                <a:cs typeface="Arial" panose="020B0604020202020204" pitchFamily="34" charset="0"/>
              </a:rPr>
              <a:t>The agreed definition of the topic was identified as follows:</a:t>
            </a:r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dirty="0">
                <a:latin typeface="Arial" panose="020B0604020202020204" pitchFamily="34" charset="0"/>
                <a:cs typeface="Arial" panose="020B0604020202020204" pitchFamily="34" charset="0"/>
              </a:rPr>
              <a:t>Mobilising communities to take responsibility for their own </a:t>
            </a:r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destiny and development in collaboration with government to ensure improved socio economic status of our people. 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8010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GOVERNMENT AS AN ENABLER</a:t>
            </a: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Prioritise big projects that are labour intensive.</a:t>
            </a:r>
          </a:p>
          <a:p>
            <a:pPr algn="just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Train communities to enable self employment.</a:t>
            </a:r>
          </a:p>
          <a:p>
            <a:pPr algn="just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Create partnerships (PPPs)</a:t>
            </a:r>
          </a:p>
          <a:p>
            <a:pPr algn="just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The importance of downstream beneficiation</a:t>
            </a:r>
          </a:p>
          <a:p>
            <a:pPr algn="just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Effective LED Fora at local level</a:t>
            </a:r>
          </a:p>
          <a:p>
            <a:pPr algn="just"/>
            <a:r>
              <a:rPr lang="en-ZA" dirty="0" smtClean="0">
                <a:latin typeface="Arial" panose="020B0604020202020204" pitchFamily="34" charset="0"/>
                <a:cs typeface="Arial" panose="020B0604020202020204" pitchFamily="34" charset="0"/>
              </a:rPr>
              <a:t>Enabling Community based planning (more inclusiveness and integration)</a:t>
            </a:r>
          </a:p>
          <a:p>
            <a:endParaRPr lang="en-ZA" dirty="0" smtClean="0"/>
          </a:p>
          <a:p>
            <a:endParaRPr lang="en-ZA" dirty="0" smtClean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85112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06490"/>
          </a:xfrm>
        </p:spPr>
        <p:txBody>
          <a:bodyPr>
            <a:normAutofit/>
          </a:bodyPr>
          <a:lstStyle/>
          <a:p>
            <a:r>
              <a:rPr lang="en-ZA" b="1" dirty="0" smtClean="0">
                <a:latin typeface="Arial" panose="020B0604020202020204" pitchFamily="34" charset="0"/>
                <a:cs typeface="Arial" panose="020B0604020202020204" pitchFamily="34" charset="0"/>
              </a:rPr>
              <a:t>Planning through Community Mobilisation</a:t>
            </a:r>
            <a:endParaRPr lang="en-ZA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021288"/>
            <a:ext cx="8147248" cy="104875"/>
          </a:xfrm>
        </p:spPr>
        <p:txBody>
          <a:bodyPr>
            <a:normAutofit fontScale="25000" lnSpcReduction="20000"/>
          </a:bodyPr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68333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692150"/>
            <a:ext cx="8229600" cy="5434013"/>
          </a:xfrm>
        </p:spPr>
        <p:txBody>
          <a:bodyPr>
            <a:normAutofit/>
          </a:bodyPr>
          <a:lstStyle/>
          <a:p>
            <a:pPr algn="just"/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People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are expecting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a lot from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Govt. We need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to come up with extraordinary steps to assist the public by involving them to drive their own destiny. We as Public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Servants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need to guide this process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We need new strategic interventions to achieve this.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Critical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issues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that have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been left out in the past need to be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identified.</a:t>
            </a:r>
          </a:p>
          <a:p>
            <a:pPr algn="just"/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Government needs a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structured way of getting communities together to identify issues for </a:t>
            </a:r>
            <a:r>
              <a:rPr lang="en-ZA" sz="1800" dirty="0" err="1">
                <a:latin typeface="Arial" panose="020B0604020202020204" pitchFamily="34" charset="0"/>
                <a:cs typeface="Arial" panose="020B0604020202020204" pitchFamily="34" charset="0"/>
              </a:rPr>
              <a:t>govt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 to address. All departments must be involved to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implement these. </a:t>
            </a:r>
          </a:p>
          <a:p>
            <a:pPr algn="just"/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This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approach can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also be more structured and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must look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at communities with a specific interest and only deal with that issue.</a:t>
            </a:r>
          </a:p>
          <a:p>
            <a:pPr algn="just"/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Communities must be involved in problem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identification and must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also get involved in deciding the solutions.</a:t>
            </a:r>
          </a:p>
          <a:p>
            <a:pPr algn="just"/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Communities must become involved in planning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sessions as the current planning is not working optimally</a:t>
            </a:r>
          </a:p>
          <a:p>
            <a:pPr algn="just"/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Integration </a:t>
            </a:r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must happen at ward level.</a:t>
            </a:r>
          </a:p>
          <a:p>
            <a:pPr algn="just"/>
            <a:r>
              <a:rPr lang="en-ZA" sz="1800" dirty="0">
                <a:latin typeface="Arial" panose="020B0604020202020204" pitchFamily="34" charset="0"/>
                <a:cs typeface="Arial" panose="020B0604020202020204" pitchFamily="34" charset="0"/>
              </a:rPr>
              <a:t>Municipalities are </a:t>
            </a:r>
            <a:r>
              <a:rPr lang="en-ZA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key at promoting integrated planning through effective functional IGR structures at local level.</a:t>
            </a:r>
            <a:endParaRPr lang="en-ZA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ZA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ZA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ZA" sz="1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800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229600" cy="1143000"/>
          </a:xfrm>
        </p:spPr>
        <p:txBody>
          <a:bodyPr/>
          <a:lstStyle/>
          <a:p>
            <a:r>
              <a:rPr lang="en-ZA" b="1" dirty="0" smtClean="0"/>
              <a:t>Job Creation and Empowerment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539552" y="6126163"/>
            <a:ext cx="8147248" cy="111149"/>
          </a:xfrm>
        </p:spPr>
        <p:txBody>
          <a:bodyPr>
            <a:normAutofit fontScale="25000" lnSpcReduction="20000"/>
          </a:bodyPr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2350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0"/>
            <a:ext cx="8229600" cy="6126163"/>
          </a:xfrm>
        </p:spPr>
        <p:txBody>
          <a:bodyPr>
            <a:normAutofit/>
          </a:bodyPr>
          <a:lstStyle/>
          <a:p>
            <a:pPr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Strengthen the functioning of Co-Operatives.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Non sustainable co-operatives are a problem, we need to keep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these co-operatives sustainable. </a:t>
            </a:r>
            <a:endParaRPr lang="en-Z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Job creation (Do the communities have the skills to undertake the jobs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created. This is one of the barriers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to having jobs created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.)</a:t>
            </a:r>
            <a:endParaRPr lang="en-Z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Skills transfer between commercial and subsistence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farmers</a:t>
            </a:r>
            <a:endParaRPr lang="en-Z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Current Capacity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building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 in communities is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failing especially financial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</a:t>
            </a:r>
          </a:p>
          <a:p>
            <a:pPr algn="just"/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There is a high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dependence on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Govt. We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need to mobilise communities through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education, skills development and job creation, to reduce this dependence. </a:t>
            </a:r>
          </a:p>
          <a:p>
            <a:pPr algn="just"/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urrent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programmes and projects are top down. Do communities want different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projects?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ZA" sz="2200" smtClean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ZA" sz="2200" dirty="0">
                <a:latin typeface="Arial" panose="020B0604020202020204" pitchFamily="34" charset="0"/>
                <a:cs typeface="Arial" panose="020B0604020202020204" pitchFamily="34" charset="0"/>
              </a:rPr>
              <a:t>must engage to meet the communities’ needs and specifically </a:t>
            </a:r>
            <a:r>
              <a:rPr lang="en-ZA" sz="2200" dirty="0" smtClean="0">
                <a:latin typeface="Arial" panose="020B0604020202020204" pitchFamily="34" charset="0"/>
                <a:cs typeface="Arial" panose="020B0604020202020204" pitchFamily="34" charset="0"/>
              </a:rPr>
              <a:t>address target groups such as youth, women and people with disabilities</a:t>
            </a:r>
            <a:endParaRPr lang="en-ZA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en-ZA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Z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13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94522"/>
          </a:xfrm>
        </p:spPr>
        <p:txBody>
          <a:bodyPr>
            <a:normAutofit/>
          </a:bodyPr>
          <a:lstStyle/>
          <a:p>
            <a:r>
              <a:rPr lang="en-ZA" dirty="0" smtClean="0"/>
              <a:t>Community Involvement in Government Programmes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373216"/>
            <a:ext cx="8219256" cy="752947"/>
          </a:xfrm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1738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0" y="548681"/>
            <a:ext cx="8229600" cy="5688608"/>
          </a:xfrm>
        </p:spPr>
        <p:txBody>
          <a:bodyPr>
            <a:normAutofit/>
          </a:bodyPr>
          <a:lstStyle/>
          <a:p>
            <a:pPr algn="just"/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Regarding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health.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ommunities are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dependent on </a:t>
            </a:r>
            <a:r>
              <a:rPr lang="en-Z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govt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 communities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must take care of themselves to lighten the load on </a:t>
            </a:r>
            <a:r>
              <a:rPr lang="en-ZA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govt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through health empowerment projects.</a:t>
            </a:r>
          </a:p>
          <a:p>
            <a:pPr algn="just"/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Communication is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crucial.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Communities are putting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together wish lists from  which relevant projects and programmes are then selected based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limited appropriated budgets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Communities to Identify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own service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needs and Civil Society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structures must be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strengthened. Rural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areas are key to be strengthened. </a:t>
            </a:r>
            <a:endParaRPr lang="en-ZA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Focus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must be on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large labour intensive projects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to create jobs.</a:t>
            </a:r>
          </a:p>
          <a:p>
            <a:pPr algn="just"/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Manufacturing must be developed and resources must be used to 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produce value added products within the Province </a:t>
            </a:r>
            <a:r>
              <a:rPr lang="en-ZA" sz="2000" dirty="0">
                <a:latin typeface="Arial" panose="020B0604020202020204" pitchFamily="34" charset="0"/>
                <a:cs typeface="Arial" panose="020B0604020202020204" pitchFamily="34" charset="0"/>
              </a:rPr>
              <a:t>instead of importing</a:t>
            </a:r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ZA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Prioritise big projects and train communities. </a:t>
            </a:r>
          </a:p>
          <a:p>
            <a:pPr marL="0" indent="0" algn="just">
              <a:buNone/>
            </a:pPr>
            <a:endParaRPr lang="en-Z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155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647</Words>
  <Application>Microsoft Office PowerPoint</Application>
  <PresentationFormat>On-screen Show (4:3)</PresentationFormat>
  <Paragraphs>59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COMMISSION 4</vt:lpstr>
      <vt:lpstr>DEFINITION OF CONCEPT</vt:lpstr>
      <vt:lpstr>GOVERNMENT AS AN ENABLER</vt:lpstr>
      <vt:lpstr>Planning through Community Mobilisation</vt:lpstr>
      <vt:lpstr>PowerPoint Presentation</vt:lpstr>
      <vt:lpstr>Job Creation and Empowerment</vt:lpstr>
      <vt:lpstr>PowerPoint Presentation</vt:lpstr>
      <vt:lpstr>Community Involvement in Government Programmes</vt:lpstr>
      <vt:lpstr>PowerPoint Presentation</vt:lpstr>
      <vt:lpstr>Partnerships with the Private Sector</vt:lpstr>
      <vt:lpstr>PowerPoint Presentation</vt:lpstr>
      <vt:lpstr>Closing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COMMISSION 4</dc:title>
  <dc:creator>Helen G. Shube</dc:creator>
  <cp:lastModifiedBy>CuthillB</cp:lastModifiedBy>
  <cp:revision>19</cp:revision>
  <dcterms:created xsi:type="dcterms:W3CDTF">2014-11-27T10:58:46Z</dcterms:created>
  <dcterms:modified xsi:type="dcterms:W3CDTF">2014-11-11T03:59:16Z</dcterms:modified>
</cp:coreProperties>
</file>