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81"/>
  </p:notesMasterIdLst>
  <p:handoutMasterIdLst>
    <p:handoutMasterId r:id="rId82"/>
  </p:handoutMasterIdLst>
  <p:sldIdLst>
    <p:sldId id="256" r:id="rId2"/>
    <p:sldId id="368" r:id="rId3"/>
    <p:sldId id="257" r:id="rId4"/>
    <p:sldId id="361" r:id="rId5"/>
    <p:sldId id="283" r:id="rId6"/>
    <p:sldId id="258" r:id="rId7"/>
    <p:sldId id="285" r:id="rId8"/>
    <p:sldId id="369" r:id="rId9"/>
    <p:sldId id="370" r:id="rId10"/>
    <p:sldId id="371" r:id="rId11"/>
    <p:sldId id="372" r:id="rId12"/>
    <p:sldId id="373" r:id="rId13"/>
    <p:sldId id="374" r:id="rId14"/>
    <p:sldId id="375" r:id="rId15"/>
    <p:sldId id="376" r:id="rId16"/>
    <p:sldId id="377" r:id="rId17"/>
    <p:sldId id="386" r:id="rId18"/>
    <p:sldId id="383" r:id="rId19"/>
    <p:sldId id="385" r:id="rId20"/>
    <p:sldId id="387" r:id="rId21"/>
    <p:sldId id="379" r:id="rId22"/>
    <p:sldId id="380" r:id="rId23"/>
    <p:sldId id="381" r:id="rId24"/>
    <p:sldId id="382" r:id="rId25"/>
    <p:sldId id="362" r:id="rId26"/>
    <p:sldId id="340" r:id="rId27"/>
    <p:sldId id="343" r:id="rId28"/>
    <p:sldId id="342" r:id="rId29"/>
    <p:sldId id="344" r:id="rId30"/>
    <p:sldId id="345" r:id="rId31"/>
    <p:sldId id="346" r:id="rId32"/>
    <p:sldId id="347" r:id="rId33"/>
    <p:sldId id="348" r:id="rId34"/>
    <p:sldId id="289" r:id="rId35"/>
    <p:sldId id="272" r:id="rId36"/>
    <p:sldId id="273" r:id="rId37"/>
    <p:sldId id="276" r:id="rId38"/>
    <p:sldId id="355" r:id="rId39"/>
    <p:sldId id="367" r:id="rId40"/>
    <p:sldId id="365" r:id="rId41"/>
    <p:sldId id="314" r:id="rId42"/>
    <p:sldId id="317" r:id="rId43"/>
    <p:sldId id="319" r:id="rId44"/>
    <p:sldId id="316" r:id="rId45"/>
    <p:sldId id="318" r:id="rId46"/>
    <p:sldId id="322" r:id="rId47"/>
    <p:sldId id="320" r:id="rId48"/>
    <p:sldId id="323" r:id="rId49"/>
    <p:sldId id="321" r:id="rId50"/>
    <p:sldId id="333" r:id="rId51"/>
    <p:sldId id="334" r:id="rId52"/>
    <p:sldId id="309" r:id="rId53"/>
    <p:sldId id="291" r:id="rId54"/>
    <p:sldId id="310" r:id="rId55"/>
    <p:sldId id="311" r:id="rId56"/>
    <p:sldId id="312" r:id="rId57"/>
    <p:sldId id="313" r:id="rId58"/>
    <p:sldId id="324" r:id="rId59"/>
    <p:sldId id="325" r:id="rId60"/>
    <p:sldId id="292" r:id="rId61"/>
    <p:sldId id="326" r:id="rId62"/>
    <p:sldId id="327" r:id="rId63"/>
    <p:sldId id="294" r:id="rId64"/>
    <p:sldId id="328" r:id="rId65"/>
    <p:sldId id="329" r:id="rId66"/>
    <p:sldId id="330" r:id="rId67"/>
    <p:sldId id="331" r:id="rId68"/>
    <p:sldId id="332" r:id="rId69"/>
    <p:sldId id="336" r:id="rId70"/>
    <p:sldId id="335" r:id="rId71"/>
    <p:sldId id="295" r:id="rId72"/>
    <p:sldId id="356" r:id="rId73"/>
    <p:sldId id="357" r:id="rId74"/>
    <p:sldId id="358" r:id="rId75"/>
    <p:sldId id="337" r:id="rId76"/>
    <p:sldId id="388" r:id="rId77"/>
    <p:sldId id="351" r:id="rId78"/>
    <p:sldId id="366" r:id="rId79"/>
    <p:sldId id="308" r:id="rId8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660"/>
  </p:normalViewPr>
  <p:slideViewPr>
    <p:cSldViewPr>
      <p:cViewPr>
        <p:scale>
          <a:sx n="75" d="100"/>
          <a:sy n="75" d="100"/>
        </p:scale>
        <p:origin x="-1416"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2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diagrams/_rels/data6.xml.rels><?xml version="1.0" encoding="UTF-8" standalone="yes"?>
<Relationships xmlns="http://schemas.openxmlformats.org/package/2006/relationships"><Relationship Id="rId1" Type="http://schemas.openxmlformats.org/officeDocument/2006/relationships/image" Target="../media/image6.png"/></Relationships>
</file>

<file path=ppt/diagrams/_rels/drawing6.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E54050-4C07-4A92-9436-A9026E0F0AE5}" type="doc">
      <dgm:prSet loTypeId="urn:microsoft.com/office/officeart/2005/8/layout/radial5" loCatId="relationship" qsTypeId="urn:microsoft.com/office/officeart/2005/8/quickstyle/simple1" qsCatId="simple" csTypeId="urn:microsoft.com/office/officeart/2005/8/colors/colorful1" csCatId="colorful" phldr="1"/>
      <dgm:spPr/>
      <dgm:t>
        <a:bodyPr/>
        <a:lstStyle/>
        <a:p>
          <a:endParaRPr lang="en-ZA"/>
        </a:p>
      </dgm:t>
    </dgm:pt>
    <dgm:pt modelId="{362ACF36-E589-43CB-B8E0-B06E2A2F319F}">
      <dgm:prSet phldrT="[Text]"/>
      <dgm:spPr/>
      <dgm:t>
        <a:bodyPr/>
        <a:lstStyle/>
        <a:p>
          <a:r>
            <a:rPr lang="en-ZA" b="1" smtClean="0">
              <a:solidFill>
                <a:schemeClr val="tx2">
                  <a:lumMod val="50000"/>
                </a:schemeClr>
              </a:solidFill>
            </a:rPr>
            <a:t>MP V2030</a:t>
          </a:r>
          <a:endParaRPr lang="en-ZA" b="1" dirty="0">
            <a:solidFill>
              <a:schemeClr val="tx2">
                <a:lumMod val="50000"/>
              </a:schemeClr>
            </a:solidFill>
          </a:endParaRPr>
        </a:p>
      </dgm:t>
    </dgm:pt>
    <dgm:pt modelId="{1364823C-7754-4D28-802D-966FC4ED06FA}" type="parTrans" cxnId="{F46B6A80-82B1-40FA-BCD5-FE3BA4965695}">
      <dgm:prSet/>
      <dgm:spPr/>
      <dgm:t>
        <a:bodyPr/>
        <a:lstStyle/>
        <a:p>
          <a:endParaRPr lang="en-ZA" b="1">
            <a:solidFill>
              <a:schemeClr val="tx2">
                <a:lumMod val="50000"/>
              </a:schemeClr>
            </a:solidFill>
          </a:endParaRPr>
        </a:p>
      </dgm:t>
    </dgm:pt>
    <dgm:pt modelId="{47CCC571-652C-45B0-88B0-DA93CB135F7A}" type="sibTrans" cxnId="{F46B6A80-82B1-40FA-BCD5-FE3BA4965695}">
      <dgm:prSet/>
      <dgm:spPr/>
      <dgm:t>
        <a:bodyPr/>
        <a:lstStyle/>
        <a:p>
          <a:endParaRPr lang="en-ZA" b="1">
            <a:solidFill>
              <a:schemeClr val="tx2">
                <a:lumMod val="50000"/>
              </a:schemeClr>
            </a:solidFill>
          </a:endParaRPr>
        </a:p>
      </dgm:t>
    </dgm:pt>
    <dgm:pt modelId="{ACFCF731-4F7E-4777-A1D6-27BB3276FCF2}">
      <dgm:prSet phldrT="[Text]"/>
      <dgm:spPr/>
      <dgm:t>
        <a:bodyPr/>
        <a:lstStyle/>
        <a:p>
          <a:r>
            <a:rPr lang="en-GB" b="1" smtClean="0">
              <a:solidFill>
                <a:schemeClr val="tx2">
                  <a:lumMod val="50000"/>
                </a:schemeClr>
              </a:solidFill>
            </a:rPr>
            <a:t>Mpumalanga Economic Growth &amp; Development Path</a:t>
          </a:r>
          <a:endParaRPr lang="en-ZA" b="1" dirty="0">
            <a:solidFill>
              <a:schemeClr val="tx2">
                <a:lumMod val="50000"/>
              </a:schemeClr>
            </a:solidFill>
          </a:endParaRPr>
        </a:p>
      </dgm:t>
    </dgm:pt>
    <dgm:pt modelId="{FF1CA228-BAD8-4C5D-9DD6-E3CA920BC3E4}" type="parTrans" cxnId="{20F14857-F52A-4D1F-8E61-B06BED893FE2}">
      <dgm:prSet/>
      <dgm:spPr/>
      <dgm:t>
        <a:bodyPr/>
        <a:lstStyle/>
        <a:p>
          <a:endParaRPr lang="en-ZA" b="1">
            <a:solidFill>
              <a:schemeClr val="tx2">
                <a:lumMod val="50000"/>
              </a:schemeClr>
            </a:solidFill>
          </a:endParaRPr>
        </a:p>
      </dgm:t>
    </dgm:pt>
    <dgm:pt modelId="{ACC3445B-7769-4005-B9DA-40EF9627DCDC}" type="sibTrans" cxnId="{20F14857-F52A-4D1F-8E61-B06BED893FE2}">
      <dgm:prSet/>
      <dgm:spPr/>
      <dgm:t>
        <a:bodyPr/>
        <a:lstStyle/>
        <a:p>
          <a:endParaRPr lang="en-ZA" b="1">
            <a:solidFill>
              <a:schemeClr val="tx2">
                <a:lumMod val="50000"/>
              </a:schemeClr>
            </a:solidFill>
          </a:endParaRPr>
        </a:p>
      </dgm:t>
    </dgm:pt>
    <dgm:pt modelId="{4808583C-A312-4261-8D33-5AC37F1C65EA}">
      <dgm:prSet phldrT="[Text]"/>
      <dgm:spPr/>
      <dgm:t>
        <a:bodyPr/>
        <a:lstStyle/>
        <a:p>
          <a:r>
            <a:rPr lang="en-GB" b="1" smtClean="0">
              <a:solidFill>
                <a:schemeClr val="tx2">
                  <a:lumMod val="50000"/>
                </a:schemeClr>
              </a:solidFill>
            </a:rPr>
            <a:t>Infrastructure Master Plan</a:t>
          </a:r>
          <a:endParaRPr lang="en-ZA" b="1" dirty="0">
            <a:solidFill>
              <a:schemeClr val="tx2">
                <a:lumMod val="50000"/>
              </a:schemeClr>
            </a:solidFill>
          </a:endParaRPr>
        </a:p>
      </dgm:t>
    </dgm:pt>
    <dgm:pt modelId="{F4BAF5FA-7462-4ADC-95C2-DEFA2A47C773}" type="parTrans" cxnId="{81A12A55-5015-480A-BE15-0E0A7FF17B0B}">
      <dgm:prSet/>
      <dgm:spPr/>
      <dgm:t>
        <a:bodyPr/>
        <a:lstStyle/>
        <a:p>
          <a:endParaRPr lang="en-ZA" b="1">
            <a:solidFill>
              <a:schemeClr val="tx2">
                <a:lumMod val="50000"/>
              </a:schemeClr>
            </a:solidFill>
          </a:endParaRPr>
        </a:p>
      </dgm:t>
    </dgm:pt>
    <dgm:pt modelId="{1CE0202E-1592-495A-9425-B0C1766733C3}" type="sibTrans" cxnId="{81A12A55-5015-480A-BE15-0E0A7FF17B0B}">
      <dgm:prSet/>
      <dgm:spPr/>
      <dgm:t>
        <a:bodyPr/>
        <a:lstStyle/>
        <a:p>
          <a:endParaRPr lang="en-ZA" b="1">
            <a:solidFill>
              <a:schemeClr val="tx2">
                <a:lumMod val="50000"/>
              </a:schemeClr>
            </a:solidFill>
          </a:endParaRPr>
        </a:p>
      </dgm:t>
    </dgm:pt>
    <dgm:pt modelId="{9534DDAF-9531-491A-95DF-66A327583418}">
      <dgm:prSet phldrT="[Text]"/>
      <dgm:spPr/>
      <dgm:t>
        <a:bodyPr/>
        <a:lstStyle/>
        <a:p>
          <a:r>
            <a:rPr lang="en-GB" b="1" smtClean="0">
              <a:solidFill>
                <a:schemeClr val="tx2">
                  <a:lumMod val="50000"/>
                </a:schemeClr>
              </a:solidFill>
            </a:rPr>
            <a:t>Mpumalanga Spatial Framework</a:t>
          </a:r>
          <a:endParaRPr lang="en-ZA" b="1" dirty="0">
            <a:solidFill>
              <a:schemeClr val="tx2">
                <a:lumMod val="50000"/>
              </a:schemeClr>
            </a:solidFill>
          </a:endParaRPr>
        </a:p>
      </dgm:t>
    </dgm:pt>
    <dgm:pt modelId="{039E7C8B-2D94-4558-A538-19D334BA0BDF}" type="parTrans" cxnId="{5C085356-DF5A-4185-BBD4-F243E9C69999}">
      <dgm:prSet/>
      <dgm:spPr/>
      <dgm:t>
        <a:bodyPr/>
        <a:lstStyle/>
        <a:p>
          <a:endParaRPr lang="en-ZA" b="1">
            <a:solidFill>
              <a:schemeClr val="tx2">
                <a:lumMod val="50000"/>
              </a:schemeClr>
            </a:solidFill>
          </a:endParaRPr>
        </a:p>
      </dgm:t>
    </dgm:pt>
    <dgm:pt modelId="{5E6AA96A-1DBC-4188-8708-68C9AB19175C}" type="sibTrans" cxnId="{5C085356-DF5A-4185-BBD4-F243E9C69999}">
      <dgm:prSet/>
      <dgm:spPr/>
      <dgm:t>
        <a:bodyPr/>
        <a:lstStyle/>
        <a:p>
          <a:endParaRPr lang="en-ZA" b="1">
            <a:solidFill>
              <a:schemeClr val="tx2">
                <a:lumMod val="50000"/>
              </a:schemeClr>
            </a:solidFill>
          </a:endParaRPr>
        </a:p>
      </dgm:t>
    </dgm:pt>
    <dgm:pt modelId="{44177417-EFE0-4449-B98C-5D6CBC9530E2}">
      <dgm:prSet phldrT="[Text]"/>
      <dgm:spPr/>
      <dgm:t>
        <a:bodyPr/>
        <a:lstStyle/>
        <a:p>
          <a:r>
            <a:rPr lang="en-GB" b="1" smtClean="0">
              <a:solidFill>
                <a:schemeClr val="tx2">
                  <a:lumMod val="50000"/>
                </a:schemeClr>
              </a:solidFill>
            </a:rPr>
            <a:t>Human Settlement Master Plan</a:t>
          </a:r>
          <a:endParaRPr lang="en-ZA" b="1" dirty="0">
            <a:solidFill>
              <a:schemeClr val="tx2">
                <a:lumMod val="50000"/>
              </a:schemeClr>
            </a:solidFill>
          </a:endParaRPr>
        </a:p>
      </dgm:t>
    </dgm:pt>
    <dgm:pt modelId="{EF135E8C-08F3-40CF-988D-5EFF5564B7EE}" type="parTrans" cxnId="{83DE3431-F6D9-425B-8C4E-182126EFA386}">
      <dgm:prSet/>
      <dgm:spPr/>
      <dgm:t>
        <a:bodyPr/>
        <a:lstStyle/>
        <a:p>
          <a:endParaRPr lang="en-ZA" b="1">
            <a:solidFill>
              <a:schemeClr val="tx2">
                <a:lumMod val="50000"/>
              </a:schemeClr>
            </a:solidFill>
          </a:endParaRPr>
        </a:p>
      </dgm:t>
    </dgm:pt>
    <dgm:pt modelId="{C807BC4F-EF06-4F92-83DB-001C78E87A8A}" type="sibTrans" cxnId="{83DE3431-F6D9-425B-8C4E-182126EFA386}">
      <dgm:prSet/>
      <dgm:spPr/>
      <dgm:t>
        <a:bodyPr/>
        <a:lstStyle/>
        <a:p>
          <a:endParaRPr lang="en-ZA" b="1">
            <a:solidFill>
              <a:schemeClr val="tx2">
                <a:lumMod val="50000"/>
              </a:schemeClr>
            </a:solidFill>
          </a:endParaRPr>
        </a:p>
      </dgm:t>
    </dgm:pt>
    <dgm:pt modelId="{0EB23475-ED85-47E4-ACA6-92B93F5A4E2C}">
      <dgm:prSet/>
      <dgm:spPr>
        <a:solidFill>
          <a:schemeClr val="accent5">
            <a:lumMod val="75000"/>
          </a:schemeClr>
        </a:solidFill>
      </dgm:spPr>
      <dgm:t>
        <a:bodyPr/>
        <a:lstStyle/>
        <a:p>
          <a:r>
            <a:rPr lang="en-GB" b="1" smtClean="0">
              <a:solidFill>
                <a:schemeClr val="tx2">
                  <a:lumMod val="50000"/>
                </a:schemeClr>
              </a:solidFill>
            </a:rPr>
            <a:t>Human Resources Development Strategy</a:t>
          </a:r>
          <a:endParaRPr lang="en-US" b="1" dirty="0">
            <a:solidFill>
              <a:schemeClr val="tx2">
                <a:lumMod val="50000"/>
              </a:schemeClr>
            </a:solidFill>
          </a:endParaRPr>
        </a:p>
      </dgm:t>
    </dgm:pt>
    <dgm:pt modelId="{7CB73B6F-1F8B-46F3-B902-A91D9C8508E6}" type="parTrans" cxnId="{8BF9D84D-C45F-4857-8F96-CB6CB1955BB3}">
      <dgm:prSet/>
      <dgm:spPr/>
      <dgm:t>
        <a:bodyPr/>
        <a:lstStyle/>
        <a:p>
          <a:endParaRPr lang="en-ZA" b="1">
            <a:solidFill>
              <a:schemeClr val="tx2">
                <a:lumMod val="50000"/>
              </a:schemeClr>
            </a:solidFill>
          </a:endParaRPr>
        </a:p>
      </dgm:t>
    </dgm:pt>
    <dgm:pt modelId="{6AD7ECA2-B33E-40E2-93DD-91F9203257CB}" type="sibTrans" cxnId="{8BF9D84D-C45F-4857-8F96-CB6CB1955BB3}">
      <dgm:prSet/>
      <dgm:spPr/>
      <dgm:t>
        <a:bodyPr/>
        <a:lstStyle/>
        <a:p>
          <a:endParaRPr lang="en-ZA" b="1">
            <a:solidFill>
              <a:schemeClr val="tx2">
                <a:lumMod val="50000"/>
              </a:schemeClr>
            </a:solidFill>
          </a:endParaRPr>
        </a:p>
      </dgm:t>
    </dgm:pt>
    <dgm:pt modelId="{557A7B6F-87D5-42CB-8434-D558167F2035}">
      <dgm:prSet/>
      <dgm:spPr>
        <a:solidFill>
          <a:schemeClr val="accent3"/>
        </a:solidFill>
      </dgm:spPr>
      <dgm:t>
        <a:bodyPr/>
        <a:lstStyle/>
        <a:p>
          <a:r>
            <a:rPr lang="en-GB" b="1" smtClean="0">
              <a:solidFill>
                <a:schemeClr val="tx2">
                  <a:lumMod val="50000"/>
                </a:schemeClr>
              </a:solidFill>
            </a:rPr>
            <a:t>Comprehensive Rural Development Programme</a:t>
          </a:r>
          <a:endParaRPr lang="en-US" b="1" dirty="0">
            <a:solidFill>
              <a:schemeClr val="tx2">
                <a:lumMod val="50000"/>
              </a:schemeClr>
            </a:solidFill>
          </a:endParaRPr>
        </a:p>
      </dgm:t>
    </dgm:pt>
    <dgm:pt modelId="{348C1289-D91D-445F-BC2F-5786B5EA25C4}" type="parTrans" cxnId="{5383629A-30C2-4C86-8493-E44E9915DD17}">
      <dgm:prSet/>
      <dgm:spPr/>
      <dgm:t>
        <a:bodyPr/>
        <a:lstStyle/>
        <a:p>
          <a:endParaRPr lang="en-ZA" b="1">
            <a:solidFill>
              <a:schemeClr val="tx2">
                <a:lumMod val="50000"/>
              </a:schemeClr>
            </a:solidFill>
          </a:endParaRPr>
        </a:p>
      </dgm:t>
    </dgm:pt>
    <dgm:pt modelId="{A9277212-7170-4D89-8358-5E838F33A97F}" type="sibTrans" cxnId="{5383629A-30C2-4C86-8493-E44E9915DD17}">
      <dgm:prSet/>
      <dgm:spPr/>
      <dgm:t>
        <a:bodyPr/>
        <a:lstStyle/>
        <a:p>
          <a:endParaRPr lang="en-ZA" b="1">
            <a:solidFill>
              <a:schemeClr val="tx2">
                <a:lumMod val="50000"/>
              </a:schemeClr>
            </a:solidFill>
          </a:endParaRPr>
        </a:p>
      </dgm:t>
    </dgm:pt>
    <dgm:pt modelId="{A11D680E-BABE-402F-AFA5-731BE45FE29C}" type="pres">
      <dgm:prSet presAssocID="{85E54050-4C07-4A92-9436-A9026E0F0AE5}" presName="Name0" presStyleCnt="0">
        <dgm:presLayoutVars>
          <dgm:chMax val="1"/>
          <dgm:dir/>
          <dgm:animLvl val="ctr"/>
          <dgm:resizeHandles val="exact"/>
        </dgm:presLayoutVars>
      </dgm:prSet>
      <dgm:spPr/>
      <dgm:t>
        <a:bodyPr/>
        <a:lstStyle/>
        <a:p>
          <a:endParaRPr lang="en-ZA"/>
        </a:p>
      </dgm:t>
    </dgm:pt>
    <dgm:pt modelId="{DB895254-75F3-4BCE-8493-C83A0B3A5D94}" type="pres">
      <dgm:prSet presAssocID="{362ACF36-E589-43CB-B8E0-B06E2A2F319F}" presName="centerShape" presStyleLbl="node0" presStyleIdx="0" presStyleCnt="1"/>
      <dgm:spPr/>
      <dgm:t>
        <a:bodyPr/>
        <a:lstStyle/>
        <a:p>
          <a:endParaRPr lang="en-ZA"/>
        </a:p>
      </dgm:t>
    </dgm:pt>
    <dgm:pt modelId="{27FE4194-5167-4B43-B8D9-20996C7E5060}" type="pres">
      <dgm:prSet presAssocID="{FF1CA228-BAD8-4C5D-9DD6-E3CA920BC3E4}" presName="parTrans" presStyleLbl="sibTrans2D1" presStyleIdx="0" presStyleCnt="6"/>
      <dgm:spPr/>
      <dgm:t>
        <a:bodyPr/>
        <a:lstStyle/>
        <a:p>
          <a:endParaRPr lang="en-ZA"/>
        </a:p>
      </dgm:t>
    </dgm:pt>
    <dgm:pt modelId="{B2D2D2CD-8E59-4A0B-BA85-61F6B9D739C9}" type="pres">
      <dgm:prSet presAssocID="{FF1CA228-BAD8-4C5D-9DD6-E3CA920BC3E4}" presName="connectorText" presStyleLbl="sibTrans2D1" presStyleIdx="0" presStyleCnt="6"/>
      <dgm:spPr/>
      <dgm:t>
        <a:bodyPr/>
        <a:lstStyle/>
        <a:p>
          <a:endParaRPr lang="en-ZA"/>
        </a:p>
      </dgm:t>
    </dgm:pt>
    <dgm:pt modelId="{B5265F9C-4D3C-4DAD-9B17-FA0A52E4F442}" type="pres">
      <dgm:prSet presAssocID="{ACFCF731-4F7E-4777-A1D6-27BB3276FCF2}" presName="node" presStyleLbl="node1" presStyleIdx="0" presStyleCnt="6">
        <dgm:presLayoutVars>
          <dgm:bulletEnabled val="1"/>
        </dgm:presLayoutVars>
      </dgm:prSet>
      <dgm:spPr/>
      <dgm:t>
        <a:bodyPr/>
        <a:lstStyle/>
        <a:p>
          <a:endParaRPr lang="en-ZA"/>
        </a:p>
      </dgm:t>
    </dgm:pt>
    <dgm:pt modelId="{E1BD86DC-3E4E-4D8A-A146-657C539F3A24}" type="pres">
      <dgm:prSet presAssocID="{F4BAF5FA-7462-4ADC-95C2-DEFA2A47C773}" presName="parTrans" presStyleLbl="sibTrans2D1" presStyleIdx="1" presStyleCnt="6"/>
      <dgm:spPr/>
      <dgm:t>
        <a:bodyPr/>
        <a:lstStyle/>
        <a:p>
          <a:endParaRPr lang="en-ZA"/>
        </a:p>
      </dgm:t>
    </dgm:pt>
    <dgm:pt modelId="{AF497B5C-474F-4DAE-8601-008CC4C2F30D}" type="pres">
      <dgm:prSet presAssocID="{F4BAF5FA-7462-4ADC-95C2-DEFA2A47C773}" presName="connectorText" presStyleLbl="sibTrans2D1" presStyleIdx="1" presStyleCnt="6"/>
      <dgm:spPr/>
      <dgm:t>
        <a:bodyPr/>
        <a:lstStyle/>
        <a:p>
          <a:endParaRPr lang="en-ZA"/>
        </a:p>
      </dgm:t>
    </dgm:pt>
    <dgm:pt modelId="{89AC0CC9-AB18-4DD6-93ED-2E25FF22CA18}" type="pres">
      <dgm:prSet presAssocID="{4808583C-A312-4261-8D33-5AC37F1C65EA}" presName="node" presStyleLbl="node1" presStyleIdx="1" presStyleCnt="6">
        <dgm:presLayoutVars>
          <dgm:bulletEnabled val="1"/>
        </dgm:presLayoutVars>
      </dgm:prSet>
      <dgm:spPr/>
      <dgm:t>
        <a:bodyPr/>
        <a:lstStyle/>
        <a:p>
          <a:endParaRPr lang="en-ZA"/>
        </a:p>
      </dgm:t>
    </dgm:pt>
    <dgm:pt modelId="{33DDE1B2-1F66-4821-842F-A1CF1B2F6518}" type="pres">
      <dgm:prSet presAssocID="{039E7C8B-2D94-4558-A538-19D334BA0BDF}" presName="parTrans" presStyleLbl="sibTrans2D1" presStyleIdx="2" presStyleCnt="6"/>
      <dgm:spPr/>
      <dgm:t>
        <a:bodyPr/>
        <a:lstStyle/>
        <a:p>
          <a:endParaRPr lang="en-ZA"/>
        </a:p>
      </dgm:t>
    </dgm:pt>
    <dgm:pt modelId="{D7690A10-5119-4584-A3FF-90932BD1DE04}" type="pres">
      <dgm:prSet presAssocID="{039E7C8B-2D94-4558-A538-19D334BA0BDF}" presName="connectorText" presStyleLbl="sibTrans2D1" presStyleIdx="2" presStyleCnt="6"/>
      <dgm:spPr/>
      <dgm:t>
        <a:bodyPr/>
        <a:lstStyle/>
        <a:p>
          <a:endParaRPr lang="en-ZA"/>
        </a:p>
      </dgm:t>
    </dgm:pt>
    <dgm:pt modelId="{18D3D3B2-E9E3-426F-8F2E-23F6728315D2}" type="pres">
      <dgm:prSet presAssocID="{9534DDAF-9531-491A-95DF-66A327583418}" presName="node" presStyleLbl="node1" presStyleIdx="2" presStyleCnt="6">
        <dgm:presLayoutVars>
          <dgm:bulletEnabled val="1"/>
        </dgm:presLayoutVars>
      </dgm:prSet>
      <dgm:spPr/>
      <dgm:t>
        <a:bodyPr/>
        <a:lstStyle/>
        <a:p>
          <a:endParaRPr lang="en-ZA"/>
        </a:p>
      </dgm:t>
    </dgm:pt>
    <dgm:pt modelId="{171FCDA9-472B-4AC8-9693-01BD56CEFA58}" type="pres">
      <dgm:prSet presAssocID="{EF135E8C-08F3-40CF-988D-5EFF5564B7EE}" presName="parTrans" presStyleLbl="sibTrans2D1" presStyleIdx="3" presStyleCnt="6"/>
      <dgm:spPr/>
      <dgm:t>
        <a:bodyPr/>
        <a:lstStyle/>
        <a:p>
          <a:endParaRPr lang="en-ZA"/>
        </a:p>
      </dgm:t>
    </dgm:pt>
    <dgm:pt modelId="{119CCA70-C8F8-4B98-A2EA-B8B92AFE5576}" type="pres">
      <dgm:prSet presAssocID="{EF135E8C-08F3-40CF-988D-5EFF5564B7EE}" presName="connectorText" presStyleLbl="sibTrans2D1" presStyleIdx="3" presStyleCnt="6"/>
      <dgm:spPr/>
      <dgm:t>
        <a:bodyPr/>
        <a:lstStyle/>
        <a:p>
          <a:endParaRPr lang="en-ZA"/>
        </a:p>
      </dgm:t>
    </dgm:pt>
    <dgm:pt modelId="{2A6EC0E7-AABA-467B-B471-00B2AE4D72AC}" type="pres">
      <dgm:prSet presAssocID="{44177417-EFE0-4449-B98C-5D6CBC9530E2}" presName="node" presStyleLbl="node1" presStyleIdx="3" presStyleCnt="6">
        <dgm:presLayoutVars>
          <dgm:bulletEnabled val="1"/>
        </dgm:presLayoutVars>
      </dgm:prSet>
      <dgm:spPr/>
      <dgm:t>
        <a:bodyPr/>
        <a:lstStyle/>
        <a:p>
          <a:endParaRPr lang="en-ZA"/>
        </a:p>
      </dgm:t>
    </dgm:pt>
    <dgm:pt modelId="{75216368-9812-4DF8-85CE-E000CB5D2775}" type="pres">
      <dgm:prSet presAssocID="{348C1289-D91D-445F-BC2F-5786B5EA25C4}" presName="parTrans" presStyleLbl="sibTrans2D1" presStyleIdx="4" presStyleCnt="6"/>
      <dgm:spPr/>
      <dgm:t>
        <a:bodyPr/>
        <a:lstStyle/>
        <a:p>
          <a:endParaRPr lang="en-ZA"/>
        </a:p>
      </dgm:t>
    </dgm:pt>
    <dgm:pt modelId="{0367393C-3D5F-48CB-BEB7-5DC78905E4B5}" type="pres">
      <dgm:prSet presAssocID="{348C1289-D91D-445F-BC2F-5786B5EA25C4}" presName="connectorText" presStyleLbl="sibTrans2D1" presStyleIdx="4" presStyleCnt="6"/>
      <dgm:spPr/>
      <dgm:t>
        <a:bodyPr/>
        <a:lstStyle/>
        <a:p>
          <a:endParaRPr lang="en-ZA"/>
        </a:p>
      </dgm:t>
    </dgm:pt>
    <dgm:pt modelId="{A63760CE-4AF7-4BD2-8B36-0E3BDD8D15EF}" type="pres">
      <dgm:prSet presAssocID="{557A7B6F-87D5-42CB-8434-D558167F2035}" presName="node" presStyleLbl="node1" presStyleIdx="4" presStyleCnt="6">
        <dgm:presLayoutVars>
          <dgm:bulletEnabled val="1"/>
        </dgm:presLayoutVars>
      </dgm:prSet>
      <dgm:spPr/>
      <dgm:t>
        <a:bodyPr/>
        <a:lstStyle/>
        <a:p>
          <a:endParaRPr lang="en-ZA"/>
        </a:p>
      </dgm:t>
    </dgm:pt>
    <dgm:pt modelId="{59D5BE72-9EB3-4E1C-BC43-2501751BD7F1}" type="pres">
      <dgm:prSet presAssocID="{7CB73B6F-1F8B-46F3-B902-A91D9C8508E6}" presName="parTrans" presStyleLbl="sibTrans2D1" presStyleIdx="5" presStyleCnt="6"/>
      <dgm:spPr/>
      <dgm:t>
        <a:bodyPr/>
        <a:lstStyle/>
        <a:p>
          <a:endParaRPr lang="en-ZA"/>
        </a:p>
      </dgm:t>
    </dgm:pt>
    <dgm:pt modelId="{3796342B-5D66-4EBB-8FBC-8E1282745781}" type="pres">
      <dgm:prSet presAssocID="{7CB73B6F-1F8B-46F3-B902-A91D9C8508E6}" presName="connectorText" presStyleLbl="sibTrans2D1" presStyleIdx="5" presStyleCnt="6"/>
      <dgm:spPr/>
      <dgm:t>
        <a:bodyPr/>
        <a:lstStyle/>
        <a:p>
          <a:endParaRPr lang="en-ZA"/>
        </a:p>
      </dgm:t>
    </dgm:pt>
    <dgm:pt modelId="{93A7ABE8-BAEF-48E5-9C53-D0A5D3DC384F}" type="pres">
      <dgm:prSet presAssocID="{0EB23475-ED85-47E4-ACA6-92B93F5A4E2C}" presName="node" presStyleLbl="node1" presStyleIdx="5" presStyleCnt="6">
        <dgm:presLayoutVars>
          <dgm:bulletEnabled val="1"/>
        </dgm:presLayoutVars>
      </dgm:prSet>
      <dgm:spPr/>
      <dgm:t>
        <a:bodyPr/>
        <a:lstStyle/>
        <a:p>
          <a:endParaRPr lang="en-ZA"/>
        </a:p>
      </dgm:t>
    </dgm:pt>
  </dgm:ptLst>
  <dgm:cxnLst>
    <dgm:cxn modelId="{E1B0A084-14CD-46C1-B62C-58ED12B5C8AA}" type="presOf" srcId="{348C1289-D91D-445F-BC2F-5786B5EA25C4}" destId="{0367393C-3D5F-48CB-BEB7-5DC78905E4B5}" srcOrd="1" destOrd="0" presId="urn:microsoft.com/office/officeart/2005/8/layout/radial5"/>
    <dgm:cxn modelId="{644ED42C-EACA-4A66-885A-CF7B3F76EDDC}" type="presOf" srcId="{362ACF36-E589-43CB-B8E0-B06E2A2F319F}" destId="{DB895254-75F3-4BCE-8493-C83A0B3A5D94}" srcOrd="0" destOrd="0" presId="urn:microsoft.com/office/officeart/2005/8/layout/radial5"/>
    <dgm:cxn modelId="{B6E15828-68B3-4AF2-BDDB-49375416C16A}" type="presOf" srcId="{4808583C-A312-4261-8D33-5AC37F1C65EA}" destId="{89AC0CC9-AB18-4DD6-93ED-2E25FF22CA18}" srcOrd="0" destOrd="0" presId="urn:microsoft.com/office/officeart/2005/8/layout/radial5"/>
    <dgm:cxn modelId="{1DD37CA8-AB62-455A-9C41-DB45DC627609}" type="presOf" srcId="{0EB23475-ED85-47E4-ACA6-92B93F5A4E2C}" destId="{93A7ABE8-BAEF-48E5-9C53-D0A5D3DC384F}" srcOrd="0" destOrd="0" presId="urn:microsoft.com/office/officeart/2005/8/layout/radial5"/>
    <dgm:cxn modelId="{20F14857-F52A-4D1F-8E61-B06BED893FE2}" srcId="{362ACF36-E589-43CB-B8E0-B06E2A2F319F}" destId="{ACFCF731-4F7E-4777-A1D6-27BB3276FCF2}" srcOrd="0" destOrd="0" parTransId="{FF1CA228-BAD8-4C5D-9DD6-E3CA920BC3E4}" sibTransId="{ACC3445B-7769-4005-B9DA-40EF9627DCDC}"/>
    <dgm:cxn modelId="{0BFDCBFC-83D1-4E0D-9CE4-623ABEEF96FC}" type="presOf" srcId="{44177417-EFE0-4449-B98C-5D6CBC9530E2}" destId="{2A6EC0E7-AABA-467B-B471-00B2AE4D72AC}" srcOrd="0" destOrd="0" presId="urn:microsoft.com/office/officeart/2005/8/layout/radial5"/>
    <dgm:cxn modelId="{6505D56A-FF89-4B70-B5B1-FD3DFECF1977}" type="presOf" srcId="{EF135E8C-08F3-40CF-988D-5EFF5564B7EE}" destId="{119CCA70-C8F8-4B98-A2EA-B8B92AFE5576}" srcOrd="1" destOrd="0" presId="urn:microsoft.com/office/officeart/2005/8/layout/radial5"/>
    <dgm:cxn modelId="{25191BFF-1765-43EC-B20B-07D21BED9993}" type="presOf" srcId="{039E7C8B-2D94-4558-A538-19D334BA0BDF}" destId="{D7690A10-5119-4584-A3FF-90932BD1DE04}" srcOrd="1" destOrd="0" presId="urn:microsoft.com/office/officeart/2005/8/layout/radial5"/>
    <dgm:cxn modelId="{59A7BB12-9902-4EDD-AE49-1F845BBEA4FC}" type="presOf" srcId="{F4BAF5FA-7462-4ADC-95C2-DEFA2A47C773}" destId="{AF497B5C-474F-4DAE-8601-008CC4C2F30D}" srcOrd="1" destOrd="0" presId="urn:microsoft.com/office/officeart/2005/8/layout/radial5"/>
    <dgm:cxn modelId="{4254F4DD-88BB-4E13-8A7A-E9FF2785199D}" type="presOf" srcId="{F4BAF5FA-7462-4ADC-95C2-DEFA2A47C773}" destId="{E1BD86DC-3E4E-4D8A-A146-657C539F3A24}" srcOrd="0" destOrd="0" presId="urn:microsoft.com/office/officeart/2005/8/layout/radial5"/>
    <dgm:cxn modelId="{D8F825D7-FA36-4F14-A831-04B9DFC80B82}" type="presOf" srcId="{557A7B6F-87D5-42CB-8434-D558167F2035}" destId="{A63760CE-4AF7-4BD2-8B36-0E3BDD8D15EF}" srcOrd="0" destOrd="0" presId="urn:microsoft.com/office/officeart/2005/8/layout/radial5"/>
    <dgm:cxn modelId="{3EE5583A-5D97-4977-896D-D03B2010A98D}" type="presOf" srcId="{9534DDAF-9531-491A-95DF-66A327583418}" destId="{18D3D3B2-E9E3-426F-8F2E-23F6728315D2}" srcOrd="0" destOrd="0" presId="urn:microsoft.com/office/officeart/2005/8/layout/radial5"/>
    <dgm:cxn modelId="{7B913A82-6D1C-4C77-844A-FA1E568C2243}" type="presOf" srcId="{EF135E8C-08F3-40CF-988D-5EFF5564B7EE}" destId="{171FCDA9-472B-4AC8-9693-01BD56CEFA58}" srcOrd="0" destOrd="0" presId="urn:microsoft.com/office/officeart/2005/8/layout/radial5"/>
    <dgm:cxn modelId="{83DE3431-F6D9-425B-8C4E-182126EFA386}" srcId="{362ACF36-E589-43CB-B8E0-B06E2A2F319F}" destId="{44177417-EFE0-4449-B98C-5D6CBC9530E2}" srcOrd="3" destOrd="0" parTransId="{EF135E8C-08F3-40CF-988D-5EFF5564B7EE}" sibTransId="{C807BC4F-EF06-4F92-83DB-001C78E87A8A}"/>
    <dgm:cxn modelId="{D430B1A0-5528-45C5-B80D-044F702FC0EF}" type="presOf" srcId="{ACFCF731-4F7E-4777-A1D6-27BB3276FCF2}" destId="{B5265F9C-4D3C-4DAD-9B17-FA0A52E4F442}" srcOrd="0" destOrd="0" presId="urn:microsoft.com/office/officeart/2005/8/layout/radial5"/>
    <dgm:cxn modelId="{5E19699F-7054-4155-9715-F3571A026FDE}" type="presOf" srcId="{85E54050-4C07-4A92-9436-A9026E0F0AE5}" destId="{A11D680E-BABE-402F-AFA5-731BE45FE29C}" srcOrd="0" destOrd="0" presId="urn:microsoft.com/office/officeart/2005/8/layout/radial5"/>
    <dgm:cxn modelId="{3AF2E32C-2712-4980-BBF2-88891B7A1484}" type="presOf" srcId="{FF1CA228-BAD8-4C5D-9DD6-E3CA920BC3E4}" destId="{27FE4194-5167-4B43-B8D9-20996C7E5060}" srcOrd="0" destOrd="0" presId="urn:microsoft.com/office/officeart/2005/8/layout/radial5"/>
    <dgm:cxn modelId="{E9F1ADB0-C83D-48F9-A05B-45B2C9F45E54}" type="presOf" srcId="{7CB73B6F-1F8B-46F3-B902-A91D9C8508E6}" destId="{3796342B-5D66-4EBB-8FBC-8E1282745781}" srcOrd="1" destOrd="0" presId="urn:microsoft.com/office/officeart/2005/8/layout/radial5"/>
    <dgm:cxn modelId="{81A12A55-5015-480A-BE15-0E0A7FF17B0B}" srcId="{362ACF36-E589-43CB-B8E0-B06E2A2F319F}" destId="{4808583C-A312-4261-8D33-5AC37F1C65EA}" srcOrd="1" destOrd="0" parTransId="{F4BAF5FA-7462-4ADC-95C2-DEFA2A47C773}" sibTransId="{1CE0202E-1592-495A-9425-B0C1766733C3}"/>
    <dgm:cxn modelId="{F46B6A80-82B1-40FA-BCD5-FE3BA4965695}" srcId="{85E54050-4C07-4A92-9436-A9026E0F0AE5}" destId="{362ACF36-E589-43CB-B8E0-B06E2A2F319F}" srcOrd="0" destOrd="0" parTransId="{1364823C-7754-4D28-802D-966FC4ED06FA}" sibTransId="{47CCC571-652C-45B0-88B0-DA93CB135F7A}"/>
    <dgm:cxn modelId="{BBA94819-7A6F-49B6-8F89-143D39B5E0B7}" type="presOf" srcId="{039E7C8B-2D94-4558-A538-19D334BA0BDF}" destId="{33DDE1B2-1F66-4821-842F-A1CF1B2F6518}" srcOrd="0" destOrd="0" presId="urn:microsoft.com/office/officeart/2005/8/layout/radial5"/>
    <dgm:cxn modelId="{5383629A-30C2-4C86-8493-E44E9915DD17}" srcId="{362ACF36-E589-43CB-B8E0-B06E2A2F319F}" destId="{557A7B6F-87D5-42CB-8434-D558167F2035}" srcOrd="4" destOrd="0" parTransId="{348C1289-D91D-445F-BC2F-5786B5EA25C4}" sibTransId="{A9277212-7170-4D89-8358-5E838F33A97F}"/>
    <dgm:cxn modelId="{E33FEB24-F26C-4733-A3CC-63994F7BBAA0}" type="presOf" srcId="{FF1CA228-BAD8-4C5D-9DD6-E3CA920BC3E4}" destId="{B2D2D2CD-8E59-4A0B-BA85-61F6B9D739C9}" srcOrd="1" destOrd="0" presId="urn:microsoft.com/office/officeart/2005/8/layout/radial5"/>
    <dgm:cxn modelId="{80C9F524-A7A6-4B71-B5C6-1608C7F6EDE0}" type="presOf" srcId="{348C1289-D91D-445F-BC2F-5786B5EA25C4}" destId="{75216368-9812-4DF8-85CE-E000CB5D2775}" srcOrd="0" destOrd="0" presId="urn:microsoft.com/office/officeart/2005/8/layout/radial5"/>
    <dgm:cxn modelId="{8BF9D84D-C45F-4857-8F96-CB6CB1955BB3}" srcId="{362ACF36-E589-43CB-B8E0-B06E2A2F319F}" destId="{0EB23475-ED85-47E4-ACA6-92B93F5A4E2C}" srcOrd="5" destOrd="0" parTransId="{7CB73B6F-1F8B-46F3-B902-A91D9C8508E6}" sibTransId="{6AD7ECA2-B33E-40E2-93DD-91F9203257CB}"/>
    <dgm:cxn modelId="{5C085356-DF5A-4185-BBD4-F243E9C69999}" srcId="{362ACF36-E589-43CB-B8E0-B06E2A2F319F}" destId="{9534DDAF-9531-491A-95DF-66A327583418}" srcOrd="2" destOrd="0" parTransId="{039E7C8B-2D94-4558-A538-19D334BA0BDF}" sibTransId="{5E6AA96A-1DBC-4188-8708-68C9AB19175C}"/>
    <dgm:cxn modelId="{BCF11C13-4E20-4542-A6C1-DCDDD864C1EE}" type="presOf" srcId="{7CB73B6F-1F8B-46F3-B902-A91D9C8508E6}" destId="{59D5BE72-9EB3-4E1C-BC43-2501751BD7F1}" srcOrd="0" destOrd="0" presId="urn:microsoft.com/office/officeart/2005/8/layout/radial5"/>
    <dgm:cxn modelId="{1719F007-83E4-437F-925A-F54FAB90B92F}" type="presParOf" srcId="{A11D680E-BABE-402F-AFA5-731BE45FE29C}" destId="{DB895254-75F3-4BCE-8493-C83A0B3A5D94}" srcOrd="0" destOrd="0" presId="urn:microsoft.com/office/officeart/2005/8/layout/radial5"/>
    <dgm:cxn modelId="{AA2BD26A-E0E4-49F9-8FC9-EB2DD8AD211D}" type="presParOf" srcId="{A11D680E-BABE-402F-AFA5-731BE45FE29C}" destId="{27FE4194-5167-4B43-B8D9-20996C7E5060}" srcOrd="1" destOrd="0" presId="urn:microsoft.com/office/officeart/2005/8/layout/radial5"/>
    <dgm:cxn modelId="{C0BC0496-A5B3-4FAA-89A6-39A581849CBC}" type="presParOf" srcId="{27FE4194-5167-4B43-B8D9-20996C7E5060}" destId="{B2D2D2CD-8E59-4A0B-BA85-61F6B9D739C9}" srcOrd="0" destOrd="0" presId="urn:microsoft.com/office/officeart/2005/8/layout/radial5"/>
    <dgm:cxn modelId="{0E51DA5A-2C1A-4490-8F9E-5076F30805C3}" type="presParOf" srcId="{A11D680E-BABE-402F-AFA5-731BE45FE29C}" destId="{B5265F9C-4D3C-4DAD-9B17-FA0A52E4F442}" srcOrd="2" destOrd="0" presId="urn:microsoft.com/office/officeart/2005/8/layout/radial5"/>
    <dgm:cxn modelId="{364E90C9-132D-42F6-879C-A64D467E1E7A}" type="presParOf" srcId="{A11D680E-BABE-402F-AFA5-731BE45FE29C}" destId="{E1BD86DC-3E4E-4D8A-A146-657C539F3A24}" srcOrd="3" destOrd="0" presId="urn:microsoft.com/office/officeart/2005/8/layout/radial5"/>
    <dgm:cxn modelId="{84266D6F-144D-48DC-9C39-9740A8F140E1}" type="presParOf" srcId="{E1BD86DC-3E4E-4D8A-A146-657C539F3A24}" destId="{AF497B5C-474F-4DAE-8601-008CC4C2F30D}" srcOrd="0" destOrd="0" presId="urn:microsoft.com/office/officeart/2005/8/layout/radial5"/>
    <dgm:cxn modelId="{5A0B3E29-8E16-47DA-B4B7-BD3C36E7C4D0}" type="presParOf" srcId="{A11D680E-BABE-402F-AFA5-731BE45FE29C}" destId="{89AC0CC9-AB18-4DD6-93ED-2E25FF22CA18}" srcOrd="4" destOrd="0" presId="urn:microsoft.com/office/officeart/2005/8/layout/radial5"/>
    <dgm:cxn modelId="{6AE26E0E-674E-414D-8D0F-669BE6AE0319}" type="presParOf" srcId="{A11D680E-BABE-402F-AFA5-731BE45FE29C}" destId="{33DDE1B2-1F66-4821-842F-A1CF1B2F6518}" srcOrd="5" destOrd="0" presId="urn:microsoft.com/office/officeart/2005/8/layout/radial5"/>
    <dgm:cxn modelId="{520E84D0-DDD6-4162-97F8-989A2BF0DCE8}" type="presParOf" srcId="{33DDE1B2-1F66-4821-842F-A1CF1B2F6518}" destId="{D7690A10-5119-4584-A3FF-90932BD1DE04}" srcOrd="0" destOrd="0" presId="urn:microsoft.com/office/officeart/2005/8/layout/radial5"/>
    <dgm:cxn modelId="{91F102C5-9726-4B5F-9F1E-DC43541B7A21}" type="presParOf" srcId="{A11D680E-BABE-402F-AFA5-731BE45FE29C}" destId="{18D3D3B2-E9E3-426F-8F2E-23F6728315D2}" srcOrd="6" destOrd="0" presId="urn:microsoft.com/office/officeart/2005/8/layout/radial5"/>
    <dgm:cxn modelId="{1100294C-9975-4BEC-BD27-6C0D49BE935A}" type="presParOf" srcId="{A11D680E-BABE-402F-AFA5-731BE45FE29C}" destId="{171FCDA9-472B-4AC8-9693-01BD56CEFA58}" srcOrd="7" destOrd="0" presId="urn:microsoft.com/office/officeart/2005/8/layout/radial5"/>
    <dgm:cxn modelId="{5586B85D-849F-41C2-9FA0-D3BA73BDC82A}" type="presParOf" srcId="{171FCDA9-472B-4AC8-9693-01BD56CEFA58}" destId="{119CCA70-C8F8-4B98-A2EA-B8B92AFE5576}" srcOrd="0" destOrd="0" presId="urn:microsoft.com/office/officeart/2005/8/layout/radial5"/>
    <dgm:cxn modelId="{B1703A0D-9CA8-4DC3-A2D1-1A399A12B0FF}" type="presParOf" srcId="{A11D680E-BABE-402F-AFA5-731BE45FE29C}" destId="{2A6EC0E7-AABA-467B-B471-00B2AE4D72AC}" srcOrd="8" destOrd="0" presId="urn:microsoft.com/office/officeart/2005/8/layout/radial5"/>
    <dgm:cxn modelId="{2EE9C7F9-A6C1-4F0E-B91C-A25A39703008}" type="presParOf" srcId="{A11D680E-BABE-402F-AFA5-731BE45FE29C}" destId="{75216368-9812-4DF8-85CE-E000CB5D2775}" srcOrd="9" destOrd="0" presId="urn:microsoft.com/office/officeart/2005/8/layout/radial5"/>
    <dgm:cxn modelId="{9C6FFA94-2EEE-48D1-84BE-87C01151AF5C}" type="presParOf" srcId="{75216368-9812-4DF8-85CE-E000CB5D2775}" destId="{0367393C-3D5F-48CB-BEB7-5DC78905E4B5}" srcOrd="0" destOrd="0" presId="urn:microsoft.com/office/officeart/2005/8/layout/radial5"/>
    <dgm:cxn modelId="{CAB3AE8F-4721-47A8-9B1D-B70A07B55A86}" type="presParOf" srcId="{A11D680E-BABE-402F-AFA5-731BE45FE29C}" destId="{A63760CE-4AF7-4BD2-8B36-0E3BDD8D15EF}" srcOrd="10" destOrd="0" presId="urn:microsoft.com/office/officeart/2005/8/layout/radial5"/>
    <dgm:cxn modelId="{9A2A22E9-6B52-47DF-AB5F-1F43FE29E133}" type="presParOf" srcId="{A11D680E-BABE-402F-AFA5-731BE45FE29C}" destId="{59D5BE72-9EB3-4E1C-BC43-2501751BD7F1}" srcOrd="11" destOrd="0" presId="urn:microsoft.com/office/officeart/2005/8/layout/radial5"/>
    <dgm:cxn modelId="{1CA94B8E-F8AA-4305-9CD4-9AD9D0113B7A}" type="presParOf" srcId="{59D5BE72-9EB3-4E1C-BC43-2501751BD7F1}" destId="{3796342B-5D66-4EBB-8FBC-8E1282745781}" srcOrd="0" destOrd="0" presId="urn:microsoft.com/office/officeart/2005/8/layout/radial5"/>
    <dgm:cxn modelId="{171BCCCE-7C10-494C-86A7-3DE1D0F88DED}" type="presParOf" srcId="{A11D680E-BABE-402F-AFA5-731BE45FE29C}" destId="{93A7ABE8-BAEF-48E5-9C53-D0A5D3DC384F}" srcOrd="12" destOrd="0" presId="urn:microsoft.com/office/officeart/2005/8/layout/radial5"/>
  </dgm:cxnLst>
  <dgm:bg/>
  <dgm:whole>
    <a:ln>
      <a:solidFill>
        <a:schemeClr val="accent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9F3510C-4EAA-4C79-8621-D835286976A4}" type="doc">
      <dgm:prSet loTypeId="urn:microsoft.com/office/officeart/2005/8/layout/hierarchy2" loCatId="hierarchy" qsTypeId="urn:microsoft.com/office/officeart/2005/8/quickstyle/3d1" qsCatId="3D" csTypeId="urn:microsoft.com/office/officeart/2005/8/colors/accent0_2" csCatId="mainScheme" phldr="1"/>
      <dgm:spPr/>
      <dgm:t>
        <a:bodyPr/>
        <a:lstStyle/>
        <a:p>
          <a:endParaRPr lang="en-GB"/>
        </a:p>
      </dgm:t>
    </dgm:pt>
    <dgm:pt modelId="{BD8ACA38-9866-48AB-B8DC-6E4DD3F3CB28}" type="pres">
      <dgm:prSet presAssocID="{A9F3510C-4EAA-4C79-8621-D835286976A4}" presName="diagram" presStyleCnt="0">
        <dgm:presLayoutVars>
          <dgm:chPref val="1"/>
          <dgm:dir/>
          <dgm:animOne val="branch"/>
          <dgm:animLvl val="lvl"/>
          <dgm:resizeHandles val="exact"/>
        </dgm:presLayoutVars>
      </dgm:prSet>
      <dgm:spPr/>
      <dgm:t>
        <a:bodyPr/>
        <a:lstStyle/>
        <a:p>
          <a:endParaRPr lang="en-ZA"/>
        </a:p>
      </dgm:t>
    </dgm:pt>
  </dgm:ptLst>
  <dgm:cxnLst>
    <dgm:cxn modelId="{F99CB402-7F18-4C02-8A63-5A76D9F116E2}" type="presOf" srcId="{A9F3510C-4EAA-4C79-8621-D835286976A4}" destId="{BD8ACA38-9866-48AB-B8DC-6E4DD3F3CB28}" srcOrd="0" destOrd="0" presId="urn:microsoft.com/office/officeart/2005/8/layout/hierarchy2"/>
  </dgm:cxnLst>
  <dgm:bg/>
  <dgm:whole>
    <a:ln w="28575">
      <a:solidFill>
        <a:schemeClr val="accent1">
          <a:lumMod val="75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5442BBD-3438-4EB4-B595-214E1AE95CE2}" type="doc">
      <dgm:prSet loTypeId="urn:microsoft.com/office/officeart/2008/layout/RadialCluster" loCatId="cycle" qsTypeId="urn:microsoft.com/office/officeart/2005/8/quickstyle/simple1" qsCatId="simple" csTypeId="urn:microsoft.com/office/officeart/2005/8/colors/colorful4" csCatId="colorful" phldr="1"/>
      <dgm:spPr/>
      <dgm:t>
        <a:bodyPr/>
        <a:lstStyle/>
        <a:p>
          <a:endParaRPr lang="en-ZA"/>
        </a:p>
      </dgm:t>
    </dgm:pt>
    <dgm:pt modelId="{7C6C4AB0-B342-4ED8-A6D0-A841DB0957F6}">
      <dgm:prSet phldrT="[Text]"/>
      <dgm:spPr>
        <a:solidFill>
          <a:schemeClr val="accent6">
            <a:lumMod val="75000"/>
          </a:schemeClr>
        </a:solidFill>
      </dgm:spPr>
      <dgm:t>
        <a:bodyPr/>
        <a:lstStyle/>
        <a:p>
          <a:r>
            <a:rPr lang="en-ZA" b="1" dirty="0" smtClean="0">
              <a:solidFill>
                <a:schemeClr val="tx2">
                  <a:lumMod val="50000"/>
                </a:schemeClr>
              </a:solidFill>
            </a:rPr>
            <a:t>Agriculture</a:t>
          </a:r>
          <a:endParaRPr lang="en-ZA" b="1" dirty="0">
            <a:solidFill>
              <a:schemeClr val="tx2">
                <a:lumMod val="50000"/>
              </a:schemeClr>
            </a:solidFill>
          </a:endParaRPr>
        </a:p>
      </dgm:t>
    </dgm:pt>
    <dgm:pt modelId="{2BE6F821-C266-4E73-9907-355FC8926919}" type="parTrans" cxnId="{61CFE3DA-1808-4911-A199-0B89FC19E760}">
      <dgm:prSet/>
      <dgm:spPr/>
      <dgm:t>
        <a:bodyPr/>
        <a:lstStyle/>
        <a:p>
          <a:endParaRPr lang="en-ZA"/>
        </a:p>
      </dgm:t>
    </dgm:pt>
    <dgm:pt modelId="{9AC0B65C-E21F-49E2-9A79-62AF5BAA9EA1}" type="sibTrans" cxnId="{61CFE3DA-1808-4911-A199-0B89FC19E760}">
      <dgm:prSet/>
      <dgm:spPr/>
      <dgm:t>
        <a:bodyPr/>
        <a:lstStyle/>
        <a:p>
          <a:endParaRPr lang="en-ZA"/>
        </a:p>
      </dgm:t>
    </dgm:pt>
    <dgm:pt modelId="{D32ED576-6C69-4726-8656-77213A4681FB}">
      <dgm:prSet phldrT="[Text]" custT="1"/>
      <dgm:spPr>
        <a:solidFill>
          <a:schemeClr val="accent1">
            <a:lumMod val="60000"/>
            <a:lumOff val="40000"/>
          </a:schemeClr>
        </a:solidFill>
      </dgm:spPr>
      <dgm:t>
        <a:bodyPr/>
        <a:lstStyle/>
        <a:p>
          <a:r>
            <a:rPr lang="en-ZA" sz="2400" dirty="0" smtClean="0">
              <a:solidFill>
                <a:schemeClr val="tx2">
                  <a:lumMod val="50000"/>
                </a:schemeClr>
              </a:solidFill>
            </a:rPr>
            <a:t>Increase food and livestock production</a:t>
          </a:r>
          <a:endParaRPr lang="en-ZA" sz="2400" dirty="0">
            <a:solidFill>
              <a:schemeClr val="tx2">
                <a:lumMod val="50000"/>
              </a:schemeClr>
            </a:solidFill>
          </a:endParaRPr>
        </a:p>
      </dgm:t>
    </dgm:pt>
    <dgm:pt modelId="{560EEA96-CEBF-4B94-BD5A-5B39B3158A26}" type="parTrans" cxnId="{36FC2644-DD1C-42FF-97C9-04530EF72955}">
      <dgm:prSet/>
      <dgm:spPr/>
      <dgm:t>
        <a:bodyPr/>
        <a:lstStyle/>
        <a:p>
          <a:endParaRPr lang="en-ZA"/>
        </a:p>
      </dgm:t>
    </dgm:pt>
    <dgm:pt modelId="{C2950E25-4904-4DC3-AEBA-9B0F5652E76C}" type="sibTrans" cxnId="{36FC2644-DD1C-42FF-97C9-04530EF72955}">
      <dgm:prSet/>
      <dgm:spPr/>
      <dgm:t>
        <a:bodyPr/>
        <a:lstStyle/>
        <a:p>
          <a:endParaRPr lang="en-ZA"/>
        </a:p>
      </dgm:t>
    </dgm:pt>
    <dgm:pt modelId="{A90DF0A0-76D8-48F4-A925-6EDF0ADA1678}">
      <dgm:prSet phldrT="[Text]" custT="1"/>
      <dgm:spPr>
        <a:solidFill>
          <a:schemeClr val="accent1">
            <a:lumMod val="60000"/>
            <a:lumOff val="40000"/>
          </a:schemeClr>
        </a:solidFill>
      </dgm:spPr>
      <dgm:t>
        <a:bodyPr/>
        <a:lstStyle/>
        <a:p>
          <a:r>
            <a:rPr lang="en-ZA" sz="2400" dirty="0" smtClean="0">
              <a:solidFill>
                <a:schemeClr val="tx2">
                  <a:lumMod val="50000"/>
                </a:schemeClr>
              </a:solidFill>
            </a:rPr>
            <a:t>Invest in agriculture infrastructure</a:t>
          </a:r>
          <a:endParaRPr lang="en-ZA" sz="2400" dirty="0">
            <a:solidFill>
              <a:schemeClr val="tx2">
                <a:lumMod val="50000"/>
              </a:schemeClr>
            </a:solidFill>
          </a:endParaRPr>
        </a:p>
      </dgm:t>
    </dgm:pt>
    <dgm:pt modelId="{6B78A2CF-8D94-41D9-8729-7AF59E664811}" type="parTrans" cxnId="{03510353-E44A-4451-8241-91060883FD59}">
      <dgm:prSet/>
      <dgm:spPr/>
      <dgm:t>
        <a:bodyPr/>
        <a:lstStyle/>
        <a:p>
          <a:endParaRPr lang="en-ZA"/>
        </a:p>
      </dgm:t>
    </dgm:pt>
    <dgm:pt modelId="{BB3B2977-44FA-44EE-A72C-91BF096A7AC7}" type="sibTrans" cxnId="{03510353-E44A-4451-8241-91060883FD59}">
      <dgm:prSet/>
      <dgm:spPr/>
      <dgm:t>
        <a:bodyPr/>
        <a:lstStyle/>
        <a:p>
          <a:endParaRPr lang="en-ZA"/>
        </a:p>
      </dgm:t>
    </dgm:pt>
    <dgm:pt modelId="{D80BABEC-339F-4107-ABD2-DE6328ADD08E}">
      <dgm:prSet phldrT="[Text]" custT="1"/>
      <dgm:spPr>
        <a:solidFill>
          <a:schemeClr val="accent1">
            <a:lumMod val="60000"/>
            <a:lumOff val="40000"/>
          </a:schemeClr>
        </a:solidFill>
      </dgm:spPr>
      <dgm:t>
        <a:bodyPr/>
        <a:lstStyle/>
        <a:p>
          <a:r>
            <a:rPr lang="en-ZA" sz="2400" dirty="0" smtClean="0">
              <a:solidFill>
                <a:schemeClr val="tx2">
                  <a:lumMod val="50000"/>
                </a:schemeClr>
              </a:solidFill>
            </a:rPr>
            <a:t>Promote export markets</a:t>
          </a:r>
          <a:endParaRPr lang="en-ZA" sz="2400" dirty="0">
            <a:solidFill>
              <a:schemeClr val="tx2">
                <a:lumMod val="50000"/>
              </a:schemeClr>
            </a:solidFill>
          </a:endParaRPr>
        </a:p>
      </dgm:t>
    </dgm:pt>
    <dgm:pt modelId="{BBFE74BB-C3F5-4475-948D-1C64BB252CBC}" type="parTrans" cxnId="{B96F36F5-9247-43A6-BD99-01108E996C27}">
      <dgm:prSet/>
      <dgm:spPr/>
      <dgm:t>
        <a:bodyPr/>
        <a:lstStyle/>
        <a:p>
          <a:endParaRPr lang="en-ZA"/>
        </a:p>
      </dgm:t>
    </dgm:pt>
    <dgm:pt modelId="{B6490C8B-799E-4FD0-9E93-D688814A6286}" type="sibTrans" cxnId="{B96F36F5-9247-43A6-BD99-01108E996C27}">
      <dgm:prSet/>
      <dgm:spPr/>
      <dgm:t>
        <a:bodyPr/>
        <a:lstStyle/>
        <a:p>
          <a:endParaRPr lang="en-ZA"/>
        </a:p>
      </dgm:t>
    </dgm:pt>
    <dgm:pt modelId="{79CA9853-0065-4190-9494-139F4DFD5403}" type="pres">
      <dgm:prSet presAssocID="{75442BBD-3438-4EB4-B595-214E1AE95CE2}" presName="Name0" presStyleCnt="0">
        <dgm:presLayoutVars>
          <dgm:chMax val="1"/>
          <dgm:chPref val="1"/>
          <dgm:dir/>
          <dgm:animOne val="branch"/>
          <dgm:animLvl val="lvl"/>
        </dgm:presLayoutVars>
      </dgm:prSet>
      <dgm:spPr/>
      <dgm:t>
        <a:bodyPr/>
        <a:lstStyle/>
        <a:p>
          <a:endParaRPr lang="en-ZA"/>
        </a:p>
      </dgm:t>
    </dgm:pt>
    <dgm:pt modelId="{06B1A05A-2675-4382-AC0C-46FAF66E262F}" type="pres">
      <dgm:prSet presAssocID="{7C6C4AB0-B342-4ED8-A6D0-A841DB0957F6}" presName="singleCycle" presStyleCnt="0"/>
      <dgm:spPr/>
    </dgm:pt>
    <dgm:pt modelId="{1AC3D4A4-BAB2-47FC-92B3-F32CA3289853}" type="pres">
      <dgm:prSet presAssocID="{7C6C4AB0-B342-4ED8-A6D0-A841DB0957F6}" presName="singleCenter" presStyleLbl="node1" presStyleIdx="0" presStyleCnt="4" custScaleX="92282" custScaleY="82478">
        <dgm:presLayoutVars>
          <dgm:chMax val="7"/>
          <dgm:chPref val="7"/>
        </dgm:presLayoutVars>
      </dgm:prSet>
      <dgm:spPr/>
      <dgm:t>
        <a:bodyPr/>
        <a:lstStyle/>
        <a:p>
          <a:endParaRPr lang="en-ZA"/>
        </a:p>
      </dgm:t>
    </dgm:pt>
    <dgm:pt modelId="{87720B2A-0466-4F8C-B699-43933A0271A3}" type="pres">
      <dgm:prSet presAssocID="{560EEA96-CEBF-4B94-BD5A-5B39B3158A26}" presName="Name56" presStyleLbl="parChTrans1D2" presStyleIdx="0" presStyleCnt="3"/>
      <dgm:spPr/>
      <dgm:t>
        <a:bodyPr/>
        <a:lstStyle/>
        <a:p>
          <a:endParaRPr lang="en-ZA"/>
        </a:p>
      </dgm:t>
    </dgm:pt>
    <dgm:pt modelId="{FCE8ECC9-8308-4DF6-A79C-18C24E040460}" type="pres">
      <dgm:prSet presAssocID="{D32ED576-6C69-4726-8656-77213A4681FB}" presName="text0" presStyleLbl="node1" presStyleIdx="1" presStyleCnt="4" custScaleX="360557" custScaleY="78643">
        <dgm:presLayoutVars>
          <dgm:bulletEnabled val="1"/>
        </dgm:presLayoutVars>
      </dgm:prSet>
      <dgm:spPr/>
      <dgm:t>
        <a:bodyPr/>
        <a:lstStyle/>
        <a:p>
          <a:endParaRPr lang="en-ZA"/>
        </a:p>
      </dgm:t>
    </dgm:pt>
    <dgm:pt modelId="{20603C8B-BF7F-451F-B42F-D1B35E19E91F}" type="pres">
      <dgm:prSet presAssocID="{6B78A2CF-8D94-41D9-8729-7AF59E664811}" presName="Name56" presStyleLbl="parChTrans1D2" presStyleIdx="1" presStyleCnt="3"/>
      <dgm:spPr/>
      <dgm:t>
        <a:bodyPr/>
        <a:lstStyle/>
        <a:p>
          <a:endParaRPr lang="en-ZA"/>
        </a:p>
      </dgm:t>
    </dgm:pt>
    <dgm:pt modelId="{900231AF-0D06-4155-B002-D4C56CF97CC9}" type="pres">
      <dgm:prSet presAssocID="{A90DF0A0-76D8-48F4-A925-6EDF0ADA1678}" presName="text0" presStyleLbl="node1" presStyleIdx="2" presStyleCnt="4" custScaleX="332302" custRadScaleRad="145146" custRadScaleInc="-19907">
        <dgm:presLayoutVars>
          <dgm:bulletEnabled val="1"/>
        </dgm:presLayoutVars>
      </dgm:prSet>
      <dgm:spPr/>
      <dgm:t>
        <a:bodyPr/>
        <a:lstStyle/>
        <a:p>
          <a:endParaRPr lang="en-ZA"/>
        </a:p>
      </dgm:t>
    </dgm:pt>
    <dgm:pt modelId="{42F9A31B-9567-449F-B338-B3021663A0A2}" type="pres">
      <dgm:prSet presAssocID="{BBFE74BB-C3F5-4475-948D-1C64BB252CBC}" presName="Name56" presStyleLbl="parChTrans1D2" presStyleIdx="2" presStyleCnt="3"/>
      <dgm:spPr/>
      <dgm:t>
        <a:bodyPr/>
        <a:lstStyle/>
        <a:p>
          <a:endParaRPr lang="en-ZA"/>
        </a:p>
      </dgm:t>
    </dgm:pt>
    <dgm:pt modelId="{EAACF5E2-0070-4212-AB8D-AB6240EC8BE5}" type="pres">
      <dgm:prSet presAssocID="{D80BABEC-339F-4107-ABD2-DE6328ADD08E}" presName="text0" presStyleLbl="node1" presStyleIdx="3" presStyleCnt="4" custScaleX="274845" custRadScaleRad="136560" custRadScaleInc="15221">
        <dgm:presLayoutVars>
          <dgm:bulletEnabled val="1"/>
        </dgm:presLayoutVars>
      </dgm:prSet>
      <dgm:spPr/>
      <dgm:t>
        <a:bodyPr/>
        <a:lstStyle/>
        <a:p>
          <a:endParaRPr lang="en-ZA"/>
        </a:p>
      </dgm:t>
    </dgm:pt>
  </dgm:ptLst>
  <dgm:cxnLst>
    <dgm:cxn modelId="{B7580A65-DCE4-45A4-AF9C-AE14ED339E02}" type="presOf" srcId="{7C6C4AB0-B342-4ED8-A6D0-A841DB0957F6}" destId="{1AC3D4A4-BAB2-47FC-92B3-F32CA3289853}" srcOrd="0" destOrd="0" presId="urn:microsoft.com/office/officeart/2008/layout/RadialCluster"/>
    <dgm:cxn modelId="{B96F36F5-9247-43A6-BD99-01108E996C27}" srcId="{7C6C4AB0-B342-4ED8-A6D0-A841DB0957F6}" destId="{D80BABEC-339F-4107-ABD2-DE6328ADD08E}" srcOrd="2" destOrd="0" parTransId="{BBFE74BB-C3F5-4475-948D-1C64BB252CBC}" sibTransId="{B6490C8B-799E-4FD0-9E93-D688814A6286}"/>
    <dgm:cxn modelId="{36FC2644-DD1C-42FF-97C9-04530EF72955}" srcId="{7C6C4AB0-B342-4ED8-A6D0-A841DB0957F6}" destId="{D32ED576-6C69-4726-8656-77213A4681FB}" srcOrd="0" destOrd="0" parTransId="{560EEA96-CEBF-4B94-BD5A-5B39B3158A26}" sibTransId="{C2950E25-4904-4DC3-AEBA-9B0F5652E76C}"/>
    <dgm:cxn modelId="{CFDCCDFB-C128-4AFB-B6D8-0E5D8E275EB7}" type="presOf" srcId="{D80BABEC-339F-4107-ABD2-DE6328ADD08E}" destId="{EAACF5E2-0070-4212-AB8D-AB6240EC8BE5}" srcOrd="0" destOrd="0" presId="urn:microsoft.com/office/officeart/2008/layout/RadialCluster"/>
    <dgm:cxn modelId="{F113C36B-8481-4C59-84FC-47D4C15CE881}" type="presOf" srcId="{BBFE74BB-C3F5-4475-948D-1C64BB252CBC}" destId="{42F9A31B-9567-449F-B338-B3021663A0A2}" srcOrd="0" destOrd="0" presId="urn:microsoft.com/office/officeart/2008/layout/RadialCluster"/>
    <dgm:cxn modelId="{E832A098-874E-4232-BAB8-00AA24114F4B}" type="presOf" srcId="{75442BBD-3438-4EB4-B595-214E1AE95CE2}" destId="{79CA9853-0065-4190-9494-139F4DFD5403}" srcOrd="0" destOrd="0" presId="urn:microsoft.com/office/officeart/2008/layout/RadialCluster"/>
    <dgm:cxn modelId="{9FAD2B86-5D24-4D6C-89D8-4735FA7B5938}" type="presOf" srcId="{560EEA96-CEBF-4B94-BD5A-5B39B3158A26}" destId="{87720B2A-0466-4F8C-B699-43933A0271A3}" srcOrd="0" destOrd="0" presId="urn:microsoft.com/office/officeart/2008/layout/RadialCluster"/>
    <dgm:cxn modelId="{61CFE3DA-1808-4911-A199-0B89FC19E760}" srcId="{75442BBD-3438-4EB4-B595-214E1AE95CE2}" destId="{7C6C4AB0-B342-4ED8-A6D0-A841DB0957F6}" srcOrd="0" destOrd="0" parTransId="{2BE6F821-C266-4E73-9907-355FC8926919}" sibTransId="{9AC0B65C-E21F-49E2-9A79-62AF5BAA9EA1}"/>
    <dgm:cxn modelId="{03510353-E44A-4451-8241-91060883FD59}" srcId="{7C6C4AB0-B342-4ED8-A6D0-A841DB0957F6}" destId="{A90DF0A0-76D8-48F4-A925-6EDF0ADA1678}" srcOrd="1" destOrd="0" parTransId="{6B78A2CF-8D94-41D9-8729-7AF59E664811}" sibTransId="{BB3B2977-44FA-44EE-A72C-91BF096A7AC7}"/>
    <dgm:cxn modelId="{A1AF7EE7-A947-42BF-9DE5-006A3CCDBD22}" type="presOf" srcId="{6B78A2CF-8D94-41D9-8729-7AF59E664811}" destId="{20603C8B-BF7F-451F-B42F-D1B35E19E91F}" srcOrd="0" destOrd="0" presId="urn:microsoft.com/office/officeart/2008/layout/RadialCluster"/>
    <dgm:cxn modelId="{AC047EE5-2358-43FA-A34D-050DB3A2845E}" type="presOf" srcId="{A90DF0A0-76D8-48F4-A925-6EDF0ADA1678}" destId="{900231AF-0D06-4155-B002-D4C56CF97CC9}" srcOrd="0" destOrd="0" presId="urn:microsoft.com/office/officeart/2008/layout/RadialCluster"/>
    <dgm:cxn modelId="{166F4755-C0E0-4950-855E-ED54DC66907F}" type="presOf" srcId="{D32ED576-6C69-4726-8656-77213A4681FB}" destId="{FCE8ECC9-8308-4DF6-A79C-18C24E040460}" srcOrd="0" destOrd="0" presId="urn:microsoft.com/office/officeart/2008/layout/RadialCluster"/>
    <dgm:cxn modelId="{2D7CBF1C-5445-4936-AB98-581EF9D27695}" type="presParOf" srcId="{79CA9853-0065-4190-9494-139F4DFD5403}" destId="{06B1A05A-2675-4382-AC0C-46FAF66E262F}" srcOrd="0" destOrd="0" presId="urn:microsoft.com/office/officeart/2008/layout/RadialCluster"/>
    <dgm:cxn modelId="{8D72A4E0-7636-44DA-AD68-B25D36C5DAC3}" type="presParOf" srcId="{06B1A05A-2675-4382-AC0C-46FAF66E262F}" destId="{1AC3D4A4-BAB2-47FC-92B3-F32CA3289853}" srcOrd="0" destOrd="0" presId="urn:microsoft.com/office/officeart/2008/layout/RadialCluster"/>
    <dgm:cxn modelId="{3E26C096-A322-43A7-B124-E5772EDBC570}" type="presParOf" srcId="{06B1A05A-2675-4382-AC0C-46FAF66E262F}" destId="{87720B2A-0466-4F8C-B699-43933A0271A3}" srcOrd="1" destOrd="0" presId="urn:microsoft.com/office/officeart/2008/layout/RadialCluster"/>
    <dgm:cxn modelId="{D0303F60-60E9-4BD9-BFAA-4D4B21E2C7B6}" type="presParOf" srcId="{06B1A05A-2675-4382-AC0C-46FAF66E262F}" destId="{FCE8ECC9-8308-4DF6-A79C-18C24E040460}" srcOrd="2" destOrd="0" presId="urn:microsoft.com/office/officeart/2008/layout/RadialCluster"/>
    <dgm:cxn modelId="{79F6A317-C17F-45DB-A50F-8FB2D90A2EDB}" type="presParOf" srcId="{06B1A05A-2675-4382-AC0C-46FAF66E262F}" destId="{20603C8B-BF7F-451F-B42F-D1B35E19E91F}" srcOrd="3" destOrd="0" presId="urn:microsoft.com/office/officeart/2008/layout/RadialCluster"/>
    <dgm:cxn modelId="{BA5E9BE0-78E9-4A49-917B-92F7101C902F}" type="presParOf" srcId="{06B1A05A-2675-4382-AC0C-46FAF66E262F}" destId="{900231AF-0D06-4155-B002-D4C56CF97CC9}" srcOrd="4" destOrd="0" presId="urn:microsoft.com/office/officeart/2008/layout/RadialCluster"/>
    <dgm:cxn modelId="{73872B9A-DCA8-4919-896F-3313D95D70D3}" type="presParOf" srcId="{06B1A05A-2675-4382-AC0C-46FAF66E262F}" destId="{42F9A31B-9567-449F-B338-B3021663A0A2}" srcOrd="5" destOrd="0" presId="urn:microsoft.com/office/officeart/2008/layout/RadialCluster"/>
    <dgm:cxn modelId="{8A32AE22-85D9-48D0-8E65-73EB6EA05A16}" type="presParOf" srcId="{06B1A05A-2675-4382-AC0C-46FAF66E262F}" destId="{EAACF5E2-0070-4212-AB8D-AB6240EC8BE5}" srcOrd="6" destOrd="0" presId="urn:microsoft.com/office/officeart/2008/layout/RadialCluster"/>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9F3510C-4EAA-4C79-8621-D835286976A4}" type="doc">
      <dgm:prSet loTypeId="urn:microsoft.com/office/officeart/2005/8/layout/hierarchy2" loCatId="hierarchy" qsTypeId="urn:microsoft.com/office/officeart/2005/8/quickstyle/3d1" qsCatId="3D" csTypeId="urn:microsoft.com/office/officeart/2005/8/colors/accent0_1" csCatId="mainScheme" phldr="1"/>
      <dgm:spPr/>
      <dgm:t>
        <a:bodyPr/>
        <a:lstStyle/>
        <a:p>
          <a:endParaRPr lang="en-GB"/>
        </a:p>
      </dgm:t>
    </dgm:pt>
    <dgm:pt modelId="{BD8ACA38-9866-48AB-B8DC-6E4DD3F3CB28}" type="pres">
      <dgm:prSet presAssocID="{A9F3510C-4EAA-4C79-8621-D835286976A4}" presName="diagram" presStyleCnt="0">
        <dgm:presLayoutVars>
          <dgm:chPref val="1"/>
          <dgm:dir/>
          <dgm:animOne val="branch"/>
          <dgm:animLvl val="lvl"/>
          <dgm:resizeHandles val="exact"/>
        </dgm:presLayoutVars>
      </dgm:prSet>
      <dgm:spPr/>
      <dgm:t>
        <a:bodyPr/>
        <a:lstStyle/>
        <a:p>
          <a:endParaRPr lang="en-ZA"/>
        </a:p>
      </dgm:t>
    </dgm:pt>
  </dgm:ptLst>
  <dgm:cxnLst>
    <dgm:cxn modelId="{95F54CF6-025C-4A83-B33D-847556BC8987}" type="presOf" srcId="{A9F3510C-4EAA-4C79-8621-D835286976A4}" destId="{BD8ACA38-9866-48AB-B8DC-6E4DD3F3CB28}" srcOrd="0" destOrd="0" presId="urn:microsoft.com/office/officeart/2005/8/layout/hierarchy2"/>
  </dgm:cxnLst>
  <dgm:bg/>
  <dgm:whole>
    <a:ln w="28575">
      <a:solidFill>
        <a:schemeClr val="accent1">
          <a:lumMod val="75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5442BBD-3438-4EB4-B595-214E1AE95CE2}" type="doc">
      <dgm:prSet loTypeId="urn:microsoft.com/office/officeart/2008/layout/RadialCluster" loCatId="cycle" qsTypeId="urn:microsoft.com/office/officeart/2005/8/quickstyle/simple1" qsCatId="simple" csTypeId="urn:microsoft.com/office/officeart/2005/8/colors/colorful4" csCatId="colorful" phldr="1"/>
      <dgm:spPr/>
      <dgm:t>
        <a:bodyPr/>
        <a:lstStyle/>
        <a:p>
          <a:endParaRPr lang="en-ZA"/>
        </a:p>
      </dgm:t>
    </dgm:pt>
    <dgm:pt modelId="{7C6C4AB0-B342-4ED8-A6D0-A841DB0957F6}">
      <dgm:prSet phldrT="[Text]"/>
      <dgm:spPr>
        <a:solidFill>
          <a:schemeClr val="accent6">
            <a:lumMod val="75000"/>
          </a:schemeClr>
        </a:solidFill>
      </dgm:spPr>
      <dgm:t>
        <a:bodyPr/>
        <a:lstStyle/>
        <a:p>
          <a:r>
            <a:rPr lang="en-ZA" b="1" dirty="0" smtClean="0">
              <a:solidFill>
                <a:schemeClr val="tx2">
                  <a:lumMod val="50000"/>
                </a:schemeClr>
              </a:solidFill>
            </a:rPr>
            <a:t>Tourism</a:t>
          </a:r>
          <a:endParaRPr lang="en-ZA" b="1" dirty="0">
            <a:solidFill>
              <a:schemeClr val="tx2">
                <a:lumMod val="50000"/>
              </a:schemeClr>
            </a:solidFill>
          </a:endParaRPr>
        </a:p>
      </dgm:t>
    </dgm:pt>
    <dgm:pt modelId="{2BE6F821-C266-4E73-9907-355FC8926919}" type="parTrans" cxnId="{61CFE3DA-1808-4911-A199-0B89FC19E760}">
      <dgm:prSet/>
      <dgm:spPr/>
      <dgm:t>
        <a:bodyPr/>
        <a:lstStyle/>
        <a:p>
          <a:endParaRPr lang="en-ZA"/>
        </a:p>
      </dgm:t>
    </dgm:pt>
    <dgm:pt modelId="{9AC0B65C-E21F-49E2-9A79-62AF5BAA9EA1}" type="sibTrans" cxnId="{61CFE3DA-1808-4911-A199-0B89FC19E760}">
      <dgm:prSet/>
      <dgm:spPr/>
      <dgm:t>
        <a:bodyPr/>
        <a:lstStyle/>
        <a:p>
          <a:endParaRPr lang="en-ZA"/>
        </a:p>
      </dgm:t>
    </dgm:pt>
    <dgm:pt modelId="{D32ED576-6C69-4726-8656-77213A4681FB}">
      <dgm:prSet phldrT="[Text]" custT="1"/>
      <dgm:spPr>
        <a:solidFill>
          <a:schemeClr val="accent1">
            <a:lumMod val="60000"/>
            <a:lumOff val="40000"/>
          </a:schemeClr>
        </a:solidFill>
      </dgm:spPr>
      <dgm:t>
        <a:bodyPr/>
        <a:lstStyle/>
        <a:p>
          <a:r>
            <a:rPr lang="en-ZA" sz="2400" dirty="0" smtClean="0">
              <a:solidFill>
                <a:schemeClr val="tx2">
                  <a:lumMod val="50000"/>
                </a:schemeClr>
              </a:solidFill>
            </a:rPr>
            <a:t>Marketing &amp; branding</a:t>
          </a:r>
          <a:endParaRPr lang="en-ZA" sz="2400" dirty="0">
            <a:solidFill>
              <a:schemeClr val="tx2">
                <a:lumMod val="50000"/>
              </a:schemeClr>
            </a:solidFill>
          </a:endParaRPr>
        </a:p>
      </dgm:t>
    </dgm:pt>
    <dgm:pt modelId="{560EEA96-CEBF-4B94-BD5A-5B39B3158A26}" type="parTrans" cxnId="{36FC2644-DD1C-42FF-97C9-04530EF72955}">
      <dgm:prSet/>
      <dgm:spPr/>
      <dgm:t>
        <a:bodyPr/>
        <a:lstStyle/>
        <a:p>
          <a:endParaRPr lang="en-ZA"/>
        </a:p>
      </dgm:t>
    </dgm:pt>
    <dgm:pt modelId="{C2950E25-4904-4DC3-AEBA-9B0F5652E76C}" type="sibTrans" cxnId="{36FC2644-DD1C-42FF-97C9-04530EF72955}">
      <dgm:prSet/>
      <dgm:spPr/>
      <dgm:t>
        <a:bodyPr/>
        <a:lstStyle/>
        <a:p>
          <a:endParaRPr lang="en-ZA"/>
        </a:p>
      </dgm:t>
    </dgm:pt>
    <dgm:pt modelId="{A90DF0A0-76D8-48F4-A925-6EDF0ADA1678}">
      <dgm:prSet phldrT="[Text]" custT="1"/>
      <dgm:spPr>
        <a:solidFill>
          <a:schemeClr val="accent1">
            <a:lumMod val="60000"/>
            <a:lumOff val="40000"/>
          </a:schemeClr>
        </a:solidFill>
      </dgm:spPr>
      <dgm:t>
        <a:bodyPr/>
        <a:lstStyle/>
        <a:p>
          <a:r>
            <a:rPr lang="en-ZA" sz="2400" dirty="0" smtClean="0">
              <a:solidFill>
                <a:schemeClr val="tx2">
                  <a:lumMod val="50000"/>
                </a:schemeClr>
              </a:solidFill>
            </a:rPr>
            <a:t>Invest in tourism infrastructure</a:t>
          </a:r>
          <a:endParaRPr lang="en-ZA" sz="2400" dirty="0">
            <a:solidFill>
              <a:schemeClr val="tx2">
                <a:lumMod val="50000"/>
              </a:schemeClr>
            </a:solidFill>
          </a:endParaRPr>
        </a:p>
      </dgm:t>
    </dgm:pt>
    <dgm:pt modelId="{6B78A2CF-8D94-41D9-8729-7AF59E664811}" type="parTrans" cxnId="{03510353-E44A-4451-8241-91060883FD59}">
      <dgm:prSet/>
      <dgm:spPr/>
      <dgm:t>
        <a:bodyPr/>
        <a:lstStyle/>
        <a:p>
          <a:endParaRPr lang="en-ZA"/>
        </a:p>
      </dgm:t>
    </dgm:pt>
    <dgm:pt modelId="{BB3B2977-44FA-44EE-A72C-91BF096A7AC7}" type="sibTrans" cxnId="{03510353-E44A-4451-8241-91060883FD59}">
      <dgm:prSet/>
      <dgm:spPr/>
      <dgm:t>
        <a:bodyPr/>
        <a:lstStyle/>
        <a:p>
          <a:endParaRPr lang="en-ZA"/>
        </a:p>
      </dgm:t>
    </dgm:pt>
    <dgm:pt modelId="{D80BABEC-339F-4107-ABD2-DE6328ADD08E}">
      <dgm:prSet phldrT="[Text]" custT="1"/>
      <dgm:spPr>
        <a:solidFill>
          <a:schemeClr val="accent1">
            <a:lumMod val="60000"/>
            <a:lumOff val="40000"/>
          </a:schemeClr>
        </a:solidFill>
      </dgm:spPr>
      <dgm:t>
        <a:bodyPr/>
        <a:lstStyle/>
        <a:p>
          <a:r>
            <a:rPr lang="en-ZA" sz="2400" dirty="0" smtClean="0">
              <a:solidFill>
                <a:schemeClr val="tx2">
                  <a:lumMod val="50000"/>
                </a:schemeClr>
              </a:solidFill>
            </a:rPr>
            <a:t>Product development</a:t>
          </a:r>
          <a:endParaRPr lang="en-ZA" sz="2400" dirty="0">
            <a:solidFill>
              <a:schemeClr val="tx2">
                <a:lumMod val="50000"/>
              </a:schemeClr>
            </a:solidFill>
          </a:endParaRPr>
        </a:p>
      </dgm:t>
    </dgm:pt>
    <dgm:pt modelId="{BBFE74BB-C3F5-4475-948D-1C64BB252CBC}" type="parTrans" cxnId="{B96F36F5-9247-43A6-BD99-01108E996C27}">
      <dgm:prSet/>
      <dgm:spPr/>
      <dgm:t>
        <a:bodyPr/>
        <a:lstStyle/>
        <a:p>
          <a:endParaRPr lang="en-ZA"/>
        </a:p>
      </dgm:t>
    </dgm:pt>
    <dgm:pt modelId="{B6490C8B-799E-4FD0-9E93-D688814A6286}" type="sibTrans" cxnId="{B96F36F5-9247-43A6-BD99-01108E996C27}">
      <dgm:prSet/>
      <dgm:spPr/>
      <dgm:t>
        <a:bodyPr/>
        <a:lstStyle/>
        <a:p>
          <a:endParaRPr lang="en-ZA"/>
        </a:p>
      </dgm:t>
    </dgm:pt>
    <dgm:pt modelId="{79CA9853-0065-4190-9494-139F4DFD5403}" type="pres">
      <dgm:prSet presAssocID="{75442BBD-3438-4EB4-B595-214E1AE95CE2}" presName="Name0" presStyleCnt="0">
        <dgm:presLayoutVars>
          <dgm:chMax val="1"/>
          <dgm:chPref val="1"/>
          <dgm:dir/>
          <dgm:animOne val="branch"/>
          <dgm:animLvl val="lvl"/>
        </dgm:presLayoutVars>
      </dgm:prSet>
      <dgm:spPr/>
      <dgm:t>
        <a:bodyPr/>
        <a:lstStyle/>
        <a:p>
          <a:endParaRPr lang="en-ZA"/>
        </a:p>
      </dgm:t>
    </dgm:pt>
    <dgm:pt modelId="{06B1A05A-2675-4382-AC0C-46FAF66E262F}" type="pres">
      <dgm:prSet presAssocID="{7C6C4AB0-B342-4ED8-A6D0-A841DB0957F6}" presName="singleCycle" presStyleCnt="0"/>
      <dgm:spPr/>
    </dgm:pt>
    <dgm:pt modelId="{1AC3D4A4-BAB2-47FC-92B3-F32CA3289853}" type="pres">
      <dgm:prSet presAssocID="{7C6C4AB0-B342-4ED8-A6D0-A841DB0957F6}" presName="singleCenter" presStyleLbl="node1" presStyleIdx="0" presStyleCnt="4" custScaleX="92282" custScaleY="82478">
        <dgm:presLayoutVars>
          <dgm:chMax val="7"/>
          <dgm:chPref val="7"/>
        </dgm:presLayoutVars>
      </dgm:prSet>
      <dgm:spPr/>
      <dgm:t>
        <a:bodyPr/>
        <a:lstStyle/>
        <a:p>
          <a:endParaRPr lang="en-ZA"/>
        </a:p>
      </dgm:t>
    </dgm:pt>
    <dgm:pt modelId="{87720B2A-0466-4F8C-B699-43933A0271A3}" type="pres">
      <dgm:prSet presAssocID="{560EEA96-CEBF-4B94-BD5A-5B39B3158A26}" presName="Name56" presStyleLbl="parChTrans1D2" presStyleIdx="0" presStyleCnt="3"/>
      <dgm:spPr/>
      <dgm:t>
        <a:bodyPr/>
        <a:lstStyle/>
        <a:p>
          <a:endParaRPr lang="en-ZA"/>
        </a:p>
      </dgm:t>
    </dgm:pt>
    <dgm:pt modelId="{FCE8ECC9-8308-4DF6-A79C-18C24E040460}" type="pres">
      <dgm:prSet presAssocID="{D32ED576-6C69-4726-8656-77213A4681FB}" presName="text0" presStyleLbl="node1" presStyleIdx="1" presStyleCnt="4" custScaleX="360557" custScaleY="78643">
        <dgm:presLayoutVars>
          <dgm:bulletEnabled val="1"/>
        </dgm:presLayoutVars>
      </dgm:prSet>
      <dgm:spPr/>
      <dgm:t>
        <a:bodyPr/>
        <a:lstStyle/>
        <a:p>
          <a:endParaRPr lang="en-ZA"/>
        </a:p>
      </dgm:t>
    </dgm:pt>
    <dgm:pt modelId="{20603C8B-BF7F-451F-B42F-D1B35E19E91F}" type="pres">
      <dgm:prSet presAssocID="{6B78A2CF-8D94-41D9-8729-7AF59E664811}" presName="Name56" presStyleLbl="parChTrans1D2" presStyleIdx="1" presStyleCnt="3"/>
      <dgm:spPr/>
      <dgm:t>
        <a:bodyPr/>
        <a:lstStyle/>
        <a:p>
          <a:endParaRPr lang="en-ZA"/>
        </a:p>
      </dgm:t>
    </dgm:pt>
    <dgm:pt modelId="{900231AF-0D06-4155-B002-D4C56CF97CC9}" type="pres">
      <dgm:prSet presAssocID="{A90DF0A0-76D8-48F4-A925-6EDF0ADA1678}" presName="text0" presStyleLbl="node1" presStyleIdx="2" presStyleCnt="4" custScaleX="332302" custRadScaleRad="145146" custRadScaleInc="-19907">
        <dgm:presLayoutVars>
          <dgm:bulletEnabled val="1"/>
        </dgm:presLayoutVars>
      </dgm:prSet>
      <dgm:spPr/>
      <dgm:t>
        <a:bodyPr/>
        <a:lstStyle/>
        <a:p>
          <a:endParaRPr lang="en-ZA"/>
        </a:p>
      </dgm:t>
    </dgm:pt>
    <dgm:pt modelId="{42F9A31B-9567-449F-B338-B3021663A0A2}" type="pres">
      <dgm:prSet presAssocID="{BBFE74BB-C3F5-4475-948D-1C64BB252CBC}" presName="Name56" presStyleLbl="parChTrans1D2" presStyleIdx="2" presStyleCnt="3"/>
      <dgm:spPr/>
      <dgm:t>
        <a:bodyPr/>
        <a:lstStyle/>
        <a:p>
          <a:endParaRPr lang="en-ZA"/>
        </a:p>
      </dgm:t>
    </dgm:pt>
    <dgm:pt modelId="{EAACF5E2-0070-4212-AB8D-AB6240EC8BE5}" type="pres">
      <dgm:prSet presAssocID="{D80BABEC-339F-4107-ABD2-DE6328ADD08E}" presName="text0" presStyleLbl="node1" presStyleIdx="3" presStyleCnt="4" custScaleX="274845" custRadScaleRad="136560" custRadScaleInc="15221">
        <dgm:presLayoutVars>
          <dgm:bulletEnabled val="1"/>
        </dgm:presLayoutVars>
      </dgm:prSet>
      <dgm:spPr/>
      <dgm:t>
        <a:bodyPr/>
        <a:lstStyle/>
        <a:p>
          <a:endParaRPr lang="en-ZA"/>
        </a:p>
      </dgm:t>
    </dgm:pt>
  </dgm:ptLst>
  <dgm:cxnLst>
    <dgm:cxn modelId="{96B094BF-60C6-4E9C-AFB3-B36302F167D1}" type="presOf" srcId="{560EEA96-CEBF-4B94-BD5A-5B39B3158A26}" destId="{87720B2A-0466-4F8C-B699-43933A0271A3}" srcOrd="0" destOrd="0" presId="urn:microsoft.com/office/officeart/2008/layout/RadialCluster"/>
    <dgm:cxn modelId="{B96F36F5-9247-43A6-BD99-01108E996C27}" srcId="{7C6C4AB0-B342-4ED8-A6D0-A841DB0957F6}" destId="{D80BABEC-339F-4107-ABD2-DE6328ADD08E}" srcOrd="2" destOrd="0" parTransId="{BBFE74BB-C3F5-4475-948D-1C64BB252CBC}" sibTransId="{B6490C8B-799E-4FD0-9E93-D688814A6286}"/>
    <dgm:cxn modelId="{36FC2644-DD1C-42FF-97C9-04530EF72955}" srcId="{7C6C4AB0-B342-4ED8-A6D0-A841DB0957F6}" destId="{D32ED576-6C69-4726-8656-77213A4681FB}" srcOrd="0" destOrd="0" parTransId="{560EEA96-CEBF-4B94-BD5A-5B39B3158A26}" sibTransId="{C2950E25-4904-4DC3-AEBA-9B0F5652E76C}"/>
    <dgm:cxn modelId="{6C4196BF-B1D9-42AF-9B31-D08255503364}" type="presOf" srcId="{D80BABEC-339F-4107-ABD2-DE6328ADD08E}" destId="{EAACF5E2-0070-4212-AB8D-AB6240EC8BE5}" srcOrd="0" destOrd="0" presId="urn:microsoft.com/office/officeart/2008/layout/RadialCluster"/>
    <dgm:cxn modelId="{46A7F998-FEE5-49CD-97D8-7F3A8E9A0123}" type="presOf" srcId="{A90DF0A0-76D8-48F4-A925-6EDF0ADA1678}" destId="{900231AF-0D06-4155-B002-D4C56CF97CC9}" srcOrd="0" destOrd="0" presId="urn:microsoft.com/office/officeart/2008/layout/RadialCluster"/>
    <dgm:cxn modelId="{11458DA8-986B-40D6-85B2-DCF2ECC5775E}" type="presOf" srcId="{7C6C4AB0-B342-4ED8-A6D0-A841DB0957F6}" destId="{1AC3D4A4-BAB2-47FC-92B3-F32CA3289853}" srcOrd="0" destOrd="0" presId="urn:microsoft.com/office/officeart/2008/layout/RadialCluster"/>
    <dgm:cxn modelId="{D4331915-73DF-444D-8681-10957C3EDD12}" type="presOf" srcId="{6B78A2CF-8D94-41D9-8729-7AF59E664811}" destId="{20603C8B-BF7F-451F-B42F-D1B35E19E91F}" srcOrd="0" destOrd="0" presId="urn:microsoft.com/office/officeart/2008/layout/RadialCluster"/>
    <dgm:cxn modelId="{030E6317-0B5F-461B-BEDA-6012D7D2B6F2}" type="presOf" srcId="{BBFE74BB-C3F5-4475-948D-1C64BB252CBC}" destId="{42F9A31B-9567-449F-B338-B3021663A0A2}" srcOrd="0" destOrd="0" presId="urn:microsoft.com/office/officeart/2008/layout/RadialCluster"/>
    <dgm:cxn modelId="{B35E0291-EAEB-4DCF-AA57-3476344A9569}" type="presOf" srcId="{D32ED576-6C69-4726-8656-77213A4681FB}" destId="{FCE8ECC9-8308-4DF6-A79C-18C24E040460}" srcOrd="0" destOrd="0" presId="urn:microsoft.com/office/officeart/2008/layout/RadialCluster"/>
    <dgm:cxn modelId="{61CFE3DA-1808-4911-A199-0B89FC19E760}" srcId="{75442BBD-3438-4EB4-B595-214E1AE95CE2}" destId="{7C6C4AB0-B342-4ED8-A6D0-A841DB0957F6}" srcOrd="0" destOrd="0" parTransId="{2BE6F821-C266-4E73-9907-355FC8926919}" sibTransId="{9AC0B65C-E21F-49E2-9A79-62AF5BAA9EA1}"/>
    <dgm:cxn modelId="{735D4850-8CE2-4E8C-8263-D22DD9B05134}" type="presOf" srcId="{75442BBD-3438-4EB4-B595-214E1AE95CE2}" destId="{79CA9853-0065-4190-9494-139F4DFD5403}" srcOrd="0" destOrd="0" presId="urn:microsoft.com/office/officeart/2008/layout/RadialCluster"/>
    <dgm:cxn modelId="{03510353-E44A-4451-8241-91060883FD59}" srcId="{7C6C4AB0-B342-4ED8-A6D0-A841DB0957F6}" destId="{A90DF0A0-76D8-48F4-A925-6EDF0ADA1678}" srcOrd="1" destOrd="0" parTransId="{6B78A2CF-8D94-41D9-8729-7AF59E664811}" sibTransId="{BB3B2977-44FA-44EE-A72C-91BF096A7AC7}"/>
    <dgm:cxn modelId="{C936F3CE-FE89-4493-9D11-50E4B13A063A}" type="presParOf" srcId="{79CA9853-0065-4190-9494-139F4DFD5403}" destId="{06B1A05A-2675-4382-AC0C-46FAF66E262F}" srcOrd="0" destOrd="0" presId="urn:microsoft.com/office/officeart/2008/layout/RadialCluster"/>
    <dgm:cxn modelId="{7F8533C1-F2CB-446A-A0B5-56BED5DB0C47}" type="presParOf" srcId="{06B1A05A-2675-4382-AC0C-46FAF66E262F}" destId="{1AC3D4A4-BAB2-47FC-92B3-F32CA3289853}" srcOrd="0" destOrd="0" presId="urn:microsoft.com/office/officeart/2008/layout/RadialCluster"/>
    <dgm:cxn modelId="{F5F9076C-7038-465F-88CF-0615FBB38A60}" type="presParOf" srcId="{06B1A05A-2675-4382-AC0C-46FAF66E262F}" destId="{87720B2A-0466-4F8C-B699-43933A0271A3}" srcOrd="1" destOrd="0" presId="urn:microsoft.com/office/officeart/2008/layout/RadialCluster"/>
    <dgm:cxn modelId="{1F957157-547C-46C5-A404-5C1BA59239E7}" type="presParOf" srcId="{06B1A05A-2675-4382-AC0C-46FAF66E262F}" destId="{FCE8ECC9-8308-4DF6-A79C-18C24E040460}" srcOrd="2" destOrd="0" presId="urn:microsoft.com/office/officeart/2008/layout/RadialCluster"/>
    <dgm:cxn modelId="{A52D046D-B8F5-4FA4-AA2D-06E5A85A4D2C}" type="presParOf" srcId="{06B1A05A-2675-4382-AC0C-46FAF66E262F}" destId="{20603C8B-BF7F-451F-B42F-D1B35E19E91F}" srcOrd="3" destOrd="0" presId="urn:microsoft.com/office/officeart/2008/layout/RadialCluster"/>
    <dgm:cxn modelId="{08C169C4-2103-4B49-9EAB-F4BF448D5F1C}" type="presParOf" srcId="{06B1A05A-2675-4382-AC0C-46FAF66E262F}" destId="{900231AF-0D06-4155-B002-D4C56CF97CC9}" srcOrd="4" destOrd="0" presId="urn:microsoft.com/office/officeart/2008/layout/RadialCluster"/>
    <dgm:cxn modelId="{0E643914-93D9-44B5-9C54-84B4A336AE49}" type="presParOf" srcId="{06B1A05A-2675-4382-AC0C-46FAF66E262F}" destId="{42F9A31B-9567-449F-B338-B3021663A0A2}" srcOrd="5" destOrd="0" presId="urn:microsoft.com/office/officeart/2008/layout/RadialCluster"/>
    <dgm:cxn modelId="{FBAD8432-0EA7-4EFE-B2B1-BF964B5F79E4}" type="presParOf" srcId="{06B1A05A-2675-4382-AC0C-46FAF66E262F}" destId="{EAACF5E2-0070-4212-AB8D-AB6240EC8BE5}" srcOrd="6" destOrd="0" presId="urn:microsoft.com/office/officeart/2008/layout/RadialCluster"/>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9F3510C-4EAA-4C79-8621-D835286976A4}" type="doc">
      <dgm:prSet loTypeId="urn:microsoft.com/office/officeart/2005/8/layout/hierarchy2" loCatId="hierarchy" qsTypeId="urn:microsoft.com/office/officeart/2005/8/quickstyle/simple1" qsCatId="simple" csTypeId="urn:microsoft.com/office/officeart/2005/8/colors/accent0_2" csCatId="mainScheme" phldr="1"/>
      <dgm:spPr/>
      <dgm:t>
        <a:bodyPr/>
        <a:lstStyle/>
        <a:p>
          <a:endParaRPr lang="en-GB"/>
        </a:p>
      </dgm:t>
    </dgm:pt>
    <dgm:pt modelId="{BD8ACA38-9866-48AB-B8DC-6E4DD3F3CB28}" type="pres">
      <dgm:prSet presAssocID="{A9F3510C-4EAA-4C79-8621-D835286976A4}" presName="diagram" presStyleCnt="0">
        <dgm:presLayoutVars>
          <dgm:chPref val="1"/>
          <dgm:dir/>
          <dgm:animOne val="branch"/>
          <dgm:animLvl val="lvl"/>
          <dgm:resizeHandles val="exact"/>
        </dgm:presLayoutVars>
      </dgm:prSet>
      <dgm:spPr/>
      <dgm:t>
        <a:bodyPr/>
        <a:lstStyle/>
        <a:p>
          <a:endParaRPr lang="en-ZA"/>
        </a:p>
      </dgm:t>
    </dgm:pt>
  </dgm:ptLst>
  <dgm:cxnLst>
    <dgm:cxn modelId="{B644F5E1-8AFA-404B-822D-5227B9BAECF1}" type="presOf" srcId="{A9F3510C-4EAA-4C79-8621-D835286976A4}" destId="{BD8ACA38-9866-48AB-B8DC-6E4DD3F3CB28}" srcOrd="0" destOrd="0" presId="urn:microsoft.com/office/officeart/2005/8/layout/hierarchy2"/>
  </dgm:cxnLst>
  <dgm:bg/>
  <dgm:whole>
    <a:ln w="28575">
      <a:solidFill>
        <a:schemeClr val="accent1">
          <a:lumMod val="75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5442BBD-3438-4EB4-B595-214E1AE95CE2}" type="doc">
      <dgm:prSet loTypeId="urn:microsoft.com/office/officeart/2008/layout/RadialCluster" loCatId="cycle" qsTypeId="urn:microsoft.com/office/officeart/2005/8/quickstyle/simple1" qsCatId="simple" csTypeId="urn:microsoft.com/office/officeart/2005/8/colors/colorful4" csCatId="colorful" phldr="1"/>
      <dgm:spPr/>
      <dgm:t>
        <a:bodyPr/>
        <a:lstStyle/>
        <a:p>
          <a:endParaRPr lang="en-ZA"/>
        </a:p>
      </dgm:t>
    </dgm:pt>
    <dgm:pt modelId="{7C6C4AB0-B342-4ED8-A6D0-A841DB0957F6}">
      <dgm:prSet phldrT="[Text]"/>
      <dgm:spPr>
        <a:solidFill>
          <a:schemeClr val="accent6">
            <a:lumMod val="75000"/>
          </a:schemeClr>
        </a:solidFill>
      </dgm:spPr>
      <dgm:t>
        <a:bodyPr/>
        <a:lstStyle/>
        <a:p>
          <a:r>
            <a:rPr lang="en-ZA" b="1" dirty="0" smtClean="0">
              <a:solidFill>
                <a:schemeClr val="tx2">
                  <a:lumMod val="50000"/>
                </a:schemeClr>
              </a:solidFill>
            </a:rPr>
            <a:t>Mining</a:t>
          </a:r>
          <a:endParaRPr lang="en-ZA" b="1" dirty="0">
            <a:solidFill>
              <a:schemeClr val="tx2">
                <a:lumMod val="50000"/>
              </a:schemeClr>
            </a:solidFill>
          </a:endParaRPr>
        </a:p>
      </dgm:t>
    </dgm:pt>
    <dgm:pt modelId="{2BE6F821-C266-4E73-9907-355FC8926919}" type="parTrans" cxnId="{61CFE3DA-1808-4911-A199-0B89FC19E760}">
      <dgm:prSet/>
      <dgm:spPr/>
      <dgm:t>
        <a:bodyPr/>
        <a:lstStyle/>
        <a:p>
          <a:endParaRPr lang="en-ZA"/>
        </a:p>
      </dgm:t>
    </dgm:pt>
    <dgm:pt modelId="{9AC0B65C-E21F-49E2-9A79-62AF5BAA9EA1}" type="sibTrans" cxnId="{61CFE3DA-1808-4911-A199-0B89FC19E760}">
      <dgm:prSet/>
      <dgm:spPr/>
      <dgm:t>
        <a:bodyPr/>
        <a:lstStyle/>
        <a:p>
          <a:endParaRPr lang="en-ZA"/>
        </a:p>
      </dgm:t>
    </dgm:pt>
    <dgm:pt modelId="{D32ED576-6C69-4726-8656-77213A4681FB}">
      <dgm:prSet phldrT="[Text]" custT="1"/>
      <dgm:spPr>
        <a:solidFill>
          <a:schemeClr val="accent1">
            <a:lumMod val="60000"/>
            <a:lumOff val="40000"/>
          </a:schemeClr>
        </a:solidFill>
      </dgm:spPr>
      <dgm:t>
        <a:bodyPr/>
        <a:lstStyle/>
        <a:p>
          <a:r>
            <a:rPr lang="en-ZA" sz="2400" dirty="0" smtClean="0">
              <a:solidFill>
                <a:schemeClr val="tx2">
                  <a:lumMod val="50000"/>
                </a:schemeClr>
              </a:solidFill>
            </a:rPr>
            <a:t>SMME &amp; Cooperatives Development</a:t>
          </a:r>
          <a:endParaRPr lang="en-ZA" sz="2400" dirty="0">
            <a:solidFill>
              <a:schemeClr val="tx2">
                <a:lumMod val="50000"/>
              </a:schemeClr>
            </a:solidFill>
          </a:endParaRPr>
        </a:p>
      </dgm:t>
    </dgm:pt>
    <dgm:pt modelId="{560EEA96-CEBF-4B94-BD5A-5B39B3158A26}" type="parTrans" cxnId="{36FC2644-DD1C-42FF-97C9-04530EF72955}">
      <dgm:prSet/>
      <dgm:spPr/>
      <dgm:t>
        <a:bodyPr/>
        <a:lstStyle/>
        <a:p>
          <a:endParaRPr lang="en-ZA"/>
        </a:p>
      </dgm:t>
    </dgm:pt>
    <dgm:pt modelId="{C2950E25-4904-4DC3-AEBA-9B0F5652E76C}" type="sibTrans" cxnId="{36FC2644-DD1C-42FF-97C9-04530EF72955}">
      <dgm:prSet/>
      <dgm:spPr/>
      <dgm:t>
        <a:bodyPr/>
        <a:lstStyle/>
        <a:p>
          <a:endParaRPr lang="en-ZA"/>
        </a:p>
      </dgm:t>
    </dgm:pt>
    <dgm:pt modelId="{A90DF0A0-76D8-48F4-A925-6EDF0ADA1678}">
      <dgm:prSet phldrT="[Text]" custT="1"/>
      <dgm:spPr>
        <a:solidFill>
          <a:schemeClr val="accent1">
            <a:lumMod val="60000"/>
            <a:lumOff val="40000"/>
          </a:schemeClr>
        </a:solidFill>
      </dgm:spPr>
      <dgm:t>
        <a:bodyPr/>
        <a:lstStyle/>
        <a:p>
          <a:r>
            <a:rPr lang="en-ZA" sz="2400" dirty="0" smtClean="0">
              <a:solidFill>
                <a:schemeClr val="tx2">
                  <a:lumMod val="50000"/>
                </a:schemeClr>
              </a:solidFill>
            </a:rPr>
            <a:t>Coal Haulage Logistics</a:t>
          </a:r>
          <a:endParaRPr lang="en-ZA" sz="2400" dirty="0">
            <a:solidFill>
              <a:schemeClr val="tx2">
                <a:lumMod val="50000"/>
              </a:schemeClr>
            </a:solidFill>
          </a:endParaRPr>
        </a:p>
      </dgm:t>
    </dgm:pt>
    <dgm:pt modelId="{6B78A2CF-8D94-41D9-8729-7AF59E664811}" type="parTrans" cxnId="{03510353-E44A-4451-8241-91060883FD59}">
      <dgm:prSet/>
      <dgm:spPr/>
      <dgm:t>
        <a:bodyPr/>
        <a:lstStyle/>
        <a:p>
          <a:endParaRPr lang="en-ZA"/>
        </a:p>
      </dgm:t>
    </dgm:pt>
    <dgm:pt modelId="{BB3B2977-44FA-44EE-A72C-91BF096A7AC7}" type="sibTrans" cxnId="{03510353-E44A-4451-8241-91060883FD59}">
      <dgm:prSet/>
      <dgm:spPr/>
      <dgm:t>
        <a:bodyPr/>
        <a:lstStyle/>
        <a:p>
          <a:endParaRPr lang="en-ZA"/>
        </a:p>
      </dgm:t>
    </dgm:pt>
    <dgm:pt modelId="{D80BABEC-339F-4107-ABD2-DE6328ADD08E}">
      <dgm:prSet phldrT="[Text]" custT="1"/>
      <dgm:spPr>
        <a:solidFill>
          <a:schemeClr val="accent1">
            <a:lumMod val="60000"/>
            <a:lumOff val="40000"/>
          </a:schemeClr>
        </a:solidFill>
      </dgm:spPr>
      <dgm:t>
        <a:bodyPr/>
        <a:lstStyle/>
        <a:p>
          <a:r>
            <a:rPr lang="en-ZA" sz="2400" dirty="0" smtClean="0">
              <a:solidFill>
                <a:schemeClr val="tx2">
                  <a:lumMod val="50000"/>
                </a:schemeClr>
              </a:solidFill>
            </a:rPr>
            <a:t>Economic Infrastructure</a:t>
          </a:r>
          <a:endParaRPr lang="en-ZA" sz="2400" dirty="0">
            <a:solidFill>
              <a:schemeClr val="tx2">
                <a:lumMod val="50000"/>
              </a:schemeClr>
            </a:solidFill>
          </a:endParaRPr>
        </a:p>
      </dgm:t>
    </dgm:pt>
    <dgm:pt modelId="{BBFE74BB-C3F5-4475-948D-1C64BB252CBC}" type="parTrans" cxnId="{B96F36F5-9247-43A6-BD99-01108E996C27}">
      <dgm:prSet/>
      <dgm:spPr/>
      <dgm:t>
        <a:bodyPr/>
        <a:lstStyle/>
        <a:p>
          <a:endParaRPr lang="en-ZA"/>
        </a:p>
      </dgm:t>
    </dgm:pt>
    <dgm:pt modelId="{B6490C8B-799E-4FD0-9E93-D688814A6286}" type="sibTrans" cxnId="{B96F36F5-9247-43A6-BD99-01108E996C27}">
      <dgm:prSet/>
      <dgm:spPr/>
      <dgm:t>
        <a:bodyPr/>
        <a:lstStyle/>
        <a:p>
          <a:endParaRPr lang="en-ZA"/>
        </a:p>
      </dgm:t>
    </dgm:pt>
    <dgm:pt modelId="{79CA9853-0065-4190-9494-139F4DFD5403}" type="pres">
      <dgm:prSet presAssocID="{75442BBD-3438-4EB4-B595-214E1AE95CE2}" presName="Name0" presStyleCnt="0">
        <dgm:presLayoutVars>
          <dgm:chMax val="1"/>
          <dgm:chPref val="1"/>
          <dgm:dir/>
          <dgm:animOne val="branch"/>
          <dgm:animLvl val="lvl"/>
        </dgm:presLayoutVars>
      </dgm:prSet>
      <dgm:spPr/>
      <dgm:t>
        <a:bodyPr/>
        <a:lstStyle/>
        <a:p>
          <a:endParaRPr lang="en-ZA"/>
        </a:p>
      </dgm:t>
    </dgm:pt>
    <dgm:pt modelId="{06B1A05A-2675-4382-AC0C-46FAF66E262F}" type="pres">
      <dgm:prSet presAssocID="{7C6C4AB0-B342-4ED8-A6D0-A841DB0957F6}" presName="singleCycle" presStyleCnt="0"/>
      <dgm:spPr/>
    </dgm:pt>
    <dgm:pt modelId="{1AC3D4A4-BAB2-47FC-92B3-F32CA3289853}" type="pres">
      <dgm:prSet presAssocID="{7C6C4AB0-B342-4ED8-A6D0-A841DB0957F6}" presName="singleCenter" presStyleLbl="node1" presStyleIdx="0" presStyleCnt="4" custScaleX="92282" custScaleY="82478">
        <dgm:presLayoutVars>
          <dgm:chMax val="7"/>
          <dgm:chPref val="7"/>
        </dgm:presLayoutVars>
      </dgm:prSet>
      <dgm:spPr/>
      <dgm:t>
        <a:bodyPr/>
        <a:lstStyle/>
        <a:p>
          <a:endParaRPr lang="en-ZA"/>
        </a:p>
      </dgm:t>
    </dgm:pt>
    <dgm:pt modelId="{87720B2A-0466-4F8C-B699-43933A0271A3}" type="pres">
      <dgm:prSet presAssocID="{560EEA96-CEBF-4B94-BD5A-5B39B3158A26}" presName="Name56" presStyleLbl="parChTrans1D2" presStyleIdx="0" presStyleCnt="3"/>
      <dgm:spPr/>
      <dgm:t>
        <a:bodyPr/>
        <a:lstStyle/>
        <a:p>
          <a:endParaRPr lang="en-ZA"/>
        </a:p>
      </dgm:t>
    </dgm:pt>
    <dgm:pt modelId="{FCE8ECC9-8308-4DF6-A79C-18C24E040460}" type="pres">
      <dgm:prSet presAssocID="{D32ED576-6C69-4726-8656-77213A4681FB}" presName="text0" presStyleLbl="node1" presStyleIdx="1" presStyleCnt="4" custScaleX="360557" custScaleY="78643">
        <dgm:presLayoutVars>
          <dgm:bulletEnabled val="1"/>
        </dgm:presLayoutVars>
      </dgm:prSet>
      <dgm:spPr/>
      <dgm:t>
        <a:bodyPr/>
        <a:lstStyle/>
        <a:p>
          <a:endParaRPr lang="en-ZA"/>
        </a:p>
      </dgm:t>
    </dgm:pt>
    <dgm:pt modelId="{20603C8B-BF7F-451F-B42F-D1B35E19E91F}" type="pres">
      <dgm:prSet presAssocID="{6B78A2CF-8D94-41D9-8729-7AF59E664811}" presName="Name56" presStyleLbl="parChTrans1D2" presStyleIdx="1" presStyleCnt="3"/>
      <dgm:spPr/>
      <dgm:t>
        <a:bodyPr/>
        <a:lstStyle/>
        <a:p>
          <a:endParaRPr lang="en-ZA"/>
        </a:p>
      </dgm:t>
    </dgm:pt>
    <dgm:pt modelId="{900231AF-0D06-4155-B002-D4C56CF97CC9}" type="pres">
      <dgm:prSet presAssocID="{A90DF0A0-76D8-48F4-A925-6EDF0ADA1678}" presName="text0" presStyleLbl="node1" presStyleIdx="2" presStyleCnt="4" custScaleX="332302" custRadScaleRad="145146" custRadScaleInc="-19907">
        <dgm:presLayoutVars>
          <dgm:bulletEnabled val="1"/>
        </dgm:presLayoutVars>
      </dgm:prSet>
      <dgm:spPr/>
      <dgm:t>
        <a:bodyPr/>
        <a:lstStyle/>
        <a:p>
          <a:endParaRPr lang="en-ZA"/>
        </a:p>
      </dgm:t>
    </dgm:pt>
    <dgm:pt modelId="{42F9A31B-9567-449F-B338-B3021663A0A2}" type="pres">
      <dgm:prSet presAssocID="{BBFE74BB-C3F5-4475-948D-1C64BB252CBC}" presName="Name56" presStyleLbl="parChTrans1D2" presStyleIdx="2" presStyleCnt="3"/>
      <dgm:spPr/>
      <dgm:t>
        <a:bodyPr/>
        <a:lstStyle/>
        <a:p>
          <a:endParaRPr lang="en-ZA"/>
        </a:p>
      </dgm:t>
    </dgm:pt>
    <dgm:pt modelId="{EAACF5E2-0070-4212-AB8D-AB6240EC8BE5}" type="pres">
      <dgm:prSet presAssocID="{D80BABEC-339F-4107-ABD2-DE6328ADD08E}" presName="text0" presStyleLbl="node1" presStyleIdx="3" presStyleCnt="4" custScaleX="274845" custRadScaleRad="136560" custRadScaleInc="15221">
        <dgm:presLayoutVars>
          <dgm:bulletEnabled val="1"/>
        </dgm:presLayoutVars>
      </dgm:prSet>
      <dgm:spPr/>
      <dgm:t>
        <a:bodyPr/>
        <a:lstStyle/>
        <a:p>
          <a:endParaRPr lang="en-ZA"/>
        </a:p>
      </dgm:t>
    </dgm:pt>
  </dgm:ptLst>
  <dgm:cxnLst>
    <dgm:cxn modelId="{B96F36F5-9247-43A6-BD99-01108E996C27}" srcId="{7C6C4AB0-B342-4ED8-A6D0-A841DB0957F6}" destId="{D80BABEC-339F-4107-ABD2-DE6328ADD08E}" srcOrd="2" destOrd="0" parTransId="{BBFE74BB-C3F5-4475-948D-1C64BB252CBC}" sibTransId="{B6490C8B-799E-4FD0-9E93-D688814A6286}"/>
    <dgm:cxn modelId="{965F7E85-9499-4ECF-83EC-CFCE45E336B3}" type="presOf" srcId="{75442BBD-3438-4EB4-B595-214E1AE95CE2}" destId="{79CA9853-0065-4190-9494-139F4DFD5403}" srcOrd="0" destOrd="0" presId="urn:microsoft.com/office/officeart/2008/layout/RadialCluster"/>
    <dgm:cxn modelId="{36FC2644-DD1C-42FF-97C9-04530EF72955}" srcId="{7C6C4AB0-B342-4ED8-A6D0-A841DB0957F6}" destId="{D32ED576-6C69-4726-8656-77213A4681FB}" srcOrd="0" destOrd="0" parTransId="{560EEA96-CEBF-4B94-BD5A-5B39B3158A26}" sibTransId="{C2950E25-4904-4DC3-AEBA-9B0F5652E76C}"/>
    <dgm:cxn modelId="{7DC52656-E1CF-4DBD-9AE0-19C5D534D5F2}" type="presOf" srcId="{D32ED576-6C69-4726-8656-77213A4681FB}" destId="{FCE8ECC9-8308-4DF6-A79C-18C24E040460}" srcOrd="0" destOrd="0" presId="urn:microsoft.com/office/officeart/2008/layout/RadialCluster"/>
    <dgm:cxn modelId="{613D447A-798A-4A8B-8596-799A17575D9C}" type="presOf" srcId="{BBFE74BB-C3F5-4475-948D-1C64BB252CBC}" destId="{42F9A31B-9567-449F-B338-B3021663A0A2}" srcOrd="0" destOrd="0" presId="urn:microsoft.com/office/officeart/2008/layout/RadialCluster"/>
    <dgm:cxn modelId="{EC4FF48F-0E50-4E89-A1F6-63FDFFB40B09}" type="presOf" srcId="{560EEA96-CEBF-4B94-BD5A-5B39B3158A26}" destId="{87720B2A-0466-4F8C-B699-43933A0271A3}" srcOrd="0" destOrd="0" presId="urn:microsoft.com/office/officeart/2008/layout/RadialCluster"/>
    <dgm:cxn modelId="{8B203B87-7777-400D-BB29-75812EBA7E4E}" type="presOf" srcId="{6B78A2CF-8D94-41D9-8729-7AF59E664811}" destId="{20603C8B-BF7F-451F-B42F-D1B35E19E91F}" srcOrd="0" destOrd="0" presId="urn:microsoft.com/office/officeart/2008/layout/RadialCluster"/>
    <dgm:cxn modelId="{4A26F58E-D1E7-4A7E-A5F9-D38EE6A2D0CE}" type="presOf" srcId="{D80BABEC-339F-4107-ABD2-DE6328ADD08E}" destId="{EAACF5E2-0070-4212-AB8D-AB6240EC8BE5}" srcOrd="0" destOrd="0" presId="urn:microsoft.com/office/officeart/2008/layout/RadialCluster"/>
    <dgm:cxn modelId="{61CFE3DA-1808-4911-A199-0B89FC19E760}" srcId="{75442BBD-3438-4EB4-B595-214E1AE95CE2}" destId="{7C6C4AB0-B342-4ED8-A6D0-A841DB0957F6}" srcOrd="0" destOrd="0" parTransId="{2BE6F821-C266-4E73-9907-355FC8926919}" sibTransId="{9AC0B65C-E21F-49E2-9A79-62AF5BAA9EA1}"/>
    <dgm:cxn modelId="{03510353-E44A-4451-8241-91060883FD59}" srcId="{7C6C4AB0-B342-4ED8-A6D0-A841DB0957F6}" destId="{A90DF0A0-76D8-48F4-A925-6EDF0ADA1678}" srcOrd="1" destOrd="0" parTransId="{6B78A2CF-8D94-41D9-8729-7AF59E664811}" sibTransId="{BB3B2977-44FA-44EE-A72C-91BF096A7AC7}"/>
    <dgm:cxn modelId="{2761C4B4-4953-4266-8236-BA5634262E49}" type="presOf" srcId="{7C6C4AB0-B342-4ED8-A6D0-A841DB0957F6}" destId="{1AC3D4A4-BAB2-47FC-92B3-F32CA3289853}" srcOrd="0" destOrd="0" presId="urn:microsoft.com/office/officeart/2008/layout/RadialCluster"/>
    <dgm:cxn modelId="{5353584B-B6E5-4867-BC01-934BDEFACDC4}" type="presOf" srcId="{A90DF0A0-76D8-48F4-A925-6EDF0ADA1678}" destId="{900231AF-0D06-4155-B002-D4C56CF97CC9}" srcOrd="0" destOrd="0" presId="urn:microsoft.com/office/officeart/2008/layout/RadialCluster"/>
    <dgm:cxn modelId="{88694761-6EDF-49F0-863B-8F536722186E}" type="presParOf" srcId="{79CA9853-0065-4190-9494-139F4DFD5403}" destId="{06B1A05A-2675-4382-AC0C-46FAF66E262F}" srcOrd="0" destOrd="0" presId="urn:microsoft.com/office/officeart/2008/layout/RadialCluster"/>
    <dgm:cxn modelId="{A4E0A0BE-FBEE-4FB4-8E3F-F41FAEA3F860}" type="presParOf" srcId="{06B1A05A-2675-4382-AC0C-46FAF66E262F}" destId="{1AC3D4A4-BAB2-47FC-92B3-F32CA3289853}" srcOrd="0" destOrd="0" presId="urn:microsoft.com/office/officeart/2008/layout/RadialCluster"/>
    <dgm:cxn modelId="{80008A42-2FB2-4D09-B532-BF7F83DCAF19}" type="presParOf" srcId="{06B1A05A-2675-4382-AC0C-46FAF66E262F}" destId="{87720B2A-0466-4F8C-B699-43933A0271A3}" srcOrd="1" destOrd="0" presId="urn:microsoft.com/office/officeart/2008/layout/RadialCluster"/>
    <dgm:cxn modelId="{DDBBC62B-DCCE-4A29-AFEF-247F9A13F360}" type="presParOf" srcId="{06B1A05A-2675-4382-AC0C-46FAF66E262F}" destId="{FCE8ECC9-8308-4DF6-A79C-18C24E040460}" srcOrd="2" destOrd="0" presId="urn:microsoft.com/office/officeart/2008/layout/RadialCluster"/>
    <dgm:cxn modelId="{F8D9760A-D4A7-448A-B35D-BFB412FA1C8C}" type="presParOf" srcId="{06B1A05A-2675-4382-AC0C-46FAF66E262F}" destId="{20603C8B-BF7F-451F-B42F-D1B35E19E91F}" srcOrd="3" destOrd="0" presId="urn:microsoft.com/office/officeart/2008/layout/RadialCluster"/>
    <dgm:cxn modelId="{3E40D54E-CEEB-4818-8188-F6471E7AF0A6}" type="presParOf" srcId="{06B1A05A-2675-4382-AC0C-46FAF66E262F}" destId="{900231AF-0D06-4155-B002-D4C56CF97CC9}" srcOrd="4" destOrd="0" presId="urn:microsoft.com/office/officeart/2008/layout/RadialCluster"/>
    <dgm:cxn modelId="{8747D760-4DD5-4CD0-B1C4-20210BE877A6}" type="presParOf" srcId="{06B1A05A-2675-4382-AC0C-46FAF66E262F}" destId="{42F9A31B-9567-449F-B338-B3021663A0A2}" srcOrd="5" destOrd="0" presId="urn:microsoft.com/office/officeart/2008/layout/RadialCluster"/>
    <dgm:cxn modelId="{48CEDC7A-713C-4F3A-B0FB-8E7AEA7E50EC}" type="presParOf" srcId="{06B1A05A-2675-4382-AC0C-46FAF66E262F}" destId="{EAACF5E2-0070-4212-AB8D-AB6240EC8BE5}" srcOrd="6" destOrd="0" presId="urn:microsoft.com/office/officeart/2008/layout/RadialCluster"/>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669A2F9-A45B-45D0-A29F-99446B36592B}" type="doc">
      <dgm:prSet loTypeId="urn:microsoft.com/office/officeart/2005/8/layout/matrix3" loCatId="matrix" qsTypeId="urn:microsoft.com/office/officeart/2005/8/quickstyle/3d1" qsCatId="3D" csTypeId="urn:microsoft.com/office/officeart/2005/8/colors/colorful3" csCatId="colorful" phldr="1"/>
      <dgm:spPr/>
      <dgm:t>
        <a:bodyPr/>
        <a:lstStyle/>
        <a:p>
          <a:endParaRPr lang="en-GB"/>
        </a:p>
      </dgm:t>
    </dgm:pt>
    <dgm:pt modelId="{09CFD26A-4727-4AF4-9970-0388850708FF}">
      <dgm:prSet phldrT="[Text]" custT="1"/>
      <dgm:spPr/>
      <dgm:t>
        <a:bodyPr/>
        <a:lstStyle/>
        <a:p>
          <a:r>
            <a:rPr lang="en-ZA" sz="1800" b="1" dirty="0" smtClean="0">
              <a:solidFill>
                <a:schemeClr val="tx1"/>
              </a:solidFill>
            </a:rPr>
            <a:t>Early Childhood Development</a:t>
          </a:r>
          <a:r>
            <a:rPr lang="en-ZA" sz="1500" b="1" dirty="0" smtClean="0">
              <a:solidFill>
                <a:schemeClr val="tx1"/>
              </a:solidFill>
            </a:rPr>
            <a:t>:</a:t>
          </a:r>
          <a:endParaRPr lang="en-ZA" sz="1500" dirty="0" smtClean="0">
            <a:solidFill>
              <a:schemeClr val="tx1"/>
            </a:solidFill>
          </a:endParaRPr>
        </a:p>
        <a:p>
          <a:r>
            <a:rPr lang="en-ZA" sz="1500" dirty="0" smtClean="0">
              <a:solidFill>
                <a:schemeClr val="tx1"/>
              </a:solidFill>
            </a:rPr>
            <a:t>Expand access to ECD                   </a:t>
          </a:r>
          <a:endParaRPr lang="en-GB" sz="1500" dirty="0">
            <a:solidFill>
              <a:schemeClr val="tx1"/>
            </a:solidFill>
          </a:endParaRPr>
        </a:p>
      </dgm:t>
    </dgm:pt>
    <dgm:pt modelId="{583E2EB5-5490-455F-AF92-C6BAF8BCC6E0}" type="parTrans" cxnId="{2DB9065D-1DE3-4CB9-95CD-489B70EB6974}">
      <dgm:prSet/>
      <dgm:spPr/>
      <dgm:t>
        <a:bodyPr/>
        <a:lstStyle/>
        <a:p>
          <a:endParaRPr lang="en-GB"/>
        </a:p>
      </dgm:t>
    </dgm:pt>
    <dgm:pt modelId="{FEB8CBB5-89C7-4185-98E7-E1723585544F}" type="sibTrans" cxnId="{2DB9065D-1DE3-4CB9-95CD-489B70EB6974}">
      <dgm:prSet/>
      <dgm:spPr/>
      <dgm:t>
        <a:bodyPr/>
        <a:lstStyle/>
        <a:p>
          <a:endParaRPr lang="en-GB"/>
        </a:p>
      </dgm:t>
    </dgm:pt>
    <dgm:pt modelId="{7DE59803-72F9-4FC0-A8E0-CCDCA5F228AB}">
      <dgm:prSet phldrT="[Text]" custT="1"/>
      <dgm:spPr/>
      <dgm:t>
        <a:bodyPr/>
        <a:lstStyle/>
        <a:p>
          <a:r>
            <a:rPr lang="en-ZA" sz="1800" b="1" dirty="0" smtClean="0">
              <a:solidFill>
                <a:schemeClr val="tx1"/>
              </a:solidFill>
            </a:rPr>
            <a:t>Education Infrastructure Investment:</a:t>
          </a:r>
        </a:p>
        <a:p>
          <a:r>
            <a:rPr lang="en-GB" sz="1600" dirty="0" smtClean="0">
              <a:solidFill>
                <a:schemeClr val="tx1"/>
              </a:solidFill>
            </a:rPr>
            <a:t>Adherence to norms and standards</a:t>
          </a:r>
          <a:endParaRPr lang="en-GB" sz="1600" dirty="0">
            <a:solidFill>
              <a:schemeClr val="tx1"/>
            </a:solidFill>
          </a:endParaRPr>
        </a:p>
      </dgm:t>
    </dgm:pt>
    <dgm:pt modelId="{35699B80-B566-4AE0-BAD9-10FDFC0DB443}" type="parTrans" cxnId="{8D5BCD4E-6CE6-4609-80F4-EB724D4B64A3}">
      <dgm:prSet/>
      <dgm:spPr/>
      <dgm:t>
        <a:bodyPr/>
        <a:lstStyle/>
        <a:p>
          <a:endParaRPr lang="en-GB"/>
        </a:p>
      </dgm:t>
    </dgm:pt>
    <dgm:pt modelId="{9F66576B-4079-4BE8-BB0F-B2E1DFFB4112}" type="sibTrans" cxnId="{8D5BCD4E-6CE6-4609-80F4-EB724D4B64A3}">
      <dgm:prSet/>
      <dgm:spPr/>
      <dgm:t>
        <a:bodyPr/>
        <a:lstStyle/>
        <a:p>
          <a:endParaRPr lang="en-GB"/>
        </a:p>
      </dgm:t>
    </dgm:pt>
    <dgm:pt modelId="{21437C57-A6ED-4CA6-8226-45BF6C9A1453}">
      <dgm:prSet phldrT="[Text]" custT="1"/>
      <dgm:spPr/>
      <dgm:t>
        <a:bodyPr/>
        <a:lstStyle/>
        <a:p>
          <a:endParaRPr lang="en-ZA" sz="1800" b="1" dirty="0" smtClean="0">
            <a:solidFill>
              <a:schemeClr val="tx1"/>
            </a:solidFill>
          </a:endParaRPr>
        </a:p>
        <a:p>
          <a:r>
            <a:rPr lang="en-ZA" sz="1800" b="1" dirty="0" smtClean="0">
              <a:solidFill>
                <a:schemeClr val="tx1"/>
              </a:solidFill>
            </a:rPr>
            <a:t>Leadership and governance</a:t>
          </a:r>
        </a:p>
        <a:p>
          <a:r>
            <a:rPr lang="en-ZA" sz="1600" dirty="0" smtClean="0">
              <a:solidFill>
                <a:schemeClr val="tx1"/>
              </a:solidFill>
            </a:rPr>
            <a:t>School functionality and performance</a:t>
          </a:r>
        </a:p>
        <a:p>
          <a:endParaRPr lang="en-ZA" sz="1600" dirty="0" smtClean="0">
            <a:solidFill>
              <a:schemeClr val="tx1"/>
            </a:solidFill>
          </a:endParaRPr>
        </a:p>
        <a:p>
          <a:endParaRPr lang="en-GB" sz="1600" dirty="0">
            <a:solidFill>
              <a:schemeClr val="tx1"/>
            </a:solidFill>
          </a:endParaRPr>
        </a:p>
      </dgm:t>
    </dgm:pt>
    <dgm:pt modelId="{B0C08183-81B6-409F-B8E7-F9A3279CCF3D}" type="parTrans" cxnId="{F47514FA-357B-4522-8C01-9CEEF7065755}">
      <dgm:prSet/>
      <dgm:spPr/>
      <dgm:t>
        <a:bodyPr/>
        <a:lstStyle/>
        <a:p>
          <a:endParaRPr lang="en-GB"/>
        </a:p>
      </dgm:t>
    </dgm:pt>
    <dgm:pt modelId="{3A32FE6D-109A-4977-894C-E88D4D005F80}" type="sibTrans" cxnId="{F47514FA-357B-4522-8C01-9CEEF7065755}">
      <dgm:prSet/>
      <dgm:spPr/>
      <dgm:t>
        <a:bodyPr/>
        <a:lstStyle/>
        <a:p>
          <a:endParaRPr lang="en-GB"/>
        </a:p>
      </dgm:t>
    </dgm:pt>
    <dgm:pt modelId="{396261C2-9846-4055-A104-ED09133CB45D}">
      <dgm:prSet phldrT="[Text]" custT="1"/>
      <dgm:spPr/>
      <dgm:t>
        <a:bodyPr/>
        <a:lstStyle/>
        <a:p>
          <a:endParaRPr lang="en-ZA" sz="1800" b="1" dirty="0" smtClean="0">
            <a:solidFill>
              <a:schemeClr val="tx1"/>
            </a:solidFill>
          </a:endParaRPr>
        </a:p>
        <a:p>
          <a:endParaRPr lang="en-ZA" sz="1800" b="1" dirty="0" smtClean="0">
            <a:solidFill>
              <a:schemeClr val="tx1"/>
            </a:solidFill>
          </a:endParaRPr>
        </a:p>
        <a:p>
          <a:r>
            <a:rPr lang="en-ZA" sz="1800" b="1" dirty="0" smtClean="0">
              <a:solidFill>
                <a:schemeClr val="tx1"/>
              </a:solidFill>
            </a:rPr>
            <a:t>Teaching Quality</a:t>
          </a:r>
          <a:r>
            <a:rPr lang="en-ZA" sz="1500" dirty="0" smtClean="0">
              <a:solidFill>
                <a:schemeClr val="tx1"/>
              </a:solidFill>
            </a:rPr>
            <a:t>: </a:t>
          </a:r>
        </a:p>
        <a:p>
          <a:r>
            <a:rPr lang="en-ZA" sz="1500" dirty="0" smtClean="0">
              <a:solidFill>
                <a:schemeClr val="tx1"/>
              </a:solidFill>
            </a:rPr>
            <a:t>Deeper investment in teacher training (maths &amp; science)</a:t>
          </a:r>
        </a:p>
        <a:p>
          <a:endParaRPr lang="en-ZA" sz="1500" dirty="0" smtClean="0">
            <a:solidFill>
              <a:schemeClr val="tx1"/>
            </a:solidFill>
          </a:endParaRPr>
        </a:p>
        <a:p>
          <a:endParaRPr lang="en-ZA" sz="1500" dirty="0" smtClean="0">
            <a:solidFill>
              <a:schemeClr val="tx1"/>
            </a:solidFill>
          </a:endParaRPr>
        </a:p>
        <a:p>
          <a:endParaRPr lang="en-ZA" sz="1500" dirty="0" smtClean="0">
            <a:solidFill>
              <a:schemeClr val="tx1"/>
            </a:solidFill>
          </a:endParaRPr>
        </a:p>
      </dgm:t>
    </dgm:pt>
    <dgm:pt modelId="{0F801D45-F77D-43F8-804E-7B7AE64FD7AB}" type="sibTrans" cxnId="{7C3A8EF6-3913-4F63-B2F6-F2F15F76EFDB}">
      <dgm:prSet/>
      <dgm:spPr/>
      <dgm:t>
        <a:bodyPr/>
        <a:lstStyle/>
        <a:p>
          <a:endParaRPr lang="en-GB"/>
        </a:p>
      </dgm:t>
    </dgm:pt>
    <dgm:pt modelId="{7A78544A-39B4-4300-B146-6C8C9F25B920}" type="parTrans" cxnId="{7C3A8EF6-3913-4F63-B2F6-F2F15F76EFDB}">
      <dgm:prSet/>
      <dgm:spPr/>
      <dgm:t>
        <a:bodyPr/>
        <a:lstStyle/>
        <a:p>
          <a:endParaRPr lang="en-GB"/>
        </a:p>
      </dgm:t>
    </dgm:pt>
    <dgm:pt modelId="{9CD139B8-E2B5-491E-AE7D-661E77BBBD0F}" type="pres">
      <dgm:prSet presAssocID="{E669A2F9-A45B-45D0-A29F-99446B36592B}" presName="matrix" presStyleCnt="0">
        <dgm:presLayoutVars>
          <dgm:chMax val="1"/>
          <dgm:dir/>
          <dgm:resizeHandles val="exact"/>
        </dgm:presLayoutVars>
      </dgm:prSet>
      <dgm:spPr/>
      <dgm:t>
        <a:bodyPr/>
        <a:lstStyle/>
        <a:p>
          <a:endParaRPr lang="en-ZA"/>
        </a:p>
      </dgm:t>
    </dgm:pt>
    <dgm:pt modelId="{C66C3A13-3F6E-4B4B-A750-07A44D1C56B6}" type="pres">
      <dgm:prSet presAssocID="{E669A2F9-A45B-45D0-A29F-99446B36592B}" presName="diamond" presStyleLbl="bgShp" presStyleIdx="0" presStyleCnt="1" custScaleX="134375"/>
      <dgm:spPr/>
      <dgm:t>
        <a:bodyPr/>
        <a:lstStyle/>
        <a:p>
          <a:endParaRPr lang="en-ZA"/>
        </a:p>
      </dgm:t>
    </dgm:pt>
    <dgm:pt modelId="{E53E37E0-BFAC-464B-BF38-3BC8F3C8D726}" type="pres">
      <dgm:prSet presAssocID="{E669A2F9-A45B-45D0-A29F-99446B36592B}" presName="quad1" presStyleLbl="node1" presStyleIdx="0" presStyleCnt="4" custScaleX="108654" custScaleY="108654">
        <dgm:presLayoutVars>
          <dgm:chMax val="0"/>
          <dgm:chPref val="0"/>
          <dgm:bulletEnabled val="1"/>
        </dgm:presLayoutVars>
      </dgm:prSet>
      <dgm:spPr/>
      <dgm:t>
        <a:bodyPr/>
        <a:lstStyle/>
        <a:p>
          <a:endParaRPr lang="en-GB"/>
        </a:p>
      </dgm:t>
    </dgm:pt>
    <dgm:pt modelId="{4C1D0DE8-2788-49E4-AE19-6D30B8C28B15}" type="pres">
      <dgm:prSet presAssocID="{E669A2F9-A45B-45D0-A29F-99446B36592B}" presName="quad2" presStyleLbl="node1" presStyleIdx="1" presStyleCnt="4" custScaleX="115705" custScaleY="108654" custLinFactNeighborX="8013" custLinFactNeighborY="0">
        <dgm:presLayoutVars>
          <dgm:chMax val="0"/>
          <dgm:chPref val="0"/>
          <dgm:bulletEnabled val="1"/>
        </dgm:presLayoutVars>
      </dgm:prSet>
      <dgm:spPr/>
      <dgm:t>
        <a:bodyPr/>
        <a:lstStyle/>
        <a:p>
          <a:endParaRPr lang="en-ZA"/>
        </a:p>
      </dgm:t>
    </dgm:pt>
    <dgm:pt modelId="{96328FE6-8B94-4EC6-9AC6-1CB3231763EF}" type="pres">
      <dgm:prSet presAssocID="{E669A2F9-A45B-45D0-A29F-99446B36592B}" presName="quad3" presStyleLbl="node1" presStyleIdx="2" presStyleCnt="4" custScaleX="108653" custScaleY="108654" custLinFactNeighborX="4006" custLinFactNeighborY="0">
        <dgm:presLayoutVars>
          <dgm:chMax val="0"/>
          <dgm:chPref val="0"/>
          <dgm:bulletEnabled val="1"/>
        </dgm:presLayoutVars>
      </dgm:prSet>
      <dgm:spPr/>
      <dgm:t>
        <a:bodyPr/>
        <a:lstStyle/>
        <a:p>
          <a:endParaRPr lang="en-GB"/>
        </a:p>
      </dgm:t>
    </dgm:pt>
    <dgm:pt modelId="{CDFA1C03-52B5-4D23-9908-0039478EBEF0}" type="pres">
      <dgm:prSet presAssocID="{E669A2F9-A45B-45D0-A29F-99446B36592B}" presName="quad4" presStyleLbl="node1" presStyleIdx="3" presStyleCnt="4" custScaleX="115705" custScaleY="108654" custLinFactNeighborX="8013" custLinFactNeighborY="481">
        <dgm:presLayoutVars>
          <dgm:chMax val="0"/>
          <dgm:chPref val="0"/>
          <dgm:bulletEnabled val="1"/>
        </dgm:presLayoutVars>
      </dgm:prSet>
      <dgm:spPr/>
      <dgm:t>
        <a:bodyPr/>
        <a:lstStyle/>
        <a:p>
          <a:endParaRPr lang="en-GB"/>
        </a:p>
      </dgm:t>
    </dgm:pt>
  </dgm:ptLst>
  <dgm:cxnLst>
    <dgm:cxn modelId="{8D5BCD4E-6CE6-4609-80F4-EB724D4B64A3}" srcId="{E669A2F9-A45B-45D0-A29F-99446B36592B}" destId="{7DE59803-72F9-4FC0-A8E0-CCDCA5F228AB}" srcOrd="2" destOrd="0" parTransId="{35699B80-B566-4AE0-BAD9-10FDFC0DB443}" sibTransId="{9F66576B-4079-4BE8-BB0F-B2E1DFFB4112}"/>
    <dgm:cxn modelId="{3B1012C1-775C-4FD5-918F-54A161B4F187}" type="presOf" srcId="{E669A2F9-A45B-45D0-A29F-99446B36592B}" destId="{9CD139B8-E2B5-491E-AE7D-661E77BBBD0F}" srcOrd="0" destOrd="0" presId="urn:microsoft.com/office/officeart/2005/8/layout/matrix3"/>
    <dgm:cxn modelId="{0118BE48-AB18-46D1-A710-AD8EB7355F4A}" type="presOf" srcId="{21437C57-A6ED-4CA6-8226-45BF6C9A1453}" destId="{CDFA1C03-52B5-4D23-9908-0039478EBEF0}" srcOrd="0" destOrd="0" presId="urn:microsoft.com/office/officeart/2005/8/layout/matrix3"/>
    <dgm:cxn modelId="{F47514FA-357B-4522-8C01-9CEEF7065755}" srcId="{E669A2F9-A45B-45D0-A29F-99446B36592B}" destId="{21437C57-A6ED-4CA6-8226-45BF6C9A1453}" srcOrd="3" destOrd="0" parTransId="{B0C08183-81B6-409F-B8E7-F9A3279CCF3D}" sibTransId="{3A32FE6D-109A-4977-894C-E88D4D005F80}"/>
    <dgm:cxn modelId="{FA1D3B5C-8283-4941-92F2-0E0F35232CCA}" type="presOf" srcId="{396261C2-9846-4055-A104-ED09133CB45D}" destId="{4C1D0DE8-2788-49E4-AE19-6D30B8C28B15}" srcOrd="0" destOrd="0" presId="urn:microsoft.com/office/officeart/2005/8/layout/matrix3"/>
    <dgm:cxn modelId="{88512045-8623-4804-A8EE-43FD4A53DCE0}" type="presOf" srcId="{7DE59803-72F9-4FC0-A8E0-CCDCA5F228AB}" destId="{96328FE6-8B94-4EC6-9AC6-1CB3231763EF}" srcOrd="0" destOrd="0" presId="urn:microsoft.com/office/officeart/2005/8/layout/matrix3"/>
    <dgm:cxn modelId="{7C3A8EF6-3913-4F63-B2F6-F2F15F76EFDB}" srcId="{E669A2F9-A45B-45D0-A29F-99446B36592B}" destId="{396261C2-9846-4055-A104-ED09133CB45D}" srcOrd="1" destOrd="0" parTransId="{7A78544A-39B4-4300-B146-6C8C9F25B920}" sibTransId="{0F801D45-F77D-43F8-804E-7B7AE64FD7AB}"/>
    <dgm:cxn modelId="{2DB9065D-1DE3-4CB9-95CD-489B70EB6974}" srcId="{E669A2F9-A45B-45D0-A29F-99446B36592B}" destId="{09CFD26A-4727-4AF4-9970-0388850708FF}" srcOrd="0" destOrd="0" parTransId="{583E2EB5-5490-455F-AF92-C6BAF8BCC6E0}" sibTransId="{FEB8CBB5-89C7-4185-98E7-E1723585544F}"/>
    <dgm:cxn modelId="{D96632E6-AEAD-47D9-BEDB-C377E03AC65D}" type="presOf" srcId="{09CFD26A-4727-4AF4-9970-0388850708FF}" destId="{E53E37E0-BFAC-464B-BF38-3BC8F3C8D726}" srcOrd="0" destOrd="0" presId="urn:microsoft.com/office/officeart/2005/8/layout/matrix3"/>
    <dgm:cxn modelId="{C8583051-B9C4-4AD7-BAAA-4BD8B131BA27}" type="presParOf" srcId="{9CD139B8-E2B5-491E-AE7D-661E77BBBD0F}" destId="{C66C3A13-3F6E-4B4B-A750-07A44D1C56B6}" srcOrd="0" destOrd="0" presId="urn:microsoft.com/office/officeart/2005/8/layout/matrix3"/>
    <dgm:cxn modelId="{ADCD2999-F914-476B-83E4-8076134A9F62}" type="presParOf" srcId="{9CD139B8-E2B5-491E-AE7D-661E77BBBD0F}" destId="{E53E37E0-BFAC-464B-BF38-3BC8F3C8D726}" srcOrd="1" destOrd="0" presId="urn:microsoft.com/office/officeart/2005/8/layout/matrix3"/>
    <dgm:cxn modelId="{E2734702-CAB9-494C-8AE1-10587158ED11}" type="presParOf" srcId="{9CD139B8-E2B5-491E-AE7D-661E77BBBD0F}" destId="{4C1D0DE8-2788-49E4-AE19-6D30B8C28B15}" srcOrd="2" destOrd="0" presId="urn:microsoft.com/office/officeart/2005/8/layout/matrix3"/>
    <dgm:cxn modelId="{512D451B-6D70-444B-8706-7664AD9D40DF}" type="presParOf" srcId="{9CD139B8-E2B5-491E-AE7D-661E77BBBD0F}" destId="{96328FE6-8B94-4EC6-9AC6-1CB3231763EF}" srcOrd="3" destOrd="0" presId="urn:microsoft.com/office/officeart/2005/8/layout/matrix3"/>
    <dgm:cxn modelId="{61F11865-E143-49FF-837E-85D0CE9A1C4D}" type="presParOf" srcId="{9CD139B8-E2B5-491E-AE7D-661E77BBBD0F}" destId="{CDFA1C03-52B5-4D23-9908-0039478EBEF0}" srcOrd="4" destOrd="0" presId="urn:microsoft.com/office/officeart/2005/8/layout/matrix3"/>
  </dgm:cxnLst>
  <dgm:bg/>
  <dgm:whole>
    <a:ln w="38100">
      <a:solidFill>
        <a:schemeClr val="accent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0FA6B52-F0F4-42FA-8FCC-BCF1AFDD2739}" type="doc">
      <dgm:prSet loTypeId="urn:microsoft.com/office/officeart/2005/8/layout/radial3" loCatId="relationship" qsTypeId="urn:microsoft.com/office/officeart/2005/8/quickstyle/3d2" qsCatId="3D" csTypeId="urn:microsoft.com/office/officeart/2005/8/colors/colorful1" csCatId="colorful" phldr="1"/>
      <dgm:spPr/>
      <dgm:t>
        <a:bodyPr/>
        <a:lstStyle/>
        <a:p>
          <a:endParaRPr lang="en-GB"/>
        </a:p>
      </dgm:t>
    </dgm:pt>
    <dgm:pt modelId="{840C6939-1C1E-4C9D-8338-C8048B3125F6}">
      <dgm:prSet phldrT="[Text]"/>
      <dgm:spPr/>
      <dgm:t>
        <a:bodyPr/>
        <a:lstStyle/>
        <a:p>
          <a:r>
            <a:rPr lang="en-ZA" dirty="0" smtClean="0"/>
            <a:t>NHI</a:t>
          </a:r>
          <a:endParaRPr lang="en-GB" dirty="0"/>
        </a:p>
      </dgm:t>
    </dgm:pt>
    <dgm:pt modelId="{826F7CF9-03D5-418C-B518-8ED04EEF9910}" type="parTrans" cxnId="{64AB0854-0669-448C-B80E-888F6029AD40}">
      <dgm:prSet/>
      <dgm:spPr/>
      <dgm:t>
        <a:bodyPr/>
        <a:lstStyle/>
        <a:p>
          <a:endParaRPr lang="en-GB"/>
        </a:p>
      </dgm:t>
    </dgm:pt>
    <dgm:pt modelId="{789DBE47-5C85-45E3-BAD6-30CD25675D29}" type="sibTrans" cxnId="{64AB0854-0669-448C-B80E-888F6029AD40}">
      <dgm:prSet/>
      <dgm:spPr/>
      <dgm:t>
        <a:bodyPr/>
        <a:lstStyle/>
        <a:p>
          <a:endParaRPr lang="en-GB"/>
        </a:p>
      </dgm:t>
    </dgm:pt>
    <dgm:pt modelId="{C002EF1C-A19D-4B37-B0AD-324432F0EF72}">
      <dgm:prSet phldrT="[Text]" custT="1"/>
      <dgm:spPr/>
      <dgm:t>
        <a:bodyPr/>
        <a:lstStyle/>
        <a:p>
          <a:r>
            <a:rPr lang="en-ZA" sz="1400" b="1" dirty="0" smtClean="0"/>
            <a:t>Improved efficiency of Department of Health</a:t>
          </a:r>
          <a:endParaRPr lang="en-GB" sz="1400" b="1" dirty="0"/>
        </a:p>
      </dgm:t>
    </dgm:pt>
    <dgm:pt modelId="{8EE25946-72AE-4A27-A0A5-0AD16FDF6697}" type="parTrans" cxnId="{3D1DDA7D-C423-4F95-9517-4F0FCFEC8995}">
      <dgm:prSet/>
      <dgm:spPr/>
      <dgm:t>
        <a:bodyPr/>
        <a:lstStyle/>
        <a:p>
          <a:endParaRPr lang="en-GB"/>
        </a:p>
      </dgm:t>
    </dgm:pt>
    <dgm:pt modelId="{34E4A66C-8F6E-4503-920C-B0AC653866B1}" type="sibTrans" cxnId="{3D1DDA7D-C423-4F95-9517-4F0FCFEC8995}">
      <dgm:prSet/>
      <dgm:spPr/>
      <dgm:t>
        <a:bodyPr/>
        <a:lstStyle/>
        <a:p>
          <a:endParaRPr lang="en-GB"/>
        </a:p>
      </dgm:t>
    </dgm:pt>
    <dgm:pt modelId="{BFF05700-C999-4E11-B212-811E9C5B1C80}">
      <dgm:prSet phldrT="[Text]" custT="1"/>
      <dgm:spPr/>
      <dgm:t>
        <a:bodyPr/>
        <a:lstStyle/>
        <a:p>
          <a:r>
            <a:rPr lang="en-ZA" sz="1400" b="1" dirty="0" smtClean="0"/>
            <a:t>Improved Regional Hospital Network</a:t>
          </a:r>
          <a:endParaRPr lang="en-GB" sz="1400" b="1" dirty="0"/>
        </a:p>
      </dgm:t>
    </dgm:pt>
    <dgm:pt modelId="{5CD58048-B57E-4F30-86E8-E920C5F1DF8C}" type="parTrans" cxnId="{DB8C126E-2A30-43AA-B9AB-D83A0C5251A4}">
      <dgm:prSet/>
      <dgm:spPr/>
      <dgm:t>
        <a:bodyPr/>
        <a:lstStyle/>
        <a:p>
          <a:endParaRPr lang="en-GB"/>
        </a:p>
      </dgm:t>
    </dgm:pt>
    <dgm:pt modelId="{1AB7C257-310C-4F95-8E0D-63CF3F0DF18A}" type="sibTrans" cxnId="{DB8C126E-2A30-43AA-B9AB-D83A0C5251A4}">
      <dgm:prSet/>
      <dgm:spPr/>
      <dgm:t>
        <a:bodyPr/>
        <a:lstStyle/>
        <a:p>
          <a:endParaRPr lang="en-GB"/>
        </a:p>
      </dgm:t>
    </dgm:pt>
    <dgm:pt modelId="{554380E0-0D94-4627-9CCD-E8EC64F756E6}">
      <dgm:prSet phldrT="[Text]" custT="1"/>
      <dgm:spPr/>
      <dgm:t>
        <a:bodyPr/>
        <a:lstStyle/>
        <a:p>
          <a:r>
            <a:rPr lang="en-ZA" sz="1200" b="1" dirty="0" smtClean="0"/>
            <a:t>Adequate Infrastructure in line with prescribed standards</a:t>
          </a:r>
          <a:endParaRPr lang="en-GB" sz="1200" b="1" dirty="0"/>
        </a:p>
      </dgm:t>
    </dgm:pt>
    <dgm:pt modelId="{FA7BBE88-F713-4A28-B68D-4764467F7B35}" type="parTrans" cxnId="{685C44C5-8AD2-403D-BA15-0D6B2FB84B52}">
      <dgm:prSet/>
      <dgm:spPr/>
      <dgm:t>
        <a:bodyPr/>
        <a:lstStyle/>
        <a:p>
          <a:endParaRPr lang="en-GB"/>
        </a:p>
      </dgm:t>
    </dgm:pt>
    <dgm:pt modelId="{57A73A45-172B-4A14-857E-446CA5B35374}" type="sibTrans" cxnId="{685C44C5-8AD2-403D-BA15-0D6B2FB84B52}">
      <dgm:prSet/>
      <dgm:spPr/>
      <dgm:t>
        <a:bodyPr/>
        <a:lstStyle/>
        <a:p>
          <a:endParaRPr lang="en-GB"/>
        </a:p>
      </dgm:t>
    </dgm:pt>
    <dgm:pt modelId="{2258038F-1786-4F4E-8098-689C10731AFA}">
      <dgm:prSet phldrT="[Text]" custT="1"/>
      <dgm:spPr/>
      <dgm:t>
        <a:bodyPr/>
        <a:lstStyle/>
        <a:p>
          <a:r>
            <a:rPr lang="en-ZA" sz="1400" b="1" dirty="0" smtClean="0"/>
            <a:t>Sufficient Qualified &amp; Professional Personnel</a:t>
          </a:r>
          <a:endParaRPr lang="en-GB" sz="1400" b="1" dirty="0"/>
        </a:p>
      </dgm:t>
    </dgm:pt>
    <dgm:pt modelId="{2795848C-C22B-4D60-992E-0D9F79029D53}" type="parTrans" cxnId="{7C5068E3-ACE7-4E5F-B18F-0AD8576C339D}">
      <dgm:prSet/>
      <dgm:spPr/>
      <dgm:t>
        <a:bodyPr/>
        <a:lstStyle/>
        <a:p>
          <a:endParaRPr lang="en-GB"/>
        </a:p>
      </dgm:t>
    </dgm:pt>
    <dgm:pt modelId="{BD2CC51E-413D-45C3-99CB-D049BF8A9866}" type="sibTrans" cxnId="{7C5068E3-ACE7-4E5F-B18F-0AD8576C339D}">
      <dgm:prSet/>
      <dgm:spPr/>
      <dgm:t>
        <a:bodyPr/>
        <a:lstStyle/>
        <a:p>
          <a:endParaRPr lang="en-GB"/>
        </a:p>
      </dgm:t>
    </dgm:pt>
    <dgm:pt modelId="{2E0C332C-6EB9-4381-83A2-A381E94E39F7}">
      <dgm:prSet custT="1"/>
      <dgm:spPr/>
      <dgm:t>
        <a:bodyPr/>
        <a:lstStyle/>
        <a:p>
          <a:r>
            <a:rPr lang="en-ZA" sz="1400" b="1" dirty="0" smtClean="0"/>
            <a:t>Effective &amp; Efficient Medical Supply Distribution System</a:t>
          </a:r>
          <a:endParaRPr lang="en-GB" sz="1400" b="1" dirty="0"/>
        </a:p>
      </dgm:t>
    </dgm:pt>
    <dgm:pt modelId="{26ECD980-8EE1-40EF-9C3D-5F1BB9663DCE}" type="parTrans" cxnId="{DBE6455C-2E76-4836-B0BD-CAB886EFC10B}">
      <dgm:prSet/>
      <dgm:spPr/>
      <dgm:t>
        <a:bodyPr/>
        <a:lstStyle/>
        <a:p>
          <a:endParaRPr lang="en-GB"/>
        </a:p>
      </dgm:t>
    </dgm:pt>
    <dgm:pt modelId="{BC9823DE-B007-451A-828B-16D1F6FA216B}" type="sibTrans" cxnId="{DBE6455C-2E76-4836-B0BD-CAB886EFC10B}">
      <dgm:prSet/>
      <dgm:spPr/>
      <dgm:t>
        <a:bodyPr/>
        <a:lstStyle/>
        <a:p>
          <a:endParaRPr lang="en-GB"/>
        </a:p>
      </dgm:t>
    </dgm:pt>
    <dgm:pt modelId="{57F8CB1B-D039-4240-9D94-39186F5C40FA}" type="pres">
      <dgm:prSet presAssocID="{40FA6B52-F0F4-42FA-8FCC-BCF1AFDD2739}" presName="composite" presStyleCnt="0">
        <dgm:presLayoutVars>
          <dgm:chMax val="1"/>
          <dgm:dir/>
          <dgm:resizeHandles val="exact"/>
        </dgm:presLayoutVars>
      </dgm:prSet>
      <dgm:spPr/>
      <dgm:t>
        <a:bodyPr/>
        <a:lstStyle/>
        <a:p>
          <a:endParaRPr lang="en-ZA"/>
        </a:p>
      </dgm:t>
    </dgm:pt>
    <dgm:pt modelId="{075C18FB-FA57-4A99-8CA2-69A438842958}" type="pres">
      <dgm:prSet presAssocID="{40FA6B52-F0F4-42FA-8FCC-BCF1AFDD2739}" presName="radial" presStyleCnt="0">
        <dgm:presLayoutVars>
          <dgm:animLvl val="ctr"/>
        </dgm:presLayoutVars>
      </dgm:prSet>
      <dgm:spPr/>
      <dgm:t>
        <a:bodyPr/>
        <a:lstStyle/>
        <a:p>
          <a:endParaRPr lang="en-ZA"/>
        </a:p>
      </dgm:t>
    </dgm:pt>
    <dgm:pt modelId="{97D03B38-593A-4FBC-B133-D732C62FE864}" type="pres">
      <dgm:prSet presAssocID="{840C6939-1C1E-4C9D-8338-C8048B3125F6}" presName="centerShape" presStyleLbl="vennNode1" presStyleIdx="0" presStyleCnt="6"/>
      <dgm:spPr/>
      <dgm:t>
        <a:bodyPr/>
        <a:lstStyle/>
        <a:p>
          <a:endParaRPr lang="en-ZA"/>
        </a:p>
      </dgm:t>
    </dgm:pt>
    <dgm:pt modelId="{BF815795-1695-4B80-8945-03DAC7EF8F4E}" type="pres">
      <dgm:prSet presAssocID="{C002EF1C-A19D-4B37-B0AD-324432F0EF72}" presName="node" presStyleLbl="vennNode1" presStyleIdx="1" presStyleCnt="6" custScaleX="131478" custScaleY="107166">
        <dgm:presLayoutVars>
          <dgm:bulletEnabled val="1"/>
        </dgm:presLayoutVars>
      </dgm:prSet>
      <dgm:spPr/>
      <dgm:t>
        <a:bodyPr/>
        <a:lstStyle/>
        <a:p>
          <a:endParaRPr lang="en-GB"/>
        </a:p>
      </dgm:t>
    </dgm:pt>
    <dgm:pt modelId="{8B3544C0-80DC-43C4-81BC-28B1F721C964}" type="pres">
      <dgm:prSet presAssocID="{BFF05700-C999-4E11-B212-811E9C5B1C80}" presName="node" presStyleLbl="vennNode1" presStyleIdx="2" presStyleCnt="6" custScaleX="121000" custScaleY="121000">
        <dgm:presLayoutVars>
          <dgm:bulletEnabled val="1"/>
        </dgm:presLayoutVars>
      </dgm:prSet>
      <dgm:spPr/>
      <dgm:t>
        <a:bodyPr/>
        <a:lstStyle/>
        <a:p>
          <a:endParaRPr lang="en-ZA"/>
        </a:p>
      </dgm:t>
    </dgm:pt>
    <dgm:pt modelId="{BC9DCE25-DF4C-43A6-A2D6-ABE58C485963}" type="pres">
      <dgm:prSet presAssocID="{554380E0-0D94-4627-9CCD-E8EC64F756E6}" presName="node" presStyleLbl="vennNode1" presStyleIdx="3" presStyleCnt="6" custScaleX="122984" custScaleY="114057">
        <dgm:presLayoutVars>
          <dgm:bulletEnabled val="1"/>
        </dgm:presLayoutVars>
      </dgm:prSet>
      <dgm:spPr/>
      <dgm:t>
        <a:bodyPr/>
        <a:lstStyle/>
        <a:p>
          <a:endParaRPr lang="en-GB"/>
        </a:p>
      </dgm:t>
    </dgm:pt>
    <dgm:pt modelId="{B02AA947-DEFA-4825-B407-3A7740B7EF12}" type="pres">
      <dgm:prSet presAssocID="{2258038F-1786-4F4E-8098-689C10731AFA}" presName="node" presStyleLbl="vennNode1" presStyleIdx="4" presStyleCnt="6" custScaleX="130566" custScaleY="119019">
        <dgm:presLayoutVars>
          <dgm:bulletEnabled val="1"/>
        </dgm:presLayoutVars>
      </dgm:prSet>
      <dgm:spPr/>
      <dgm:t>
        <a:bodyPr/>
        <a:lstStyle/>
        <a:p>
          <a:endParaRPr lang="en-GB"/>
        </a:p>
      </dgm:t>
    </dgm:pt>
    <dgm:pt modelId="{1967734D-1A69-475D-8B35-9FD9EC2B76E6}" type="pres">
      <dgm:prSet presAssocID="{2E0C332C-6EB9-4381-83A2-A381E94E39F7}" presName="node" presStyleLbl="vennNode1" presStyleIdx="5" presStyleCnt="6" custScaleX="134156" custScaleY="124194">
        <dgm:presLayoutVars>
          <dgm:bulletEnabled val="1"/>
        </dgm:presLayoutVars>
      </dgm:prSet>
      <dgm:spPr/>
      <dgm:t>
        <a:bodyPr/>
        <a:lstStyle/>
        <a:p>
          <a:endParaRPr lang="en-GB"/>
        </a:p>
      </dgm:t>
    </dgm:pt>
  </dgm:ptLst>
  <dgm:cxnLst>
    <dgm:cxn modelId="{D530BFAE-62B9-44A8-9380-7B49369E3D78}" type="presOf" srcId="{BFF05700-C999-4E11-B212-811E9C5B1C80}" destId="{8B3544C0-80DC-43C4-81BC-28B1F721C964}" srcOrd="0" destOrd="0" presId="urn:microsoft.com/office/officeart/2005/8/layout/radial3"/>
    <dgm:cxn modelId="{DB8C126E-2A30-43AA-B9AB-D83A0C5251A4}" srcId="{840C6939-1C1E-4C9D-8338-C8048B3125F6}" destId="{BFF05700-C999-4E11-B212-811E9C5B1C80}" srcOrd="1" destOrd="0" parTransId="{5CD58048-B57E-4F30-86E8-E920C5F1DF8C}" sibTransId="{1AB7C257-310C-4F95-8E0D-63CF3F0DF18A}"/>
    <dgm:cxn modelId="{3D1DDA7D-C423-4F95-9517-4F0FCFEC8995}" srcId="{840C6939-1C1E-4C9D-8338-C8048B3125F6}" destId="{C002EF1C-A19D-4B37-B0AD-324432F0EF72}" srcOrd="0" destOrd="0" parTransId="{8EE25946-72AE-4A27-A0A5-0AD16FDF6697}" sibTransId="{34E4A66C-8F6E-4503-920C-B0AC653866B1}"/>
    <dgm:cxn modelId="{FCFDE2AB-5E02-4E12-8D1F-D4D550522713}" type="presOf" srcId="{2E0C332C-6EB9-4381-83A2-A381E94E39F7}" destId="{1967734D-1A69-475D-8B35-9FD9EC2B76E6}" srcOrd="0" destOrd="0" presId="urn:microsoft.com/office/officeart/2005/8/layout/radial3"/>
    <dgm:cxn modelId="{8779E82A-36AE-4128-A27C-E363C1C33315}" type="presOf" srcId="{554380E0-0D94-4627-9CCD-E8EC64F756E6}" destId="{BC9DCE25-DF4C-43A6-A2D6-ABE58C485963}" srcOrd="0" destOrd="0" presId="urn:microsoft.com/office/officeart/2005/8/layout/radial3"/>
    <dgm:cxn modelId="{9BBBCE94-5EC7-4412-B548-61C6BA6D435C}" type="presOf" srcId="{840C6939-1C1E-4C9D-8338-C8048B3125F6}" destId="{97D03B38-593A-4FBC-B133-D732C62FE864}" srcOrd="0" destOrd="0" presId="urn:microsoft.com/office/officeart/2005/8/layout/radial3"/>
    <dgm:cxn modelId="{06861100-FDC1-4B3D-B44C-0F09124027F1}" type="presOf" srcId="{C002EF1C-A19D-4B37-B0AD-324432F0EF72}" destId="{BF815795-1695-4B80-8945-03DAC7EF8F4E}" srcOrd="0" destOrd="0" presId="urn:microsoft.com/office/officeart/2005/8/layout/radial3"/>
    <dgm:cxn modelId="{DBE6455C-2E76-4836-B0BD-CAB886EFC10B}" srcId="{840C6939-1C1E-4C9D-8338-C8048B3125F6}" destId="{2E0C332C-6EB9-4381-83A2-A381E94E39F7}" srcOrd="4" destOrd="0" parTransId="{26ECD980-8EE1-40EF-9C3D-5F1BB9663DCE}" sibTransId="{BC9823DE-B007-451A-828B-16D1F6FA216B}"/>
    <dgm:cxn modelId="{685C44C5-8AD2-403D-BA15-0D6B2FB84B52}" srcId="{840C6939-1C1E-4C9D-8338-C8048B3125F6}" destId="{554380E0-0D94-4627-9CCD-E8EC64F756E6}" srcOrd="2" destOrd="0" parTransId="{FA7BBE88-F713-4A28-B68D-4764467F7B35}" sibTransId="{57A73A45-172B-4A14-857E-446CA5B35374}"/>
    <dgm:cxn modelId="{0C130C78-35E7-4C48-9EDC-A334882D39B6}" type="presOf" srcId="{40FA6B52-F0F4-42FA-8FCC-BCF1AFDD2739}" destId="{57F8CB1B-D039-4240-9D94-39186F5C40FA}" srcOrd="0" destOrd="0" presId="urn:microsoft.com/office/officeart/2005/8/layout/radial3"/>
    <dgm:cxn modelId="{7C5068E3-ACE7-4E5F-B18F-0AD8576C339D}" srcId="{840C6939-1C1E-4C9D-8338-C8048B3125F6}" destId="{2258038F-1786-4F4E-8098-689C10731AFA}" srcOrd="3" destOrd="0" parTransId="{2795848C-C22B-4D60-992E-0D9F79029D53}" sibTransId="{BD2CC51E-413D-45C3-99CB-D049BF8A9866}"/>
    <dgm:cxn modelId="{BDEFDD03-EC17-4A34-8D93-19E00E2DE946}" type="presOf" srcId="{2258038F-1786-4F4E-8098-689C10731AFA}" destId="{B02AA947-DEFA-4825-B407-3A7740B7EF12}" srcOrd="0" destOrd="0" presId="urn:microsoft.com/office/officeart/2005/8/layout/radial3"/>
    <dgm:cxn modelId="{64AB0854-0669-448C-B80E-888F6029AD40}" srcId="{40FA6B52-F0F4-42FA-8FCC-BCF1AFDD2739}" destId="{840C6939-1C1E-4C9D-8338-C8048B3125F6}" srcOrd="0" destOrd="0" parTransId="{826F7CF9-03D5-418C-B518-8ED04EEF9910}" sibTransId="{789DBE47-5C85-45E3-BAD6-30CD25675D29}"/>
    <dgm:cxn modelId="{523ADD11-E60A-49D6-9BB2-9E76DF0C68B7}" type="presParOf" srcId="{57F8CB1B-D039-4240-9D94-39186F5C40FA}" destId="{075C18FB-FA57-4A99-8CA2-69A438842958}" srcOrd="0" destOrd="0" presId="urn:microsoft.com/office/officeart/2005/8/layout/radial3"/>
    <dgm:cxn modelId="{F7EF51A0-136C-4798-9EFF-53C218292A16}" type="presParOf" srcId="{075C18FB-FA57-4A99-8CA2-69A438842958}" destId="{97D03B38-593A-4FBC-B133-D732C62FE864}" srcOrd="0" destOrd="0" presId="urn:microsoft.com/office/officeart/2005/8/layout/radial3"/>
    <dgm:cxn modelId="{1A4DEEB9-5838-4F92-A50F-E260D72FBFAA}" type="presParOf" srcId="{075C18FB-FA57-4A99-8CA2-69A438842958}" destId="{BF815795-1695-4B80-8945-03DAC7EF8F4E}" srcOrd="1" destOrd="0" presId="urn:microsoft.com/office/officeart/2005/8/layout/radial3"/>
    <dgm:cxn modelId="{BAC12159-DC30-48BE-8F0C-EBFCD6BBD6DA}" type="presParOf" srcId="{075C18FB-FA57-4A99-8CA2-69A438842958}" destId="{8B3544C0-80DC-43C4-81BC-28B1F721C964}" srcOrd="2" destOrd="0" presId="urn:microsoft.com/office/officeart/2005/8/layout/radial3"/>
    <dgm:cxn modelId="{855A49D7-771C-43A7-8550-ABCC57B55038}" type="presParOf" srcId="{075C18FB-FA57-4A99-8CA2-69A438842958}" destId="{BC9DCE25-DF4C-43A6-A2D6-ABE58C485963}" srcOrd="3" destOrd="0" presId="urn:microsoft.com/office/officeart/2005/8/layout/radial3"/>
    <dgm:cxn modelId="{51ECF790-70C5-418C-993F-A64EB4A6AA22}" type="presParOf" srcId="{075C18FB-FA57-4A99-8CA2-69A438842958}" destId="{B02AA947-DEFA-4825-B407-3A7740B7EF12}" srcOrd="4" destOrd="0" presId="urn:microsoft.com/office/officeart/2005/8/layout/radial3"/>
    <dgm:cxn modelId="{ECFA4126-6502-4881-87D6-8AF58FF811EE}" type="presParOf" srcId="{075C18FB-FA57-4A99-8CA2-69A438842958}" destId="{1967734D-1A69-475D-8B35-9FD9EC2B76E6}" srcOrd="5" destOrd="0" presId="urn:microsoft.com/office/officeart/2005/8/layout/radial3"/>
  </dgm:cxnLst>
  <dgm:bg>
    <a:noFill/>
  </dgm:bg>
  <dgm:whole>
    <a:ln w="38100">
      <a:solidFill>
        <a:schemeClr val="accent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9C7AA5B-CA79-4C5E-8600-BF947FCBB25B}" type="doc">
      <dgm:prSet loTypeId="urn:microsoft.com/office/officeart/2005/8/layout/hList6" loCatId="list" qsTypeId="urn:microsoft.com/office/officeart/2005/8/quickstyle/3d1" qsCatId="3D" csTypeId="urn:microsoft.com/office/officeart/2005/8/colors/colorful3" csCatId="colorful" phldr="1"/>
      <dgm:spPr/>
      <dgm:t>
        <a:bodyPr/>
        <a:lstStyle/>
        <a:p>
          <a:endParaRPr lang="en-GB"/>
        </a:p>
      </dgm:t>
    </dgm:pt>
    <dgm:pt modelId="{A0C70569-6725-4271-93F6-3BACC43F5ACC}">
      <dgm:prSet phldrT="[Text]"/>
      <dgm:spPr/>
      <dgm:t>
        <a:bodyPr/>
        <a:lstStyle/>
        <a:p>
          <a:pPr algn="l"/>
          <a:r>
            <a:rPr lang="en-ZA" b="1" dirty="0" smtClean="0">
              <a:solidFill>
                <a:schemeClr val="tx1"/>
              </a:solidFill>
            </a:rPr>
            <a:t>Integrated and Sustainable Human Settlements</a:t>
          </a:r>
          <a:r>
            <a:rPr lang="en-ZA" dirty="0" smtClean="0">
              <a:solidFill>
                <a:schemeClr val="tx1"/>
              </a:solidFill>
            </a:rPr>
            <a:t> </a:t>
          </a:r>
          <a:endParaRPr lang="en-GB" b="1" dirty="0">
            <a:solidFill>
              <a:schemeClr val="tx1"/>
            </a:solidFill>
          </a:endParaRPr>
        </a:p>
      </dgm:t>
    </dgm:pt>
    <dgm:pt modelId="{D400015C-8B1E-4C4C-8738-C53C200BD796}" type="parTrans" cxnId="{0C952B3E-4002-4006-82DA-868F5EF886FC}">
      <dgm:prSet/>
      <dgm:spPr/>
      <dgm:t>
        <a:bodyPr/>
        <a:lstStyle/>
        <a:p>
          <a:endParaRPr lang="en-GB">
            <a:solidFill>
              <a:schemeClr val="tx1"/>
            </a:solidFill>
          </a:endParaRPr>
        </a:p>
      </dgm:t>
    </dgm:pt>
    <dgm:pt modelId="{4CCC3B49-D6E1-4704-BB56-5BACCF884FB6}" type="sibTrans" cxnId="{0C952B3E-4002-4006-82DA-868F5EF886FC}">
      <dgm:prSet/>
      <dgm:spPr/>
      <dgm:t>
        <a:bodyPr/>
        <a:lstStyle/>
        <a:p>
          <a:endParaRPr lang="en-GB">
            <a:solidFill>
              <a:schemeClr val="tx1"/>
            </a:solidFill>
          </a:endParaRPr>
        </a:p>
      </dgm:t>
    </dgm:pt>
    <dgm:pt modelId="{062C92AC-8301-42B6-AA38-4707B4013427}">
      <dgm:prSet phldrT="[Text]"/>
      <dgm:spPr/>
      <dgm:t>
        <a:bodyPr/>
        <a:lstStyle/>
        <a:p>
          <a:pPr algn="l"/>
          <a:r>
            <a:rPr lang="en-ZA" b="1" dirty="0" smtClean="0">
              <a:solidFill>
                <a:schemeClr val="tx1"/>
              </a:solidFill>
            </a:rPr>
            <a:t>Transport and Logistics Networks</a:t>
          </a:r>
        </a:p>
        <a:p>
          <a:pPr algn="ctr"/>
          <a:endParaRPr lang="en-ZA" b="1" dirty="0" smtClean="0">
            <a:solidFill>
              <a:schemeClr val="tx1"/>
            </a:solidFill>
          </a:endParaRPr>
        </a:p>
        <a:p>
          <a:pPr algn="ctr"/>
          <a:endParaRPr lang="en-ZA" b="1" dirty="0" smtClean="0">
            <a:solidFill>
              <a:schemeClr val="tx1"/>
            </a:solidFill>
          </a:endParaRPr>
        </a:p>
        <a:p>
          <a:pPr algn="ctr"/>
          <a:endParaRPr lang="en-ZA" b="1" dirty="0" smtClean="0">
            <a:solidFill>
              <a:schemeClr val="tx1"/>
            </a:solidFill>
          </a:endParaRPr>
        </a:p>
        <a:p>
          <a:pPr algn="ctr"/>
          <a:endParaRPr lang="en-GB" b="1" dirty="0">
            <a:solidFill>
              <a:schemeClr val="tx1"/>
            </a:solidFill>
          </a:endParaRPr>
        </a:p>
      </dgm:t>
    </dgm:pt>
    <dgm:pt modelId="{B60D2CFF-BB5B-48C8-8F27-45CE07161794}" type="parTrans" cxnId="{24F09228-A2E4-42F8-AB97-EF5D16AEE581}">
      <dgm:prSet/>
      <dgm:spPr/>
      <dgm:t>
        <a:bodyPr/>
        <a:lstStyle/>
        <a:p>
          <a:endParaRPr lang="en-GB">
            <a:solidFill>
              <a:schemeClr val="tx1"/>
            </a:solidFill>
          </a:endParaRPr>
        </a:p>
      </dgm:t>
    </dgm:pt>
    <dgm:pt modelId="{7509C6DB-2776-40B4-BFFC-09ECDC09BD05}" type="sibTrans" cxnId="{24F09228-A2E4-42F8-AB97-EF5D16AEE581}">
      <dgm:prSet/>
      <dgm:spPr/>
      <dgm:t>
        <a:bodyPr/>
        <a:lstStyle/>
        <a:p>
          <a:endParaRPr lang="en-GB">
            <a:solidFill>
              <a:schemeClr val="tx1"/>
            </a:solidFill>
          </a:endParaRPr>
        </a:p>
      </dgm:t>
    </dgm:pt>
    <dgm:pt modelId="{238DAD44-FA09-48F4-8B2B-EB1A91BA0146}">
      <dgm:prSet phldrT="[Text]"/>
      <dgm:spPr>
        <a:solidFill>
          <a:schemeClr val="accent1"/>
        </a:solidFill>
      </dgm:spPr>
      <dgm:t>
        <a:bodyPr/>
        <a:lstStyle/>
        <a:p>
          <a:pPr algn="l"/>
          <a:r>
            <a:rPr lang="en-ZA" b="1" dirty="0" smtClean="0">
              <a:solidFill>
                <a:schemeClr val="tx1"/>
              </a:solidFill>
            </a:rPr>
            <a:t>Urban Renewal and Rural Development</a:t>
          </a:r>
        </a:p>
        <a:p>
          <a:pPr algn="ctr"/>
          <a:endParaRPr lang="en-ZA" b="1" dirty="0" smtClean="0">
            <a:solidFill>
              <a:schemeClr val="tx1"/>
            </a:solidFill>
          </a:endParaRPr>
        </a:p>
        <a:p>
          <a:pPr algn="ctr"/>
          <a:endParaRPr lang="en-ZA" b="1" dirty="0" smtClean="0">
            <a:solidFill>
              <a:schemeClr val="tx1"/>
            </a:solidFill>
          </a:endParaRPr>
        </a:p>
        <a:p>
          <a:pPr algn="ctr"/>
          <a:endParaRPr lang="en-GB" b="1" dirty="0">
            <a:solidFill>
              <a:schemeClr val="tx1"/>
            </a:solidFill>
          </a:endParaRPr>
        </a:p>
      </dgm:t>
    </dgm:pt>
    <dgm:pt modelId="{CE3D787F-D584-475E-8CB7-2D5FEBD3F683}" type="parTrans" cxnId="{A67522AE-E28E-4189-A781-BD2C86FDBD11}">
      <dgm:prSet/>
      <dgm:spPr/>
      <dgm:t>
        <a:bodyPr/>
        <a:lstStyle/>
        <a:p>
          <a:endParaRPr lang="en-GB">
            <a:solidFill>
              <a:schemeClr val="tx1"/>
            </a:solidFill>
          </a:endParaRPr>
        </a:p>
      </dgm:t>
    </dgm:pt>
    <dgm:pt modelId="{A3649D75-67BF-4439-BB62-0C7F87742306}" type="sibTrans" cxnId="{A67522AE-E28E-4189-A781-BD2C86FDBD11}">
      <dgm:prSet/>
      <dgm:spPr/>
      <dgm:t>
        <a:bodyPr/>
        <a:lstStyle/>
        <a:p>
          <a:endParaRPr lang="en-GB">
            <a:solidFill>
              <a:schemeClr val="tx1"/>
            </a:solidFill>
          </a:endParaRPr>
        </a:p>
      </dgm:t>
    </dgm:pt>
    <dgm:pt modelId="{D78D5BAB-B66F-40C8-84A8-FC5800256119}">
      <dgm:prSet/>
      <dgm:spPr>
        <a:solidFill>
          <a:schemeClr val="accent6"/>
        </a:solidFill>
      </dgm:spPr>
      <dgm:t>
        <a:bodyPr/>
        <a:lstStyle/>
        <a:p>
          <a:pPr algn="l"/>
          <a:r>
            <a:rPr lang="en-ZA" b="1" dirty="0" smtClean="0">
              <a:solidFill>
                <a:schemeClr val="tx1"/>
              </a:solidFill>
            </a:rPr>
            <a:t>ICT</a:t>
          </a:r>
        </a:p>
        <a:p>
          <a:pPr algn="ctr"/>
          <a:endParaRPr lang="en-ZA" b="1" dirty="0" smtClean="0">
            <a:solidFill>
              <a:schemeClr val="tx1"/>
            </a:solidFill>
          </a:endParaRPr>
        </a:p>
        <a:p>
          <a:pPr algn="ctr"/>
          <a:endParaRPr lang="en-ZA" b="1" dirty="0" smtClean="0">
            <a:solidFill>
              <a:schemeClr val="tx1"/>
            </a:solidFill>
          </a:endParaRPr>
        </a:p>
        <a:p>
          <a:pPr algn="ctr"/>
          <a:endParaRPr lang="en-ZA" b="1" dirty="0" smtClean="0">
            <a:solidFill>
              <a:schemeClr val="tx1"/>
            </a:solidFill>
          </a:endParaRPr>
        </a:p>
        <a:p>
          <a:pPr algn="ctr"/>
          <a:endParaRPr lang="en-ZA" b="1" dirty="0" smtClean="0">
            <a:solidFill>
              <a:schemeClr val="tx1"/>
            </a:solidFill>
          </a:endParaRPr>
        </a:p>
      </dgm:t>
    </dgm:pt>
    <dgm:pt modelId="{8C574D76-A288-433C-8DD0-9728CEF07D13}" type="parTrans" cxnId="{6CBD6B49-7194-4F75-BC27-A66D6B6BC35D}">
      <dgm:prSet/>
      <dgm:spPr/>
      <dgm:t>
        <a:bodyPr/>
        <a:lstStyle/>
        <a:p>
          <a:endParaRPr lang="en-GB">
            <a:solidFill>
              <a:schemeClr val="tx1"/>
            </a:solidFill>
          </a:endParaRPr>
        </a:p>
      </dgm:t>
    </dgm:pt>
    <dgm:pt modelId="{FD648449-664C-412F-B72E-50BC15B7FC93}" type="sibTrans" cxnId="{6CBD6B49-7194-4F75-BC27-A66D6B6BC35D}">
      <dgm:prSet/>
      <dgm:spPr/>
      <dgm:t>
        <a:bodyPr/>
        <a:lstStyle/>
        <a:p>
          <a:endParaRPr lang="en-GB">
            <a:solidFill>
              <a:schemeClr val="tx1"/>
            </a:solidFill>
          </a:endParaRPr>
        </a:p>
      </dgm:t>
    </dgm:pt>
    <dgm:pt modelId="{02252392-F752-4364-836E-DFE9AD961427}">
      <dgm:prSet phldrT="[Text]"/>
      <dgm:spPr/>
      <dgm:t>
        <a:bodyPr/>
        <a:lstStyle/>
        <a:p>
          <a:pPr algn="l"/>
          <a:endParaRPr lang="en-GB" dirty="0">
            <a:solidFill>
              <a:schemeClr val="tx1"/>
            </a:solidFill>
          </a:endParaRPr>
        </a:p>
      </dgm:t>
    </dgm:pt>
    <dgm:pt modelId="{14EFEC05-FBE2-44E0-AF23-58C6CAD836BF}" type="parTrans" cxnId="{EB5AF06E-D0D1-40DB-B8B0-6814C0E3B9C0}">
      <dgm:prSet/>
      <dgm:spPr/>
      <dgm:t>
        <a:bodyPr/>
        <a:lstStyle/>
        <a:p>
          <a:endParaRPr lang="en-ZA">
            <a:solidFill>
              <a:schemeClr val="tx1"/>
            </a:solidFill>
          </a:endParaRPr>
        </a:p>
      </dgm:t>
    </dgm:pt>
    <dgm:pt modelId="{65F8E934-DD87-4FC3-B5B4-1D425C6D5611}" type="sibTrans" cxnId="{EB5AF06E-D0D1-40DB-B8B0-6814C0E3B9C0}">
      <dgm:prSet/>
      <dgm:spPr/>
      <dgm:t>
        <a:bodyPr/>
        <a:lstStyle/>
        <a:p>
          <a:endParaRPr lang="en-ZA">
            <a:solidFill>
              <a:schemeClr val="tx1"/>
            </a:solidFill>
          </a:endParaRPr>
        </a:p>
      </dgm:t>
    </dgm:pt>
    <dgm:pt modelId="{BF6BD173-69CA-4076-B6CE-063554504511}" type="pres">
      <dgm:prSet presAssocID="{49C7AA5B-CA79-4C5E-8600-BF947FCBB25B}" presName="Name0" presStyleCnt="0">
        <dgm:presLayoutVars>
          <dgm:dir/>
          <dgm:resizeHandles val="exact"/>
        </dgm:presLayoutVars>
      </dgm:prSet>
      <dgm:spPr/>
      <dgm:t>
        <a:bodyPr/>
        <a:lstStyle/>
        <a:p>
          <a:endParaRPr lang="en-ZA"/>
        </a:p>
      </dgm:t>
    </dgm:pt>
    <dgm:pt modelId="{9E054783-B5FF-4CEF-A5A3-6C072AF1AD03}" type="pres">
      <dgm:prSet presAssocID="{A0C70569-6725-4271-93F6-3BACC43F5ACC}" presName="node" presStyleLbl="node1" presStyleIdx="0" presStyleCnt="4" custScaleX="90909" custScaleY="90909">
        <dgm:presLayoutVars>
          <dgm:bulletEnabled val="1"/>
        </dgm:presLayoutVars>
      </dgm:prSet>
      <dgm:spPr/>
      <dgm:t>
        <a:bodyPr/>
        <a:lstStyle/>
        <a:p>
          <a:endParaRPr lang="en-GB"/>
        </a:p>
      </dgm:t>
    </dgm:pt>
    <dgm:pt modelId="{565C11A2-F200-417B-8889-5E85106EEB7A}" type="pres">
      <dgm:prSet presAssocID="{4CCC3B49-D6E1-4704-BB56-5BACCF884FB6}" presName="sibTrans" presStyleCnt="0"/>
      <dgm:spPr/>
    </dgm:pt>
    <dgm:pt modelId="{B3D2771B-C810-44AB-8AC6-A08949ABF289}" type="pres">
      <dgm:prSet presAssocID="{062C92AC-8301-42B6-AA38-4707B4013427}" presName="node" presStyleLbl="node1" presStyleIdx="1" presStyleCnt="4" custScaleX="90909" custScaleY="90909">
        <dgm:presLayoutVars>
          <dgm:bulletEnabled val="1"/>
        </dgm:presLayoutVars>
      </dgm:prSet>
      <dgm:spPr/>
      <dgm:t>
        <a:bodyPr/>
        <a:lstStyle/>
        <a:p>
          <a:endParaRPr lang="en-ZA"/>
        </a:p>
      </dgm:t>
    </dgm:pt>
    <dgm:pt modelId="{5BC03559-9708-4894-81BE-F29DD1948326}" type="pres">
      <dgm:prSet presAssocID="{7509C6DB-2776-40B4-BFFC-09ECDC09BD05}" presName="sibTrans" presStyleCnt="0"/>
      <dgm:spPr/>
    </dgm:pt>
    <dgm:pt modelId="{295D4B1C-F1FB-4973-B192-73ACB9456638}" type="pres">
      <dgm:prSet presAssocID="{238DAD44-FA09-48F4-8B2B-EB1A91BA0146}" presName="node" presStyleLbl="node1" presStyleIdx="2" presStyleCnt="4" custScaleX="90909" custScaleY="90909">
        <dgm:presLayoutVars>
          <dgm:bulletEnabled val="1"/>
        </dgm:presLayoutVars>
      </dgm:prSet>
      <dgm:spPr/>
      <dgm:t>
        <a:bodyPr/>
        <a:lstStyle/>
        <a:p>
          <a:endParaRPr lang="en-GB"/>
        </a:p>
      </dgm:t>
    </dgm:pt>
    <dgm:pt modelId="{EB93B1E1-9EF0-49D3-8DD4-14D5FDF219D9}" type="pres">
      <dgm:prSet presAssocID="{A3649D75-67BF-4439-BB62-0C7F87742306}" presName="sibTrans" presStyleCnt="0"/>
      <dgm:spPr/>
    </dgm:pt>
    <dgm:pt modelId="{03FE298E-B0F7-4952-8DC8-753EEE7F9458}" type="pres">
      <dgm:prSet presAssocID="{D78D5BAB-B66F-40C8-84A8-FC5800256119}" presName="node" presStyleLbl="node1" presStyleIdx="3" presStyleCnt="4" custScaleX="75132" custScaleY="75132" custLinFactNeighborX="3118" custLinFactNeighborY="698">
        <dgm:presLayoutVars>
          <dgm:bulletEnabled val="1"/>
        </dgm:presLayoutVars>
      </dgm:prSet>
      <dgm:spPr/>
      <dgm:t>
        <a:bodyPr/>
        <a:lstStyle/>
        <a:p>
          <a:endParaRPr lang="en-GB"/>
        </a:p>
      </dgm:t>
    </dgm:pt>
  </dgm:ptLst>
  <dgm:cxnLst>
    <dgm:cxn modelId="{EB5AF06E-D0D1-40DB-B8B0-6814C0E3B9C0}" srcId="{A0C70569-6725-4271-93F6-3BACC43F5ACC}" destId="{02252392-F752-4364-836E-DFE9AD961427}" srcOrd="0" destOrd="0" parTransId="{14EFEC05-FBE2-44E0-AF23-58C6CAD836BF}" sibTransId="{65F8E934-DD87-4FC3-B5B4-1D425C6D5611}"/>
    <dgm:cxn modelId="{F9AF7D58-0E84-4585-9C4F-43B623C2285B}" type="presOf" srcId="{02252392-F752-4364-836E-DFE9AD961427}" destId="{9E054783-B5FF-4CEF-A5A3-6C072AF1AD03}" srcOrd="0" destOrd="1" presId="urn:microsoft.com/office/officeart/2005/8/layout/hList6"/>
    <dgm:cxn modelId="{18DBBC78-BB94-491B-A1EE-BCE5B69BB1CB}" type="presOf" srcId="{238DAD44-FA09-48F4-8B2B-EB1A91BA0146}" destId="{295D4B1C-F1FB-4973-B192-73ACB9456638}" srcOrd="0" destOrd="0" presId="urn:microsoft.com/office/officeart/2005/8/layout/hList6"/>
    <dgm:cxn modelId="{3591B19A-E11A-45BD-B65A-9B1C53A8B6E8}" type="presOf" srcId="{062C92AC-8301-42B6-AA38-4707B4013427}" destId="{B3D2771B-C810-44AB-8AC6-A08949ABF289}" srcOrd="0" destOrd="0" presId="urn:microsoft.com/office/officeart/2005/8/layout/hList6"/>
    <dgm:cxn modelId="{F5617AA8-02A2-4420-8E77-5D6420EDE663}" type="presOf" srcId="{49C7AA5B-CA79-4C5E-8600-BF947FCBB25B}" destId="{BF6BD173-69CA-4076-B6CE-063554504511}" srcOrd="0" destOrd="0" presId="urn:microsoft.com/office/officeart/2005/8/layout/hList6"/>
    <dgm:cxn modelId="{AE6D2CCB-8830-40EB-888C-A956448E45DF}" type="presOf" srcId="{A0C70569-6725-4271-93F6-3BACC43F5ACC}" destId="{9E054783-B5FF-4CEF-A5A3-6C072AF1AD03}" srcOrd="0" destOrd="0" presId="urn:microsoft.com/office/officeart/2005/8/layout/hList6"/>
    <dgm:cxn modelId="{0C952B3E-4002-4006-82DA-868F5EF886FC}" srcId="{49C7AA5B-CA79-4C5E-8600-BF947FCBB25B}" destId="{A0C70569-6725-4271-93F6-3BACC43F5ACC}" srcOrd="0" destOrd="0" parTransId="{D400015C-8B1E-4C4C-8738-C53C200BD796}" sibTransId="{4CCC3B49-D6E1-4704-BB56-5BACCF884FB6}"/>
    <dgm:cxn modelId="{6CBD6B49-7194-4F75-BC27-A66D6B6BC35D}" srcId="{49C7AA5B-CA79-4C5E-8600-BF947FCBB25B}" destId="{D78D5BAB-B66F-40C8-84A8-FC5800256119}" srcOrd="3" destOrd="0" parTransId="{8C574D76-A288-433C-8DD0-9728CEF07D13}" sibTransId="{FD648449-664C-412F-B72E-50BC15B7FC93}"/>
    <dgm:cxn modelId="{A67522AE-E28E-4189-A781-BD2C86FDBD11}" srcId="{49C7AA5B-CA79-4C5E-8600-BF947FCBB25B}" destId="{238DAD44-FA09-48F4-8B2B-EB1A91BA0146}" srcOrd="2" destOrd="0" parTransId="{CE3D787F-D584-475E-8CB7-2D5FEBD3F683}" sibTransId="{A3649D75-67BF-4439-BB62-0C7F87742306}"/>
    <dgm:cxn modelId="{24F09228-A2E4-42F8-AB97-EF5D16AEE581}" srcId="{49C7AA5B-CA79-4C5E-8600-BF947FCBB25B}" destId="{062C92AC-8301-42B6-AA38-4707B4013427}" srcOrd="1" destOrd="0" parTransId="{B60D2CFF-BB5B-48C8-8F27-45CE07161794}" sibTransId="{7509C6DB-2776-40B4-BFFC-09ECDC09BD05}"/>
    <dgm:cxn modelId="{2CA30F6B-D278-4657-B4B7-AAE746CFA247}" type="presOf" srcId="{D78D5BAB-B66F-40C8-84A8-FC5800256119}" destId="{03FE298E-B0F7-4952-8DC8-753EEE7F9458}" srcOrd="0" destOrd="0" presId="urn:microsoft.com/office/officeart/2005/8/layout/hList6"/>
    <dgm:cxn modelId="{D5F13AC5-C676-45BC-9266-6ED76188260B}" type="presParOf" srcId="{BF6BD173-69CA-4076-B6CE-063554504511}" destId="{9E054783-B5FF-4CEF-A5A3-6C072AF1AD03}" srcOrd="0" destOrd="0" presId="urn:microsoft.com/office/officeart/2005/8/layout/hList6"/>
    <dgm:cxn modelId="{A0169E50-907B-4DFB-9FA0-DFF97BA4D0FA}" type="presParOf" srcId="{BF6BD173-69CA-4076-B6CE-063554504511}" destId="{565C11A2-F200-417B-8889-5E85106EEB7A}" srcOrd="1" destOrd="0" presId="urn:microsoft.com/office/officeart/2005/8/layout/hList6"/>
    <dgm:cxn modelId="{76E44B3B-C4B9-43C8-B9FB-72EB749755B1}" type="presParOf" srcId="{BF6BD173-69CA-4076-B6CE-063554504511}" destId="{B3D2771B-C810-44AB-8AC6-A08949ABF289}" srcOrd="2" destOrd="0" presId="urn:microsoft.com/office/officeart/2005/8/layout/hList6"/>
    <dgm:cxn modelId="{0C272954-3229-4C68-A9B6-85E861370C86}" type="presParOf" srcId="{BF6BD173-69CA-4076-B6CE-063554504511}" destId="{5BC03559-9708-4894-81BE-F29DD1948326}" srcOrd="3" destOrd="0" presId="urn:microsoft.com/office/officeart/2005/8/layout/hList6"/>
    <dgm:cxn modelId="{DD583AD3-7DC6-417F-8131-3F20F7EEAFC8}" type="presParOf" srcId="{BF6BD173-69CA-4076-B6CE-063554504511}" destId="{295D4B1C-F1FB-4973-B192-73ACB9456638}" srcOrd="4" destOrd="0" presId="urn:microsoft.com/office/officeart/2005/8/layout/hList6"/>
    <dgm:cxn modelId="{5249A364-B68D-4431-89AC-28D1932479A0}" type="presParOf" srcId="{BF6BD173-69CA-4076-B6CE-063554504511}" destId="{EB93B1E1-9EF0-49D3-8DD4-14D5FDF219D9}" srcOrd="5" destOrd="0" presId="urn:microsoft.com/office/officeart/2005/8/layout/hList6"/>
    <dgm:cxn modelId="{A2EAE43B-CC01-48A3-BB4C-F7E34FE8354F}" type="presParOf" srcId="{BF6BD173-69CA-4076-B6CE-063554504511}" destId="{03FE298E-B0F7-4952-8DC8-753EEE7F9458}" srcOrd="6" destOrd="0" presId="urn:microsoft.com/office/officeart/2005/8/layout/hList6"/>
  </dgm:cxnLst>
  <dgm:bg/>
  <dgm:whole>
    <a:ln w="28575">
      <a:solidFill>
        <a:schemeClr val="accent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B7C8026-F99B-4503-90B8-3A8DF00D2064}" type="doc">
      <dgm:prSet loTypeId="urn:microsoft.com/office/officeart/2005/8/layout/radial6" loCatId="relationship" qsTypeId="urn:microsoft.com/office/officeart/2005/8/quickstyle/3d1" qsCatId="3D" csTypeId="urn:microsoft.com/office/officeart/2005/8/colors/accent4_4" csCatId="accent4" phldr="1"/>
      <dgm:spPr/>
      <dgm:t>
        <a:bodyPr/>
        <a:lstStyle/>
        <a:p>
          <a:endParaRPr lang="en-GB"/>
        </a:p>
      </dgm:t>
    </dgm:pt>
    <dgm:pt modelId="{B9963524-33DF-4329-AC21-06ECECC001CA}">
      <dgm:prSet phldrT="[Text]"/>
      <dgm:spPr>
        <a:solidFill>
          <a:schemeClr val="accent1">
            <a:lumMod val="75000"/>
          </a:schemeClr>
        </a:solidFill>
      </dgm:spPr>
      <dgm:t>
        <a:bodyPr/>
        <a:lstStyle/>
        <a:p>
          <a:r>
            <a:rPr lang="en-GB" b="1" dirty="0" smtClean="0">
              <a:solidFill>
                <a:schemeClr val="tx1"/>
              </a:solidFill>
            </a:rPr>
            <a:t>Effective and efficient local government </a:t>
          </a:r>
          <a:endParaRPr lang="en-GB" b="1" dirty="0">
            <a:solidFill>
              <a:schemeClr val="tx1"/>
            </a:solidFill>
          </a:endParaRPr>
        </a:p>
      </dgm:t>
    </dgm:pt>
    <dgm:pt modelId="{0330B1A7-B2FE-4A5E-84A8-5CA9A60C3AD4}" type="parTrans" cxnId="{5FF282E6-DD2B-4766-86A3-F45921F07838}">
      <dgm:prSet/>
      <dgm:spPr/>
      <dgm:t>
        <a:bodyPr/>
        <a:lstStyle/>
        <a:p>
          <a:endParaRPr lang="en-GB"/>
        </a:p>
      </dgm:t>
    </dgm:pt>
    <dgm:pt modelId="{2805380A-8C97-476A-B793-F813AADFB585}" type="sibTrans" cxnId="{5FF282E6-DD2B-4766-86A3-F45921F07838}">
      <dgm:prSet/>
      <dgm:spPr/>
      <dgm:t>
        <a:bodyPr/>
        <a:lstStyle/>
        <a:p>
          <a:endParaRPr lang="en-GB"/>
        </a:p>
      </dgm:t>
    </dgm:pt>
    <dgm:pt modelId="{DEBDC0DB-49DF-490F-B717-43CF2FD13A4B}">
      <dgm:prSet phldrT="[Text]"/>
      <dgm:spPr>
        <a:solidFill>
          <a:schemeClr val="accent6"/>
        </a:solidFill>
      </dgm:spPr>
      <dgm:t>
        <a:bodyPr/>
        <a:lstStyle/>
        <a:p>
          <a:r>
            <a:rPr lang="en-ZA" b="1" dirty="0" smtClean="0">
              <a:solidFill>
                <a:schemeClr val="tx1"/>
              </a:solidFill>
            </a:rPr>
            <a:t>Improve the quality of leadership to make local government work</a:t>
          </a:r>
          <a:endParaRPr lang="en-GB" b="1" dirty="0">
            <a:solidFill>
              <a:schemeClr val="tx1"/>
            </a:solidFill>
          </a:endParaRPr>
        </a:p>
      </dgm:t>
    </dgm:pt>
    <dgm:pt modelId="{8945C6B4-8951-4A40-810C-AA64859226BB}" type="parTrans" cxnId="{2C52341B-9756-4B8D-8E68-B7951B0FC60B}">
      <dgm:prSet/>
      <dgm:spPr/>
      <dgm:t>
        <a:bodyPr/>
        <a:lstStyle/>
        <a:p>
          <a:endParaRPr lang="en-GB"/>
        </a:p>
      </dgm:t>
    </dgm:pt>
    <dgm:pt modelId="{C67025D3-371A-47E8-8C08-F469546B3A7F}" type="sibTrans" cxnId="{2C52341B-9756-4B8D-8E68-B7951B0FC60B}">
      <dgm:prSet/>
      <dgm:spPr>
        <a:solidFill>
          <a:schemeClr val="accent6">
            <a:lumMod val="50000"/>
          </a:schemeClr>
        </a:solidFill>
      </dgm:spPr>
      <dgm:t>
        <a:bodyPr/>
        <a:lstStyle/>
        <a:p>
          <a:endParaRPr lang="en-GB"/>
        </a:p>
      </dgm:t>
    </dgm:pt>
    <dgm:pt modelId="{2D88C1FD-8301-4786-A378-59E2F22326BC}">
      <dgm:prSet phldrT="[Text]"/>
      <dgm:spPr>
        <a:solidFill>
          <a:schemeClr val="accent3">
            <a:lumMod val="75000"/>
          </a:schemeClr>
        </a:solidFill>
      </dgm:spPr>
      <dgm:t>
        <a:bodyPr/>
        <a:lstStyle/>
        <a:p>
          <a:r>
            <a:rPr lang="en-ZA" b="1" dirty="0" smtClean="0">
              <a:solidFill>
                <a:schemeClr val="tx1"/>
              </a:solidFill>
            </a:rPr>
            <a:t>Deliver quality infrastructure to improve service delivery (water and sanitation)</a:t>
          </a:r>
          <a:endParaRPr lang="en-GB" b="1" dirty="0">
            <a:solidFill>
              <a:schemeClr val="tx1"/>
            </a:solidFill>
          </a:endParaRPr>
        </a:p>
      </dgm:t>
    </dgm:pt>
    <dgm:pt modelId="{08A26A49-5451-45A0-8593-3A8D7513DBFC}" type="parTrans" cxnId="{0D4AEBED-F34F-491D-A625-47A250FFA9C0}">
      <dgm:prSet/>
      <dgm:spPr/>
      <dgm:t>
        <a:bodyPr/>
        <a:lstStyle/>
        <a:p>
          <a:endParaRPr lang="en-GB"/>
        </a:p>
      </dgm:t>
    </dgm:pt>
    <dgm:pt modelId="{D2D9FCAB-7485-42E6-B762-1D6365C07520}" type="sibTrans" cxnId="{0D4AEBED-F34F-491D-A625-47A250FFA9C0}">
      <dgm:prSet/>
      <dgm:spPr>
        <a:solidFill>
          <a:schemeClr val="accent6">
            <a:lumMod val="50000"/>
          </a:schemeClr>
        </a:solidFill>
      </dgm:spPr>
      <dgm:t>
        <a:bodyPr/>
        <a:lstStyle/>
        <a:p>
          <a:endParaRPr lang="en-GB"/>
        </a:p>
      </dgm:t>
    </dgm:pt>
    <dgm:pt modelId="{A047673A-02FF-4F05-9817-3BD713C541AA}">
      <dgm:prSet phldrT="[Text]"/>
      <dgm:spPr>
        <a:solidFill>
          <a:schemeClr val="accent2">
            <a:lumMod val="75000"/>
          </a:schemeClr>
        </a:solidFill>
      </dgm:spPr>
      <dgm:t>
        <a:bodyPr/>
        <a:lstStyle/>
        <a:p>
          <a:r>
            <a:rPr lang="en-ZA" b="1" dirty="0" smtClean="0">
              <a:solidFill>
                <a:schemeClr val="tx1"/>
              </a:solidFill>
            </a:rPr>
            <a:t>Introduce a people-driven service delivery model</a:t>
          </a:r>
          <a:endParaRPr lang="en-GB" b="1" dirty="0">
            <a:solidFill>
              <a:schemeClr val="tx1"/>
            </a:solidFill>
          </a:endParaRPr>
        </a:p>
      </dgm:t>
    </dgm:pt>
    <dgm:pt modelId="{F78988E0-D6AF-4B28-979F-B15A582B800D}" type="parTrans" cxnId="{4A421623-0A14-4DE2-97AC-356066DCCEBD}">
      <dgm:prSet/>
      <dgm:spPr/>
      <dgm:t>
        <a:bodyPr/>
        <a:lstStyle/>
        <a:p>
          <a:endParaRPr lang="en-GB"/>
        </a:p>
      </dgm:t>
    </dgm:pt>
    <dgm:pt modelId="{F321AA27-84D0-4879-B4EB-CAC6A76BA9E9}" type="sibTrans" cxnId="{4A421623-0A14-4DE2-97AC-356066DCCEBD}">
      <dgm:prSet/>
      <dgm:spPr>
        <a:solidFill>
          <a:schemeClr val="accent6">
            <a:lumMod val="50000"/>
          </a:schemeClr>
        </a:solidFill>
      </dgm:spPr>
      <dgm:t>
        <a:bodyPr/>
        <a:lstStyle/>
        <a:p>
          <a:endParaRPr lang="en-GB"/>
        </a:p>
      </dgm:t>
    </dgm:pt>
    <dgm:pt modelId="{8689DC00-BDBB-493E-8560-5D51E2F4DF87}">
      <dgm:prSet phldrT="[Text]"/>
      <dgm:spPr>
        <a:solidFill>
          <a:schemeClr val="accent5">
            <a:lumMod val="75000"/>
          </a:schemeClr>
        </a:solidFill>
        <a:ln>
          <a:solidFill>
            <a:schemeClr val="accent1"/>
          </a:solidFill>
        </a:ln>
      </dgm:spPr>
      <dgm:t>
        <a:bodyPr/>
        <a:lstStyle/>
        <a:p>
          <a:r>
            <a:rPr lang="en-ZA" b="1" dirty="0" smtClean="0">
              <a:solidFill>
                <a:schemeClr val="tx1"/>
              </a:solidFill>
            </a:rPr>
            <a:t>Invest in local economic activities to grow local economies and create employment </a:t>
          </a:r>
          <a:endParaRPr lang="en-GB" b="1" dirty="0">
            <a:solidFill>
              <a:schemeClr val="tx1"/>
            </a:solidFill>
          </a:endParaRPr>
        </a:p>
      </dgm:t>
    </dgm:pt>
    <dgm:pt modelId="{E0883D12-7E15-4F03-AF17-D6CADB2E1AB3}" type="parTrans" cxnId="{68DA01EA-EAF6-4205-929A-DDC60465BFF5}">
      <dgm:prSet/>
      <dgm:spPr/>
      <dgm:t>
        <a:bodyPr/>
        <a:lstStyle/>
        <a:p>
          <a:endParaRPr lang="en-GB"/>
        </a:p>
      </dgm:t>
    </dgm:pt>
    <dgm:pt modelId="{5E85BA8E-538B-454B-8C8B-D632A2624FBA}" type="sibTrans" cxnId="{68DA01EA-EAF6-4205-929A-DDC60465BFF5}">
      <dgm:prSet/>
      <dgm:spPr>
        <a:solidFill>
          <a:schemeClr val="accent6">
            <a:lumMod val="50000"/>
          </a:schemeClr>
        </a:solidFill>
      </dgm:spPr>
      <dgm:t>
        <a:bodyPr/>
        <a:lstStyle/>
        <a:p>
          <a:endParaRPr lang="en-GB"/>
        </a:p>
      </dgm:t>
    </dgm:pt>
    <dgm:pt modelId="{239D2589-1BF1-4305-9026-9EF508889B50}">
      <dgm:prSet/>
      <dgm:spPr>
        <a:solidFill>
          <a:schemeClr val="bg2">
            <a:lumMod val="75000"/>
          </a:schemeClr>
        </a:solidFill>
      </dgm:spPr>
      <dgm:t>
        <a:bodyPr/>
        <a:lstStyle/>
        <a:p>
          <a:r>
            <a:rPr lang="en-GB" b="1" dirty="0" smtClean="0">
              <a:solidFill>
                <a:schemeClr val="tx1"/>
              </a:solidFill>
            </a:rPr>
            <a:t>Manage and account for the use of limited public resources</a:t>
          </a:r>
          <a:endParaRPr lang="en-GB" b="1" dirty="0">
            <a:solidFill>
              <a:schemeClr val="tx1"/>
            </a:solidFill>
          </a:endParaRPr>
        </a:p>
      </dgm:t>
    </dgm:pt>
    <dgm:pt modelId="{987A3822-733E-4D60-85CD-17CE0D859F71}" type="parTrans" cxnId="{B9ED8C67-AEE7-4B0B-A9F1-AD82B80F7510}">
      <dgm:prSet/>
      <dgm:spPr/>
      <dgm:t>
        <a:bodyPr/>
        <a:lstStyle/>
        <a:p>
          <a:endParaRPr lang="en-GB"/>
        </a:p>
      </dgm:t>
    </dgm:pt>
    <dgm:pt modelId="{71B15561-75CF-4A03-A774-ECCBA476DB39}" type="sibTrans" cxnId="{B9ED8C67-AEE7-4B0B-A9F1-AD82B80F7510}">
      <dgm:prSet/>
      <dgm:spPr>
        <a:solidFill>
          <a:schemeClr val="accent6">
            <a:lumMod val="50000"/>
          </a:schemeClr>
        </a:solidFill>
      </dgm:spPr>
      <dgm:t>
        <a:bodyPr/>
        <a:lstStyle/>
        <a:p>
          <a:endParaRPr lang="en-GB"/>
        </a:p>
      </dgm:t>
    </dgm:pt>
    <dgm:pt modelId="{60A3468D-BDDB-4770-8892-61FCB81BB7BC}" type="pres">
      <dgm:prSet presAssocID="{DB7C8026-F99B-4503-90B8-3A8DF00D2064}" presName="Name0" presStyleCnt="0">
        <dgm:presLayoutVars>
          <dgm:chMax val="1"/>
          <dgm:dir/>
          <dgm:animLvl val="ctr"/>
          <dgm:resizeHandles val="exact"/>
        </dgm:presLayoutVars>
      </dgm:prSet>
      <dgm:spPr/>
      <dgm:t>
        <a:bodyPr/>
        <a:lstStyle/>
        <a:p>
          <a:endParaRPr lang="en-ZA"/>
        </a:p>
      </dgm:t>
    </dgm:pt>
    <dgm:pt modelId="{BD6AD2AF-A9A4-4B23-AC81-44C25F704E24}" type="pres">
      <dgm:prSet presAssocID="{B9963524-33DF-4329-AC21-06ECECC001CA}" presName="centerShape" presStyleLbl="node0" presStyleIdx="0" presStyleCnt="1" custScaleX="85391" custScaleY="80165"/>
      <dgm:spPr/>
      <dgm:t>
        <a:bodyPr/>
        <a:lstStyle/>
        <a:p>
          <a:endParaRPr lang="en-GB"/>
        </a:p>
      </dgm:t>
    </dgm:pt>
    <dgm:pt modelId="{26469982-8C0E-4421-834C-7740D1F57CEB}" type="pres">
      <dgm:prSet presAssocID="{DEBDC0DB-49DF-490F-B717-43CF2FD13A4B}" presName="node" presStyleLbl="node1" presStyleIdx="0" presStyleCnt="5" custScaleX="121972" custScaleY="121144" custRadScaleRad="90134" custRadScaleInc="5259">
        <dgm:presLayoutVars>
          <dgm:bulletEnabled val="1"/>
        </dgm:presLayoutVars>
      </dgm:prSet>
      <dgm:spPr/>
      <dgm:t>
        <a:bodyPr/>
        <a:lstStyle/>
        <a:p>
          <a:endParaRPr lang="en-ZA"/>
        </a:p>
      </dgm:t>
    </dgm:pt>
    <dgm:pt modelId="{A4059479-72D4-4D44-A295-1F6FD202AEF2}" type="pres">
      <dgm:prSet presAssocID="{DEBDC0DB-49DF-490F-B717-43CF2FD13A4B}" presName="dummy" presStyleCnt="0"/>
      <dgm:spPr/>
    </dgm:pt>
    <dgm:pt modelId="{A6E5CF63-EB2D-4078-92CD-26F392194FCC}" type="pres">
      <dgm:prSet presAssocID="{C67025D3-371A-47E8-8C08-F469546B3A7F}" presName="sibTrans" presStyleLbl="sibTrans2D1" presStyleIdx="0" presStyleCnt="5"/>
      <dgm:spPr/>
      <dgm:t>
        <a:bodyPr/>
        <a:lstStyle/>
        <a:p>
          <a:endParaRPr lang="en-ZA"/>
        </a:p>
      </dgm:t>
    </dgm:pt>
    <dgm:pt modelId="{3E798F75-9852-4F7B-B924-CA9D4853CB22}" type="pres">
      <dgm:prSet presAssocID="{2D88C1FD-8301-4786-A378-59E2F22326BC}" presName="node" presStyleLbl="node1" presStyleIdx="1" presStyleCnt="5" custScaleX="122241" custScaleY="121242">
        <dgm:presLayoutVars>
          <dgm:bulletEnabled val="1"/>
        </dgm:presLayoutVars>
      </dgm:prSet>
      <dgm:spPr/>
      <dgm:t>
        <a:bodyPr/>
        <a:lstStyle/>
        <a:p>
          <a:endParaRPr lang="en-GB"/>
        </a:p>
      </dgm:t>
    </dgm:pt>
    <dgm:pt modelId="{7F4C2EDD-4F5E-4B76-A6F0-30ECC30B8592}" type="pres">
      <dgm:prSet presAssocID="{2D88C1FD-8301-4786-A378-59E2F22326BC}" presName="dummy" presStyleCnt="0"/>
      <dgm:spPr/>
    </dgm:pt>
    <dgm:pt modelId="{97E73195-B0EB-4BC3-96BE-F835CB2EEC66}" type="pres">
      <dgm:prSet presAssocID="{D2D9FCAB-7485-42E6-B762-1D6365C07520}" presName="sibTrans" presStyleLbl="sibTrans2D1" presStyleIdx="1" presStyleCnt="5" custLinFactNeighborX="1041" custLinFactNeighborY="-4056"/>
      <dgm:spPr/>
      <dgm:t>
        <a:bodyPr/>
        <a:lstStyle/>
        <a:p>
          <a:endParaRPr lang="en-ZA"/>
        </a:p>
      </dgm:t>
    </dgm:pt>
    <dgm:pt modelId="{96C1D95D-73DA-4205-B8E9-71105912D249}" type="pres">
      <dgm:prSet presAssocID="{A047673A-02FF-4F05-9817-3BD713C541AA}" presName="node" presStyleLbl="node1" presStyleIdx="2" presStyleCnt="5" custScaleX="126754" custScaleY="121269" custRadScaleRad="92489" custRadScaleInc="-26035">
        <dgm:presLayoutVars>
          <dgm:bulletEnabled val="1"/>
        </dgm:presLayoutVars>
      </dgm:prSet>
      <dgm:spPr/>
      <dgm:t>
        <a:bodyPr/>
        <a:lstStyle/>
        <a:p>
          <a:endParaRPr lang="en-GB"/>
        </a:p>
      </dgm:t>
    </dgm:pt>
    <dgm:pt modelId="{E499BBAA-704C-44FF-95D8-62BB9D38D164}" type="pres">
      <dgm:prSet presAssocID="{A047673A-02FF-4F05-9817-3BD713C541AA}" presName="dummy" presStyleCnt="0"/>
      <dgm:spPr/>
    </dgm:pt>
    <dgm:pt modelId="{A8870A3F-33C6-4139-A643-3ED84FBC300D}" type="pres">
      <dgm:prSet presAssocID="{F321AA27-84D0-4879-B4EB-CAC6A76BA9E9}" presName="sibTrans" presStyleLbl="sibTrans2D1" presStyleIdx="2" presStyleCnt="5"/>
      <dgm:spPr/>
      <dgm:t>
        <a:bodyPr/>
        <a:lstStyle/>
        <a:p>
          <a:endParaRPr lang="en-ZA"/>
        </a:p>
      </dgm:t>
    </dgm:pt>
    <dgm:pt modelId="{C716DFEC-4D18-4BDE-8D87-4319B2B9E7A3}" type="pres">
      <dgm:prSet presAssocID="{8689DC00-BDBB-493E-8560-5D51E2F4DF87}" presName="node" presStyleLbl="node1" presStyleIdx="3" presStyleCnt="5" custScaleX="121196" custScaleY="115408" custRadScaleRad="94137" custRadScaleInc="15951">
        <dgm:presLayoutVars>
          <dgm:bulletEnabled val="1"/>
        </dgm:presLayoutVars>
      </dgm:prSet>
      <dgm:spPr/>
      <dgm:t>
        <a:bodyPr/>
        <a:lstStyle/>
        <a:p>
          <a:endParaRPr lang="en-GB"/>
        </a:p>
      </dgm:t>
    </dgm:pt>
    <dgm:pt modelId="{5AD693F9-9FB4-4F3D-B54B-7402E4013E60}" type="pres">
      <dgm:prSet presAssocID="{8689DC00-BDBB-493E-8560-5D51E2F4DF87}" presName="dummy" presStyleCnt="0"/>
      <dgm:spPr/>
    </dgm:pt>
    <dgm:pt modelId="{489B71A6-7EBC-47BD-BDFD-89BA068CC9DD}" type="pres">
      <dgm:prSet presAssocID="{5E85BA8E-538B-454B-8C8B-D632A2624FBA}" presName="sibTrans" presStyleLbl="sibTrans2D1" presStyleIdx="3" presStyleCnt="5"/>
      <dgm:spPr/>
      <dgm:t>
        <a:bodyPr/>
        <a:lstStyle/>
        <a:p>
          <a:endParaRPr lang="en-ZA"/>
        </a:p>
      </dgm:t>
    </dgm:pt>
    <dgm:pt modelId="{7D97AABF-FACB-4C3B-A2C9-2C62241321E9}" type="pres">
      <dgm:prSet presAssocID="{239D2589-1BF1-4305-9026-9EF508889B50}" presName="node" presStyleLbl="node1" presStyleIdx="4" presStyleCnt="5" custScaleX="122211" custScaleY="120723">
        <dgm:presLayoutVars>
          <dgm:bulletEnabled val="1"/>
        </dgm:presLayoutVars>
      </dgm:prSet>
      <dgm:spPr/>
      <dgm:t>
        <a:bodyPr/>
        <a:lstStyle/>
        <a:p>
          <a:endParaRPr lang="en-ZA"/>
        </a:p>
      </dgm:t>
    </dgm:pt>
    <dgm:pt modelId="{52B54BC6-F633-45EA-9068-0FC2F8A90766}" type="pres">
      <dgm:prSet presAssocID="{239D2589-1BF1-4305-9026-9EF508889B50}" presName="dummy" presStyleCnt="0"/>
      <dgm:spPr/>
    </dgm:pt>
    <dgm:pt modelId="{2CB1A7A3-040C-4815-857E-50AD9440553F}" type="pres">
      <dgm:prSet presAssocID="{71B15561-75CF-4A03-A774-ECCBA476DB39}" presName="sibTrans" presStyleLbl="sibTrans2D1" presStyleIdx="4" presStyleCnt="5"/>
      <dgm:spPr/>
      <dgm:t>
        <a:bodyPr/>
        <a:lstStyle/>
        <a:p>
          <a:endParaRPr lang="en-ZA"/>
        </a:p>
      </dgm:t>
    </dgm:pt>
  </dgm:ptLst>
  <dgm:cxnLst>
    <dgm:cxn modelId="{F4DCDBB2-C06C-4681-AEA7-3FEE76BDC602}" type="presOf" srcId="{71B15561-75CF-4A03-A774-ECCBA476DB39}" destId="{2CB1A7A3-040C-4815-857E-50AD9440553F}" srcOrd="0" destOrd="0" presId="urn:microsoft.com/office/officeart/2005/8/layout/radial6"/>
    <dgm:cxn modelId="{1C3C821E-98CF-4A56-9C1B-59F9A5B483FA}" type="presOf" srcId="{DEBDC0DB-49DF-490F-B717-43CF2FD13A4B}" destId="{26469982-8C0E-4421-834C-7740D1F57CEB}" srcOrd="0" destOrd="0" presId="urn:microsoft.com/office/officeart/2005/8/layout/radial6"/>
    <dgm:cxn modelId="{5D30CE13-7124-41D7-B19D-40CA02CCBAC0}" type="presOf" srcId="{5E85BA8E-538B-454B-8C8B-D632A2624FBA}" destId="{489B71A6-7EBC-47BD-BDFD-89BA068CC9DD}" srcOrd="0" destOrd="0" presId="urn:microsoft.com/office/officeart/2005/8/layout/radial6"/>
    <dgm:cxn modelId="{0D4AEBED-F34F-491D-A625-47A250FFA9C0}" srcId="{B9963524-33DF-4329-AC21-06ECECC001CA}" destId="{2D88C1FD-8301-4786-A378-59E2F22326BC}" srcOrd="1" destOrd="0" parTransId="{08A26A49-5451-45A0-8593-3A8D7513DBFC}" sibTransId="{D2D9FCAB-7485-42E6-B762-1D6365C07520}"/>
    <dgm:cxn modelId="{4F6C09B2-8377-441D-9D2B-C5D1D162EDBB}" type="presOf" srcId="{239D2589-1BF1-4305-9026-9EF508889B50}" destId="{7D97AABF-FACB-4C3B-A2C9-2C62241321E9}" srcOrd="0" destOrd="0" presId="urn:microsoft.com/office/officeart/2005/8/layout/radial6"/>
    <dgm:cxn modelId="{5FF282E6-DD2B-4766-86A3-F45921F07838}" srcId="{DB7C8026-F99B-4503-90B8-3A8DF00D2064}" destId="{B9963524-33DF-4329-AC21-06ECECC001CA}" srcOrd="0" destOrd="0" parTransId="{0330B1A7-B2FE-4A5E-84A8-5CA9A60C3AD4}" sibTransId="{2805380A-8C97-476A-B793-F813AADFB585}"/>
    <dgm:cxn modelId="{4A421623-0A14-4DE2-97AC-356066DCCEBD}" srcId="{B9963524-33DF-4329-AC21-06ECECC001CA}" destId="{A047673A-02FF-4F05-9817-3BD713C541AA}" srcOrd="2" destOrd="0" parTransId="{F78988E0-D6AF-4B28-979F-B15A582B800D}" sibTransId="{F321AA27-84D0-4879-B4EB-CAC6A76BA9E9}"/>
    <dgm:cxn modelId="{B4242AB8-4EC9-45EE-BD67-2A0CA0A187BD}" type="presOf" srcId="{D2D9FCAB-7485-42E6-B762-1D6365C07520}" destId="{97E73195-B0EB-4BC3-96BE-F835CB2EEC66}" srcOrd="0" destOrd="0" presId="urn:microsoft.com/office/officeart/2005/8/layout/radial6"/>
    <dgm:cxn modelId="{5EE6C08B-DE96-4BE6-B6EB-AFBFB3D5BE37}" type="presOf" srcId="{2D88C1FD-8301-4786-A378-59E2F22326BC}" destId="{3E798F75-9852-4F7B-B924-CA9D4853CB22}" srcOrd="0" destOrd="0" presId="urn:microsoft.com/office/officeart/2005/8/layout/radial6"/>
    <dgm:cxn modelId="{68DA01EA-EAF6-4205-929A-DDC60465BFF5}" srcId="{B9963524-33DF-4329-AC21-06ECECC001CA}" destId="{8689DC00-BDBB-493E-8560-5D51E2F4DF87}" srcOrd="3" destOrd="0" parTransId="{E0883D12-7E15-4F03-AF17-D6CADB2E1AB3}" sibTransId="{5E85BA8E-538B-454B-8C8B-D632A2624FBA}"/>
    <dgm:cxn modelId="{2994D88F-EB8B-4BBC-8E97-8754CB85B452}" type="presOf" srcId="{DB7C8026-F99B-4503-90B8-3A8DF00D2064}" destId="{60A3468D-BDDB-4770-8892-61FCB81BB7BC}" srcOrd="0" destOrd="0" presId="urn:microsoft.com/office/officeart/2005/8/layout/radial6"/>
    <dgm:cxn modelId="{AADE1CCB-AE38-43CD-ABA1-98ADADA5CCF2}" type="presOf" srcId="{C67025D3-371A-47E8-8C08-F469546B3A7F}" destId="{A6E5CF63-EB2D-4078-92CD-26F392194FCC}" srcOrd="0" destOrd="0" presId="urn:microsoft.com/office/officeart/2005/8/layout/radial6"/>
    <dgm:cxn modelId="{A8F0E3D5-574C-4072-8752-AD0D00239C97}" type="presOf" srcId="{B9963524-33DF-4329-AC21-06ECECC001CA}" destId="{BD6AD2AF-A9A4-4B23-AC81-44C25F704E24}" srcOrd="0" destOrd="0" presId="urn:microsoft.com/office/officeart/2005/8/layout/radial6"/>
    <dgm:cxn modelId="{65A763E7-B704-44BB-9ED8-08456E389EB7}" type="presOf" srcId="{A047673A-02FF-4F05-9817-3BD713C541AA}" destId="{96C1D95D-73DA-4205-B8E9-71105912D249}" srcOrd="0" destOrd="0" presId="urn:microsoft.com/office/officeart/2005/8/layout/radial6"/>
    <dgm:cxn modelId="{B9ED8C67-AEE7-4B0B-A9F1-AD82B80F7510}" srcId="{B9963524-33DF-4329-AC21-06ECECC001CA}" destId="{239D2589-1BF1-4305-9026-9EF508889B50}" srcOrd="4" destOrd="0" parTransId="{987A3822-733E-4D60-85CD-17CE0D859F71}" sibTransId="{71B15561-75CF-4A03-A774-ECCBA476DB39}"/>
    <dgm:cxn modelId="{2C52341B-9756-4B8D-8E68-B7951B0FC60B}" srcId="{B9963524-33DF-4329-AC21-06ECECC001CA}" destId="{DEBDC0DB-49DF-490F-B717-43CF2FD13A4B}" srcOrd="0" destOrd="0" parTransId="{8945C6B4-8951-4A40-810C-AA64859226BB}" sibTransId="{C67025D3-371A-47E8-8C08-F469546B3A7F}"/>
    <dgm:cxn modelId="{B75336A1-273D-4E8F-BA0B-1E39AD8B0EFE}" type="presOf" srcId="{F321AA27-84D0-4879-B4EB-CAC6A76BA9E9}" destId="{A8870A3F-33C6-4139-A643-3ED84FBC300D}" srcOrd="0" destOrd="0" presId="urn:microsoft.com/office/officeart/2005/8/layout/radial6"/>
    <dgm:cxn modelId="{70E08D3F-AD2E-4611-8937-00CB9AA08DF5}" type="presOf" srcId="{8689DC00-BDBB-493E-8560-5D51E2F4DF87}" destId="{C716DFEC-4D18-4BDE-8D87-4319B2B9E7A3}" srcOrd="0" destOrd="0" presId="urn:microsoft.com/office/officeart/2005/8/layout/radial6"/>
    <dgm:cxn modelId="{A43EE2E2-52C9-43D3-BD21-3C72E90D5D97}" type="presParOf" srcId="{60A3468D-BDDB-4770-8892-61FCB81BB7BC}" destId="{BD6AD2AF-A9A4-4B23-AC81-44C25F704E24}" srcOrd="0" destOrd="0" presId="urn:microsoft.com/office/officeart/2005/8/layout/radial6"/>
    <dgm:cxn modelId="{0333BDC6-8897-4DFF-9544-05CF94F300C7}" type="presParOf" srcId="{60A3468D-BDDB-4770-8892-61FCB81BB7BC}" destId="{26469982-8C0E-4421-834C-7740D1F57CEB}" srcOrd="1" destOrd="0" presId="urn:microsoft.com/office/officeart/2005/8/layout/radial6"/>
    <dgm:cxn modelId="{80E583D1-C81B-4850-A780-CED1B32244E4}" type="presParOf" srcId="{60A3468D-BDDB-4770-8892-61FCB81BB7BC}" destId="{A4059479-72D4-4D44-A295-1F6FD202AEF2}" srcOrd="2" destOrd="0" presId="urn:microsoft.com/office/officeart/2005/8/layout/radial6"/>
    <dgm:cxn modelId="{D7388FE3-F6ED-49ED-8AAE-1A11BA681519}" type="presParOf" srcId="{60A3468D-BDDB-4770-8892-61FCB81BB7BC}" destId="{A6E5CF63-EB2D-4078-92CD-26F392194FCC}" srcOrd="3" destOrd="0" presId="urn:microsoft.com/office/officeart/2005/8/layout/radial6"/>
    <dgm:cxn modelId="{34BBF5C5-23F2-46BA-9032-68682A132A4B}" type="presParOf" srcId="{60A3468D-BDDB-4770-8892-61FCB81BB7BC}" destId="{3E798F75-9852-4F7B-B924-CA9D4853CB22}" srcOrd="4" destOrd="0" presId="urn:microsoft.com/office/officeart/2005/8/layout/radial6"/>
    <dgm:cxn modelId="{AE11232E-00A6-47F1-B23F-3A3B17E1F323}" type="presParOf" srcId="{60A3468D-BDDB-4770-8892-61FCB81BB7BC}" destId="{7F4C2EDD-4F5E-4B76-A6F0-30ECC30B8592}" srcOrd="5" destOrd="0" presId="urn:microsoft.com/office/officeart/2005/8/layout/radial6"/>
    <dgm:cxn modelId="{B15F551E-D8DB-495D-A273-4F8CD0EA6BE8}" type="presParOf" srcId="{60A3468D-BDDB-4770-8892-61FCB81BB7BC}" destId="{97E73195-B0EB-4BC3-96BE-F835CB2EEC66}" srcOrd="6" destOrd="0" presId="urn:microsoft.com/office/officeart/2005/8/layout/radial6"/>
    <dgm:cxn modelId="{96015386-E3AA-454A-A4E1-CF19B91BBB01}" type="presParOf" srcId="{60A3468D-BDDB-4770-8892-61FCB81BB7BC}" destId="{96C1D95D-73DA-4205-B8E9-71105912D249}" srcOrd="7" destOrd="0" presId="urn:microsoft.com/office/officeart/2005/8/layout/radial6"/>
    <dgm:cxn modelId="{4BDD1DCC-BF3A-4267-B4E3-8EDE4ACE8F0C}" type="presParOf" srcId="{60A3468D-BDDB-4770-8892-61FCB81BB7BC}" destId="{E499BBAA-704C-44FF-95D8-62BB9D38D164}" srcOrd="8" destOrd="0" presId="urn:microsoft.com/office/officeart/2005/8/layout/radial6"/>
    <dgm:cxn modelId="{25FF4F69-F433-4ED1-8120-533767560AA3}" type="presParOf" srcId="{60A3468D-BDDB-4770-8892-61FCB81BB7BC}" destId="{A8870A3F-33C6-4139-A643-3ED84FBC300D}" srcOrd="9" destOrd="0" presId="urn:microsoft.com/office/officeart/2005/8/layout/radial6"/>
    <dgm:cxn modelId="{B68C768E-1FE1-4F9C-B34C-F6356282980F}" type="presParOf" srcId="{60A3468D-BDDB-4770-8892-61FCB81BB7BC}" destId="{C716DFEC-4D18-4BDE-8D87-4319B2B9E7A3}" srcOrd="10" destOrd="0" presId="urn:microsoft.com/office/officeart/2005/8/layout/radial6"/>
    <dgm:cxn modelId="{69262CBB-A1EF-47F2-9325-89BDC69EE247}" type="presParOf" srcId="{60A3468D-BDDB-4770-8892-61FCB81BB7BC}" destId="{5AD693F9-9FB4-4F3D-B54B-7402E4013E60}" srcOrd="11" destOrd="0" presId="urn:microsoft.com/office/officeart/2005/8/layout/radial6"/>
    <dgm:cxn modelId="{1D4ED6A3-8B76-4F07-9E19-7A7AE9BBDEDC}" type="presParOf" srcId="{60A3468D-BDDB-4770-8892-61FCB81BB7BC}" destId="{489B71A6-7EBC-47BD-BDFD-89BA068CC9DD}" srcOrd="12" destOrd="0" presId="urn:microsoft.com/office/officeart/2005/8/layout/radial6"/>
    <dgm:cxn modelId="{9906F5DB-7060-499C-A472-9D1466A3B815}" type="presParOf" srcId="{60A3468D-BDDB-4770-8892-61FCB81BB7BC}" destId="{7D97AABF-FACB-4C3B-A2C9-2C62241321E9}" srcOrd="13" destOrd="0" presId="urn:microsoft.com/office/officeart/2005/8/layout/radial6"/>
    <dgm:cxn modelId="{FCD5CD6C-D5C7-4456-A844-19BC180E3A26}" type="presParOf" srcId="{60A3468D-BDDB-4770-8892-61FCB81BB7BC}" destId="{52B54BC6-F633-45EA-9068-0FC2F8A90766}" srcOrd="14" destOrd="0" presId="urn:microsoft.com/office/officeart/2005/8/layout/radial6"/>
    <dgm:cxn modelId="{D4D44161-0612-45BD-91CB-A0B543F79ED7}" type="presParOf" srcId="{60A3468D-BDDB-4770-8892-61FCB81BB7BC}" destId="{2CB1A7A3-040C-4815-857E-50AD9440553F}" srcOrd="15" destOrd="0" presId="urn:microsoft.com/office/officeart/2005/8/layout/radial6"/>
  </dgm:cxnLst>
  <dgm:bg/>
  <dgm:whole>
    <a:ln w="28575">
      <a:solidFill>
        <a:schemeClr val="accent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901900-9EC7-4A31-B5D8-8804B1B9D02A}" type="doc">
      <dgm:prSet loTypeId="urn:microsoft.com/office/officeart/2005/8/layout/bList2" loCatId="list" qsTypeId="urn:microsoft.com/office/officeart/2005/8/quickstyle/simple1" qsCatId="simple" csTypeId="urn:microsoft.com/office/officeart/2005/8/colors/colorful3" csCatId="colorful" phldr="1"/>
      <dgm:spPr/>
    </dgm:pt>
    <dgm:pt modelId="{23E0FC5A-904C-4B90-A277-972E56C808C9}">
      <dgm:prSet phldrT="[Text]" custT="1"/>
      <dgm:spPr>
        <a:xfrm>
          <a:off x="3708" y="1812099"/>
          <a:ext cx="1601591" cy="514088"/>
        </a:xfrm>
      </dgm:spPr>
      <dgm:t>
        <a:bodyPr/>
        <a:lstStyle/>
        <a:p>
          <a:r>
            <a:rPr lang="en-ZA" sz="1800" b="1" dirty="0" smtClean="0">
              <a:solidFill>
                <a:schemeClr val="tx1"/>
              </a:solidFill>
              <a:latin typeface="Calibri"/>
              <a:ea typeface="+mn-ea"/>
              <a:cs typeface="+mn-cs"/>
            </a:rPr>
            <a:t>SOCIO -ECONOMIC OUTCOMES</a:t>
          </a:r>
          <a:endParaRPr lang="en-ZA" sz="1800" b="1" dirty="0">
            <a:solidFill>
              <a:schemeClr val="tx1"/>
            </a:solidFill>
            <a:latin typeface="Calibri"/>
            <a:ea typeface="+mn-ea"/>
            <a:cs typeface="+mn-cs"/>
          </a:endParaRPr>
        </a:p>
      </dgm:t>
    </dgm:pt>
    <dgm:pt modelId="{5808B577-3AFC-44B0-B2B0-7075B25E2B9B}" type="parTrans" cxnId="{11370A69-D677-4D70-98FE-A156F6EF0294}">
      <dgm:prSet/>
      <dgm:spPr/>
      <dgm:t>
        <a:bodyPr/>
        <a:lstStyle/>
        <a:p>
          <a:endParaRPr lang="en-ZA"/>
        </a:p>
      </dgm:t>
    </dgm:pt>
    <dgm:pt modelId="{D2D6A82D-29F1-4130-8F7B-0BFC1C6B844D}" type="sibTrans" cxnId="{11370A69-D677-4D70-98FE-A156F6EF0294}">
      <dgm:prSet/>
      <dgm:spPr/>
      <dgm:t>
        <a:bodyPr/>
        <a:lstStyle/>
        <a:p>
          <a:endParaRPr lang="en-ZA"/>
        </a:p>
      </dgm:t>
    </dgm:pt>
    <dgm:pt modelId="{B8AFD2BF-68D9-4DFD-BE8E-F22EA3AFFC40}">
      <dgm:prSet phldrT="[Text]"/>
      <dgm:spPr>
        <a:xfrm>
          <a:off x="1876327" y="1812099"/>
          <a:ext cx="1601591" cy="514088"/>
        </a:xfrm>
      </dgm:spPr>
      <dgm:t>
        <a:bodyPr/>
        <a:lstStyle/>
        <a:p>
          <a:r>
            <a:rPr lang="en-ZA" b="1" dirty="0" smtClean="0">
              <a:solidFill>
                <a:schemeClr val="tx1"/>
              </a:solidFill>
              <a:latin typeface="Calibri"/>
              <a:ea typeface="+mn-ea"/>
              <a:cs typeface="+mn-cs"/>
            </a:rPr>
            <a:t>MECHANISMS</a:t>
          </a:r>
          <a:endParaRPr lang="en-ZA" b="1" dirty="0">
            <a:solidFill>
              <a:schemeClr val="tx1"/>
            </a:solidFill>
            <a:latin typeface="Calibri"/>
            <a:ea typeface="+mn-ea"/>
            <a:cs typeface="+mn-cs"/>
          </a:endParaRPr>
        </a:p>
      </dgm:t>
    </dgm:pt>
    <dgm:pt modelId="{9ADCC664-6E8E-47B6-9506-B33A53F2B1F3}" type="parTrans" cxnId="{6E0C0F4B-6A4D-4BAD-A39D-6138BA822D85}">
      <dgm:prSet/>
      <dgm:spPr/>
      <dgm:t>
        <a:bodyPr/>
        <a:lstStyle/>
        <a:p>
          <a:endParaRPr lang="en-ZA"/>
        </a:p>
      </dgm:t>
    </dgm:pt>
    <dgm:pt modelId="{868DF864-370A-4C1D-97B2-26A273F0A736}" type="sibTrans" cxnId="{6E0C0F4B-6A4D-4BAD-A39D-6138BA822D85}">
      <dgm:prSet/>
      <dgm:spPr/>
      <dgm:t>
        <a:bodyPr/>
        <a:lstStyle/>
        <a:p>
          <a:endParaRPr lang="en-ZA"/>
        </a:p>
      </dgm:t>
    </dgm:pt>
    <dgm:pt modelId="{9F28EB55-622A-4B07-A4B2-EB9ABCDCACC3}">
      <dgm:prSet phldrT="[Text]"/>
      <dgm:spPr>
        <a:xfrm>
          <a:off x="3748946" y="1812099"/>
          <a:ext cx="1601591" cy="514088"/>
        </a:xfrm>
      </dgm:spPr>
      <dgm:t>
        <a:bodyPr/>
        <a:lstStyle/>
        <a:p>
          <a:r>
            <a:rPr lang="en-ZA" b="1" dirty="0" smtClean="0">
              <a:solidFill>
                <a:schemeClr val="tx1"/>
              </a:solidFill>
              <a:latin typeface="Calibri"/>
              <a:ea typeface="+mn-ea"/>
              <a:cs typeface="+mn-cs"/>
            </a:rPr>
            <a:t>CONDITIONS</a:t>
          </a:r>
          <a:endParaRPr lang="en-ZA" b="1" dirty="0">
            <a:solidFill>
              <a:schemeClr val="tx1"/>
            </a:solidFill>
            <a:latin typeface="Calibri"/>
            <a:ea typeface="+mn-ea"/>
            <a:cs typeface="+mn-cs"/>
          </a:endParaRPr>
        </a:p>
      </dgm:t>
    </dgm:pt>
    <dgm:pt modelId="{1161B9E4-D1F0-498F-B2FD-E32435CC29B3}" type="parTrans" cxnId="{35F83356-45CF-4126-84B7-3DC46FE581AF}">
      <dgm:prSet/>
      <dgm:spPr/>
      <dgm:t>
        <a:bodyPr/>
        <a:lstStyle/>
        <a:p>
          <a:endParaRPr lang="en-ZA"/>
        </a:p>
      </dgm:t>
    </dgm:pt>
    <dgm:pt modelId="{3EB51CFC-8BDB-4052-8C93-93EFDE1C9D08}" type="sibTrans" cxnId="{35F83356-45CF-4126-84B7-3DC46FE581AF}">
      <dgm:prSet/>
      <dgm:spPr/>
      <dgm:t>
        <a:bodyPr/>
        <a:lstStyle/>
        <a:p>
          <a:endParaRPr lang="en-ZA"/>
        </a:p>
      </dgm:t>
    </dgm:pt>
    <dgm:pt modelId="{8A351033-1913-4BEB-8773-342806AFB0CD}">
      <dgm:prSet/>
      <dgm:spPr>
        <a:xfrm>
          <a:off x="3708" y="616545"/>
          <a:ext cx="1601591" cy="1195554"/>
        </a:xfrm>
      </dgm:spPr>
      <dgm:t>
        <a:bodyPr/>
        <a:lstStyle/>
        <a:p>
          <a:pPr>
            <a:lnSpc>
              <a:spcPct val="100000"/>
            </a:lnSpc>
            <a:spcBef>
              <a:spcPts val="600"/>
            </a:spcBef>
            <a:spcAft>
              <a:spcPts val="600"/>
            </a:spcAft>
          </a:pPr>
          <a:r>
            <a:rPr lang="en-ZA" smtClean="0">
              <a:latin typeface="Calibri"/>
              <a:ea typeface="+mn-ea"/>
              <a:cs typeface="+mn-cs"/>
            </a:rPr>
            <a:t>Economy &amp; employment</a:t>
          </a:r>
          <a:endParaRPr lang="en-ZA">
            <a:latin typeface="Calibri"/>
            <a:ea typeface="+mn-ea"/>
            <a:cs typeface="+mn-cs"/>
          </a:endParaRPr>
        </a:p>
      </dgm:t>
    </dgm:pt>
    <dgm:pt modelId="{26C6A2CA-D522-4119-B937-0D38D5AEB006}" type="parTrans" cxnId="{63E97F10-43F9-4F6D-9E99-639983A8427C}">
      <dgm:prSet/>
      <dgm:spPr/>
      <dgm:t>
        <a:bodyPr/>
        <a:lstStyle/>
        <a:p>
          <a:endParaRPr lang="en-ZA"/>
        </a:p>
      </dgm:t>
    </dgm:pt>
    <dgm:pt modelId="{47B8EF67-5B15-4C67-A418-971CC88C698D}" type="sibTrans" cxnId="{63E97F10-43F9-4F6D-9E99-639983A8427C}">
      <dgm:prSet/>
      <dgm:spPr/>
      <dgm:t>
        <a:bodyPr/>
        <a:lstStyle/>
        <a:p>
          <a:endParaRPr lang="en-ZA"/>
        </a:p>
      </dgm:t>
    </dgm:pt>
    <dgm:pt modelId="{D53E6F7F-7B0B-453C-A020-13B495D73B9E}">
      <dgm:prSet/>
      <dgm:spPr>
        <a:xfrm>
          <a:off x="3708" y="616545"/>
          <a:ext cx="1601591" cy="1195554"/>
        </a:xfrm>
      </dgm:spPr>
      <dgm:t>
        <a:bodyPr/>
        <a:lstStyle/>
        <a:p>
          <a:pPr>
            <a:lnSpc>
              <a:spcPct val="100000"/>
            </a:lnSpc>
            <a:spcBef>
              <a:spcPts val="600"/>
            </a:spcBef>
            <a:spcAft>
              <a:spcPts val="600"/>
            </a:spcAft>
          </a:pPr>
          <a:r>
            <a:rPr lang="en-ZA" smtClean="0">
              <a:latin typeface="Calibri"/>
              <a:ea typeface="+mn-ea"/>
              <a:cs typeface="+mn-cs"/>
            </a:rPr>
            <a:t>Improving education, training &amp; innovation</a:t>
          </a:r>
          <a:endParaRPr lang="en-ZA">
            <a:latin typeface="Calibri"/>
            <a:ea typeface="+mn-ea"/>
            <a:cs typeface="+mn-cs"/>
          </a:endParaRPr>
        </a:p>
      </dgm:t>
    </dgm:pt>
    <dgm:pt modelId="{F36B7613-B592-428D-A61A-F596466541F3}" type="parTrans" cxnId="{CE94AA89-5359-4956-8267-4DB2A8FFB1B3}">
      <dgm:prSet/>
      <dgm:spPr/>
      <dgm:t>
        <a:bodyPr/>
        <a:lstStyle/>
        <a:p>
          <a:endParaRPr lang="en-ZA"/>
        </a:p>
      </dgm:t>
    </dgm:pt>
    <dgm:pt modelId="{A5372A0D-FA62-4590-B898-A5564835CE73}" type="sibTrans" cxnId="{CE94AA89-5359-4956-8267-4DB2A8FFB1B3}">
      <dgm:prSet/>
      <dgm:spPr/>
      <dgm:t>
        <a:bodyPr/>
        <a:lstStyle/>
        <a:p>
          <a:endParaRPr lang="en-ZA"/>
        </a:p>
      </dgm:t>
    </dgm:pt>
    <dgm:pt modelId="{770062E0-4C13-4A02-833C-E2F92504571A}">
      <dgm:prSet/>
      <dgm:spPr>
        <a:xfrm>
          <a:off x="3708" y="616545"/>
          <a:ext cx="1601591" cy="1195554"/>
        </a:xfrm>
      </dgm:spPr>
      <dgm:t>
        <a:bodyPr/>
        <a:lstStyle/>
        <a:p>
          <a:pPr>
            <a:lnSpc>
              <a:spcPct val="100000"/>
            </a:lnSpc>
            <a:spcBef>
              <a:spcPts val="600"/>
            </a:spcBef>
            <a:spcAft>
              <a:spcPts val="600"/>
            </a:spcAft>
          </a:pPr>
          <a:r>
            <a:rPr lang="en-ZA" smtClean="0">
              <a:latin typeface="Calibri"/>
              <a:ea typeface="+mn-ea"/>
              <a:cs typeface="+mn-cs"/>
            </a:rPr>
            <a:t>Healthcare for all</a:t>
          </a:r>
          <a:endParaRPr lang="en-ZA">
            <a:latin typeface="Calibri"/>
            <a:ea typeface="+mn-ea"/>
            <a:cs typeface="+mn-cs"/>
          </a:endParaRPr>
        </a:p>
      </dgm:t>
    </dgm:pt>
    <dgm:pt modelId="{35584CB5-A5DC-4237-9C4F-52DD0492B915}" type="parTrans" cxnId="{93ABA708-0841-4FAB-98FD-CEE6AC9CA9CB}">
      <dgm:prSet/>
      <dgm:spPr/>
      <dgm:t>
        <a:bodyPr/>
        <a:lstStyle/>
        <a:p>
          <a:endParaRPr lang="en-ZA"/>
        </a:p>
      </dgm:t>
    </dgm:pt>
    <dgm:pt modelId="{32CCF7C7-DA8C-4886-ABE7-2D7E81848A6D}" type="sibTrans" cxnId="{93ABA708-0841-4FAB-98FD-CEE6AC9CA9CB}">
      <dgm:prSet/>
      <dgm:spPr/>
      <dgm:t>
        <a:bodyPr/>
        <a:lstStyle/>
        <a:p>
          <a:endParaRPr lang="en-ZA"/>
        </a:p>
      </dgm:t>
    </dgm:pt>
    <dgm:pt modelId="{F1544977-8A9C-42F2-904A-9C979000B0E6}">
      <dgm:prSet/>
      <dgm:spPr>
        <a:xfrm>
          <a:off x="3708" y="616545"/>
          <a:ext cx="1601591" cy="1195554"/>
        </a:xfrm>
      </dgm:spPr>
      <dgm:t>
        <a:bodyPr/>
        <a:lstStyle/>
        <a:p>
          <a:pPr>
            <a:lnSpc>
              <a:spcPct val="100000"/>
            </a:lnSpc>
            <a:spcBef>
              <a:spcPts val="600"/>
            </a:spcBef>
            <a:spcAft>
              <a:spcPts val="600"/>
            </a:spcAft>
          </a:pPr>
          <a:r>
            <a:rPr lang="en-ZA" smtClean="0">
              <a:latin typeface="Calibri"/>
              <a:ea typeface="+mn-ea"/>
              <a:cs typeface="+mn-cs"/>
            </a:rPr>
            <a:t>Social Protection</a:t>
          </a:r>
          <a:endParaRPr lang="en-ZA">
            <a:latin typeface="Calibri"/>
            <a:ea typeface="+mn-ea"/>
            <a:cs typeface="+mn-cs"/>
          </a:endParaRPr>
        </a:p>
      </dgm:t>
    </dgm:pt>
    <dgm:pt modelId="{559825B8-5F22-44F6-98FC-7BEA2874BAD5}" type="parTrans" cxnId="{1ACCE0B3-44BD-4C1B-9D80-14B388DCE062}">
      <dgm:prSet/>
      <dgm:spPr/>
      <dgm:t>
        <a:bodyPr/>
        <a:lstStyle/>
        <a:p>
          <a:endParaRPr lang="en-ZA"/>
        </a:p>
      </dgm:t>
    </dgm:pt>
    <dgm:pt modelId="{C2B07203-13CB-4ACF-89E3-32AFE8DC244C}" type="sibTrans" cxnId="{1ACCE0B3-44BD-4C1B-9D80-14B388DCE062}">
      <dgm:prSet/>
      <dgm:spPr/>
      <dgm:t>
        <a:bodyPr/>
        <a:lstStyle/>
        <a:p>
          <a:endParaRPr lang="en-ZA"/>
        </a:p>
      </dgm:t>
    </dgm:pt>
    <dgm:pt modelId="{53F74AC0-A91E-4F40-95B6-551CB5A1A827}">
      <dgm:prSet/>
      <dgm:spPr>
        <a:xfrm>
          <a:off x="1876327" y="616545"/>
          <a:ext cx="1601591" cy="1195554"/>
        </a:xfrm>
      </dgm:spPr>
      <dgm:t>
        <a:bodyPr/>
        <a:lstStyle/>
        <a:p>
          <a:pPr>
            <a:lnSpc>
              <a:spcPct val="90000"/>
            </a:lnSpc>
            <a:spcBef>
              <a:spcPct val="0"/>
            </a:spcBef>
            <a:spcAft>
              <a:spcPct val="15000"/>
            </a:spcAft>
          </a:pPr>
          <a:r>
            <a:rPr lang="en-ZA" smtClean="0">
              <a:latin typeface="Calibri"/>
              <a:ea typeface="+mn-ea"/>
              <a:cs typeface="+mn-cs"/>
            </a:rPr>
            <a:t>Economic Infrastructure</a:t>
          </a:r>
          <a:endParaRPr lang="en-ZA">
            <a:latin typeface="Calibri"/>
            <a:ea typeface="+mn-ea"/>
            <a:cs typeface="+mn-cs"/>
          </a:endParaRPr>
        </a:p>
      </dgm:t>
    </dgm:pt>
    <dgm:pt modelId="{D209F675-95F1-42BC-A1C5-598CFF092D25}" type="parTrans" cxnId="{A1F4F606-77CB-4A24-9A5C-BEF090C9CD28}">
      <dgm:prSet/>
      <dgm:spPr/>
      <dgm:t>
        <a:bodyPr/>
        <a:lstStyle/>
        <a:p>
          <a:endParaRPr lang="en-ZA"/>
        </a:p>
      </dgm:t>
    </dgm:pt>
    <dgm:pt modelId="{B05E20DD-57A3-4416-A37C-AA5B402E14BF}" type="sibTrans" cxnId="{A1F4F606-77CB-4A24-9A5C-BEF090C9CD28}">
      <dgm:prSet/>
      <dgm:spPr/>
      <dgm:t>
        <a:bodyPr/>
        <a:lstStyle/>
        <a:p>
          <a:endParaRPr lang="en-ZA"/>
        </a:p>
      </dgm:t>
    </dgm:pt>
    <dgm:pt modelId="{78A5F0D1-84FE-483E-AB82-18E3CD4E8AAF}">
      <dgm:prSet/>
      <dgm:spPr>
        <a:xfrm>
          <a:off x="1876327" y="616545"/>
          <a:ext cx="1601591" cy="1195554"/>
        </a:xfrm>
      </dgm:spPr>
      <dgm:t>
        <a:bodyPr/>
        <a:lstStyle/>
        <a:p>
          <a:pPr>
            <a:lnSpc>
              <a:spcPct val="90000"/>
            </a:lnSpc>
            <a:spcBef>
              <a:spcPct val="0"/>
            </a:spcBef>
            <a:spcAft>
              <a:spcPct val="15000"/>
            </a:spcAft>
          </a:pPr>
          <a:r>
            <a:rPr lang="en-ZA" dirty="0" smtClean="0">
              <a:latin typeface="Calibri"/>
              <a:ea typeface="+mn-ea"/>
              <a:cs typeface="+mn-cs"/>
            </a:rPr>
            <a:t>Transforming human settlements</a:t>
          </a:r>
          <a:endParaRPr lang="en-ZA" dirty="0">
            <a:latin typeface="Calibri"/>
            <a:ea typeface="+mn-ea"/>
            <a:cs typeface="+mn-cs"/>
          </a:endParaRPr>
        </a:p>
      </dgm:t>
    </dgm:pt>
    <dgm:pt modelId="{D855645A-7974-47EC-BF10-F372DF5A44AF}" type="parTrans" cxnId="{34A18608-6A77-47C0-A747-3DB5BB0B73A8}">
      <dgm:prSet/>
      <dgm:spPr/>
      <dgm:t>
        <a:bodyPr/>
        <a:lstStyle/>
        <a:p>
          <a:endParaRPr lang="en-ZA"/>
        </a:p>
      </dgm:t>
    </dgm:pt>
    <dgm:pt modelId="{AFCDB1E0-8B71-4D32-A6A6-E2F0206A0EA5}" type="sibTrans" cxnId="{34A18608-6A77-47C0-A747-3DB5BB0B73A8}">
      <dgm:prSet/>
      <dgm:spPr/>
      <dgm:t>
        <a:bodyPr/>
        <a:lstStyle/>
        <a:p>
          <a:endParaRPr lang="en-ZA"/>
        </a:p>
      </dgm:t>
    </dgm:pt>
    <dgm:pt modelId="{AAF30903-F1F2-43B5-9D61-EF6A92043176}">
      <dgm:prSet/>
      <dgm:spPr>
        <a:xfrm>
          <a:off x="1876327" y="616545"/>
          <a:ext cx="1601591" cy="1195554"/>
        </a:xfrm>
      </dgm:spPr>
      <dgm:t>
        <a:bodyPr/>
        <a:lstStyle/>
        <a:p>
          <a:pPr>
            <a:lnSpc>
              <a:spcPct val="100000"/>
            </a:lnSpc>
            <a:spcBef>
              <a:spcPts val="600"/>
            </a:spcBef>
            <a:spcAft>
              <a:spcPts val="600"/>
            </a:spcAft>
          </a:pPr>
          <a:r>
            <a:rPr lang="en-ZA" smtClean="0">
              <a:latin typeface="Calibri"/>
              <a:ea typeface="+mn-ea"/>
              <a:cs typeface="+mn-cs"/>
            </a:rPr>
            <a:t>Environmental sutainability &amp; resilience</a:t>
          </a:r>
          <a:endParaRPr lang="en-ZA" dirty="0">
            <a:latin typeface="Calibri"/>
            <a:ea typeface="+mn-ea"/>
            <a:cs typeface="+mn-cs"/>
          </a:endParaRPr>
        </a:p>
      </dgm:t>
    </dgm:pt>
    <dgm:pt modelId="{EA304B22-02B7-4C79-BEA2-6B767719E62A}" type="parTrans" cxnId="{C0452623-1DDC-42B6-8AE8-E85E87D86596}">
      <dgm:prSet/>
      <dgm:spPr/>
      <dgm:t>
        <a:bodyPr/>
        <a:lstStyle/>
        <a:p>
          <a:endParaRPr lang="en-ZA"/>
        </a:p>
      </dgm:t>
    </dgm:pt>
    <dgm:pt modelId="{6D6C4A53-0D59-44C4-AD96-BDF6902881E8}" type="sibTrans" cxnId="{C0452623-1DDC-42B6-8AE8-E85E87D86596}">
      <dgm:prSet/>
      <dgm:spPr/>
      <dgm:t>
        <a:bodyPr/>
        <a:lstStyle/>
        <a:p>
          <a:endParaRPr lang="en-ZA"/>
        </a:p>
      </dgm:t>
    </dgm:pt>
    <dgm:pt modelId="{D623D3C1-7237-4167-8B20-A8029159CF2A}">
      <dgm:prSet/>
      <dgm:spPr>
        <a:xfrm>
          <a:off x="1876327" y="616545"/>
          <a:ext cx="1601591" cy="1195554"/>
        </a:xfrm>
      </dgm:spPr>
      <dgm:t>
        <a:bodyPr/>
        <a:lstStyle/>
        <a:p>
          <a:pPr>
            <a:lnSpc>
              <a:spcPct val="90000"/>
            </a:lnSpc>
            <a:spcBef>
              <a:spcPct val="0"/>
            </a:spcBef>
            <a:spcAft>
              <a:spcPct val="15000"/>
            </a:spcAft>
          </a:pPr>
          <a:r>
            <a:rPr lang="en-ZA" smtClean="0">
              <a:latin typeface="Calibri"/>
              <a:ea typeface="+mn-ea"/>
              <a:cs typeface="+mn-cs"/>
            </a:rPr>
            <a:t>Inclusive rural economy</a:t>
          </a:r>
          <a:endParaRPr lang="en-ZA">
            <a:latin typeface="Calibri"/>
            <a:ea typeface="+mn-ea"/>
            <a:cs typeface="+mn-cs"/>
          </a:endParaRPr>
        </a:p>
      </dgm:t>
    </dgm:pt>
    <dgm:pt modelId="{854F6C06-EA08-4BD0-BF32-C182E8097647}" type="parTrans" cxnId="{C94ACE1A-3FF6-4745-9BEC-71BADD201C14}">
      <dgm:prSet/>
      <dgm:spPr/>
      <dgm:t>
        <a:bodyPr/>
        <a:lstStyle/>
        <a:p>
          <a:endParaRPr lang="en-ZA"/>
        </a:p>
      </dgm:t>
    </dgm:pt>
    <dgm:pt modelId="{319DC5CF-6B3F-4DD9-938F-787333C715AC}" type="sibTrans" cxnId="{C94ACE1A-3FF6-4745-9BEC-71BADD201C14}">
      <dgm:prSet/>
      <dgm:spPr/>
      <dgm:t>
        <a:bodyPr/>
        <a:lstStyle/>
        <a:p>
          <a:endParaRPr lang="en-ZA"/>
        </a:p>
      </dgm:t>
    </dgm:pt>
    <dgm:pt modelId="{3471582F-153E-4E29-B763-FB5D5E6FA32C}">
      <dgm:prSet/>
      <dgm:spPr>
        <a:xfrm>
          <a:off x="3748946" y="616545"/>
          <a:ext cx="1601591" cy="1195554"/>
        </a:xfrm>
      </dgm:spPr>
      <dgm:t>
        <a:bodyPr/>
        <a:lstStyle/>
        <a:p>
          <a:pPr>
            <a:lnSpc>
              <a:spcPct val="90000"/>
            </a:lnSpc>
            <a:spcBef>
              <a:spcPct val="0"/>
            </a:spcBef>
            <a:spcAft>
              <a:spcPct val="15000"/>
            </a:spcAft>
          </a:pPr>
          <a:r>
            <a:rPr lang="en-ZA" smtClean="0">
              <a:latin typeface="Calibri"/>
              <a:ea typeface="+mn-ea"/>
              <a:cs typeface="+mn-cs"/>
            </a:rPr>
            <a:t>Building a capable &amp; developmental state</a:t>
          </a:r>
          <a:endParaRPr lang="en-ZA">
            <a:latin typeface="Calibri"/>
            <a:ea typeface="+mn-ea"/>
            <a:cs typeface="+mn-cs"/>
          </a:endParaRPr>
        </a:p>
      </dgm:t>
    </dgm:pt>
    <dgm:pt modelId="{02F3D64F-626D-4256-8D3B-BEB97EBC5987}" type="parTrans" cxnId="{5CA75589-CA5D-4671-83B3-B590D76501FA}">
      <dgm:prSet/>
      <dgm:spPr/>
      <dgm:t>
        <a:bodyPr/>
        <a:lstStyle/>
        <a:p>
          <a:endParaRPr lang="en-ZA"/>
        </a:p>
      </dgm:t>
    </dgm:pt>
    <dgm:pt modelId="{079EF8E6-C121-4987-BC40-EC34DAB2099E}" type="sibTrans" cxnId="{5CA75589-CA5D-4671-83B3-B590D76501FA}">
      <dgm:prSet/>
      <dgm:spPr/>
      <dgm:t>
        <a:bodyPr/>
        <a:lstStyle/>
        <a:p>
          <a:endParaRPr lang="en-ZA"/>
        </a:p>
      </dgm:t>
    </dgm:pt>
    <dgm:pt modelId="{0250AA08-14CA-4565-8630-BC17847BB1D8}">
      <dgm:prSet/>
      <dgm:spPr>
        <a:xfrm>
          <a:off x="3748946" y="616545"/>
          <a:ext cx="1601591" cy="1195554"/>
        </a:xfrm>
      </dgm:spPr>
      <dgm:t>
        <a:bodyPr/>
        <a:lstStyle/>
        <a:p>
          <a:pPr>
            <a:lnSpc>
              <a:spcPct val="90000"/>
            </a:lnSpc>
            <a:spcBef>
              <a:spcPct val="0"/>
            </a:spcBef>
            <a:spcAft>
              <a:spcPct val="15000"/>
            </a:spcAft>
          </a:pPr>
          <a:r>
            <a:rPr lang="en-ZA" smtClean="0">
              <a:latin typeface="Calibri"/>
              <a:ea typeface="+mn-ea"/>
              <a:cs typeface="+mn-cs"/>
            </a:rPr>
            <a:t>Fighting corruption</a:t>
          </a:r>
          <a:endParaRPr lang="en-ZA">
            <a:latin typeface="Calibri"/>
            <a:ea typeface="+mn-ea"/>
            <a:cs typeface="+mn-cs"/>
          </a:endParaRPr>
        </a:p>
      </dgm:t>
    </dgm:pt>
    <dgm:pt modelId="{663DDBF9-24EC-4682-898B-5A10F0D19F63}" type="parTrans" cxnId="{62A4F3FE-B754-4769-89FD-335AC2670FE9}">
      <dgm:prSet/>
      <dgm:spPr/>
      <dgm:t>
        <a:bodyPr/>
        <a:lstStyle/>
        <a:p>
          <a:endParaRPr lang="en-ZA"/>
        </a:p>
      </dgm:t>
    </dgm:pt>
    <dgm:pt modelId="{3AA926F7-A8AE-4C30-8FAF-E054A666301E}" type="sibTrans" cxnId="{62A4F3FE-B754-4769-89FD-335AC2670FE9}">
      <dgm:prSet/>
      <dgm:spPr/>
      <dgm:t>
        <a:bodyPr/>
        <a:lstStyle/>
        <a:p>
          <a:endParaRPr lang="en-ZA"/>
        </a:p>
      </dgm:t>
    </dgm:pt>
    <dgm:pt modelId="{6F23A208-6580-42D5-A86F-EC1C1321FF71}">
      <dgm:prSet/>
      <dgm:spPr>
        <a:xfrm>
          <a:off x="3748946" y="616545"/>
          <a:ext cx="1601591" cy="1195554"/>
        </a:xfrm>
      </dgm:spPr>
      <dgm:t>
        <a:bodyPr/>
        <a:lstStyle/>
        <a:p>
          <a:pPr>
            <a:lnSpc>
              <a:spcPct val="100000"/>
            </a:lnSpc>
            <a:spcBef>
              <a:spcPts val="600"/>
            </a:spcBef>
            <a:spcAft>
              <a:spcPts val="600"/>
            </a:spcAft>
          </a:pPr>
          <a:r>
            <a:rPr lang="en-ZA" smtClean="0">
              <a:latin typeface="Calibri"/>
              <a:ea typeface="+mn-ea"/>
              <a:cs typeface="+mn-cs"/>
            </a:rPr>
            <a:t>Building supportive, safe &amp; cohesive communities.</a:t>
          </a:r>
          <a:endParaRPr lang="en-ZA">
            <a:latin typeface="Calibri"/>
            <a:ea typeface="+mn-ea"/>
            <a:cs typeface="+mn-cs"/>
          </a:endParaRPr>
        </a:p>
      </dgm:t>
    </dgm:pt>
    <dgm:pt modelId="{57A4316E-3B56-418D-87C6-D1E6A80AA479}" type="parTrans" cxnId="{C95BC590-25F1-4B18-95DD-C86B28181ABE}">
      <dgm:prSet/>
      <dgm:spPr/>
      <dgm:t>
        <a:bodyPr/>
        <a:lstStyle/>
        <a:p>
          <a:endParaRPr lang="en-ZA"/>
        </a:p>
      </dgm:t>
    </dgm:pt>
    <dgm:pt modelId="{179E14E5-124B-4037-816F-D7550326B23F}" type="sibTrans" cxnId="{C95BC590-25F1-4B18-95DD-C86B28181ABE}">
      <dgm:prSet/>
      <dgm:spPr/>
      <dgm:t>
        <a:bodyPr/>
        <a:lstStyle/>
        <a:p>
          <a:endParaRPr lang="en-ZA"/>
        </a:p>
      </dgm:t>
    </dgm:pt>
    <dgm:pt modelId="{E2D870CF-CB8F-4A2D-93BB-96EAE1AD255E}" type="pres">
      <dgm:prSet presAssocID="{B5901900-9EC7-4A31-B5D8-8804B1B9D02A}" presName="diagram" presStyleCnt="0">
        <dgm:presLayoutVars>
          <dgm:dir/>
          <dgm:animLvl val="lvl"/>
          <dgm:resizeHandles val="exact"/>
        </dgm:presLayoutVars>
      </dgm:prSet>
      <dgm:spPr/>
    </dgm:pt>
    <dgm:pt modelId="{6E9F039A-B32A-4963-9FE9-3E91E43625CD}" type="pres">
      <dgm:prSet presAssocID="{23E0FC5A-904C-4B90-A277-972E56C808C9}" presName="compNode" presStyleCnt="0"/>
      <dgm:spPr/>
    </dgm:pt>
    <dgm:pt modelId="{0580D98D-C8EC-4AB5-809C-BDD42E2086CC}" type="pres">
      <dgm:prSet presAssocID="{23E0FC5A-904C-4B90-A277-972E56C808C9}" presName="childRect" presStyleLbl="bgAcc1" presStyleIdx="0" presStyleCnt="3">
        <dgm:presLayoutVars>
          <dgm:bulletEnabled val="1"/>
        </dgm:presLayoutVars>
      </dgm:prSet>
      <dgm:spPr>
        <a:prstGeom prst="round2SameRect">
          <a:avLst>
            <a:gd name="adj1" fmla="val 8000"/>
            <a:gd name="adj2" fmla="val 0"/>
          </a:avLst>
        </a:prstGeom>
      </dgm:spPr>
      <dgm:t>
        <a:bodyPr/>
        <a:lstStyle/>
        <a:p>
          <a:endParaRPr lang="en-ZA"/>
        </a:p>
      </dgm:t>
    </dgm:pt>
    <dgm:pt modelId="{8C15799C-B691-4BE3-8121-A5B4C9485351}" type="pres">
      <dgm:prSet presAssocID="{23E0FC5A-904C-4B90-A277-972E56C808C9}" presName="parentText" presStyleLbl="node1" presStyleIdx="0" presStyleCnt="0">
        <dgm:presLayoutVars>
          <dgm:chMax val="0"/>
          <dgm:bulletEnabled val="1"/>
        </dgm:presLayoutVars>
      </dgm:prSet>
      <dgm:spPr>
        <a:prstGeom prst="rect">
          <a:avLst/>
        </a:prstGeom>
      </dgm:spPr>
      <dgm:t>
        <a:bodyPr/>
        <a:lstStyle/>
        <a:p>
          <a:endParaRPr lang="en-ZA"/>
        </a:p>
      </dgm:t>
    </dgm:pt>
    <dgm:pt modelId="{3716D927-4DB8-4305-9567-C0E7A8139E8B}" type="pres">
      <dgm:prSet presAssocID="{23E0FC5A-904C-4B90-A277-972E56C808C9}" presName="parentRect" presStyleLbl="alignNode1" presStyleIdx="0" presStyleCnt="3"/>
      <dgm:spPr/>
      <dgm:t>
        <a:bodyPr/>
        <a:lstStyle/>
        <a:p>
          <a:endParaRPr lang="en-ZA"/>
        </a:p>
      </dgm:t>
    </dgm:pt>
    <dgm:pt modelId="{F08DE278-55D2-40E9-8756-1A6BAD2265DC}" type="pres">
      <dgm:prSet presAssocID="{23E0FC5A-904C-4B90-A277-972E56C808C9}" presName="adorn" presStyleLbl="fgAccFollowNode1" presStyleIdx="0" presStyleCnt="3"/>
      <dgm:spPr>
        <a:xfrm>
          <a:off x="1176895" y="1893757"/>
          <a:ext cx="560557" cy="560557"/>
        </a:xfrm>
        <a:prstGeom prst="ellipse">
          <a:avLst/>
        </a:prstGeom>
      </dgm:spPr>
    </dgm:pt>
    <dgm:pt modelId="{591DD3AF-ECE6-40E3-A63F-289BD84992F3}" type="pres">
      <dgm:prSet presAssocID="{D2D6A82D-29F1-4130-8F7B-0BFC1C6B844D}" presName="sibTrans" presStyleLbl="sibTrans2D1" presStyleIdx="0" presStyleCnt="0"/>
      <dgm:spPr/>
      <dgm:t>
        <a:bodyPr/>
        <a:lstStyle/>
        <a:p>
          <a:endParaRPr lang="en-ZA"/>
        </a:p>
      </dgm:t>
    </dgm:pt>
    <dgm:pt modelId="{DC3F1BEA-C522-4F93-B8B9-72B760DCB835}" type="pres">
      <dgm:prSet presAssocID="{B8AFD2BF-68D9-4DFD-BE8E-F22EA3AFFC40}" presName="compNode" presStyleCnt="0"/>
      <dgm:spPr/>
    </dgm:pt>
    <dgm:pt modelId="{285ED4FE-88AC-4455-BB3A-1015440189C6}" type="pres">
      <dgm:prSet presAssocID="{B8AFD2BF-68D9-4DFD-BE8E-F22EA3AFFC40}" presName="childRect" presStyleLbl="bgAcc1" presStyleIdx="1" presStyleCnt="3">
        <dgm:presLayoutVars>
          <dgm:bulletEnabled val="1"/>
        </dgm:presLayoutVars>
      </dgm:prSet>
      <dgm:spPr>
        <a:prstGeom prst="round2SameRect">
          <a:avLst>
            <a:gd name="adj1" fmla="val 8000"/>
            <a:gd name="adj2" fmla="val 0"/>
          </a:avLst>
        </a:prstGeom>
      </dgm:spPr>
      <dgm:t>
        <a:bodyPr/>
        <a:lstStyle/>
        <a:p>
          <a:endParaRPr lang="en-ZA"/>
        </a:p>
      </dgm:t>
    </dgm:pt>
    <dgm:pt modelId="{273B5DC7-BFD3-40AD-B396-812444389D16}" type="pres">
      <dgm:prSet presAssocID="{B8AFD2BF-68D9-4DFD-BE8E-F22EA3AFFC40}" presName="parentText" presStyleLbl="node1" presStyleIdx="0" presStyleCnt="0">
        <dgm:presLayoutVars>
          <dgm:chMax val="0"/>
          <dgm:bulletEnabled val="1"/>
        </dgm:presLayoutVars>
      </dgm:prSet>
      <dgm:spPr>
        <a:prstGeom prst="rect">
          <a:avLst/>
        </a:prstGeom>
      </dgm:spPr>
      <dgm:t>
        <a:bodyPr/>
        <a:lstStyle/>
        <a:p>
          <a:endParaRPr lang="en-ZA"/>
        </a:p>
      </dgm:t>
    </dgm:pt>
    <dgm:pt modelId="{07729D13-4A73-41C6-B27B-67B8223B5E26}" type="pres">
      <dgm:prSet presAssocID="{B8AFD2BF-68D9-4DFD-BE8E-F22EA3AFFC40}" presName="parentRect" presStyleLbl="alignNode1" presStyleIdx="1" presStyleCnt="3"/>
      <dgm:spPr/>
      <dgm:t>
        <a:bodyPr/>
        <a:lstStyle/>
        <a:p>
          <a:endParaRPr lang="en-ZA"/>
        </a:p>
      </dgm:t>
    </dgm:pt>
    <dgm:pt modelId="{1A4D0F8F-9895-4309-BFC7-153F59815D3C}" type="pres">
      <dgm:prSet presAssocID="{B8AFD2BF-68D9-4DFD-BE8E-F22EA3AFFC40}" presName="adorn" presStyleLbl="fgAccFollowNode1" presStyleIdx="1" presStyleCnt="3"/>
      <dgm:spPr>
        <a:xfrm>
          <a:off x="3049515" y="1893757"/>
          <a:ext cx="560557" cy="560557"/>
        </a:xfrm>
        <a:prstGeom prst="ellipse">
          <a:avLst/>
        </a:prstGeom>
      </dgm:spPr>
    </dgm:pt>
    <dgm:pt modelId="{72B31308-D65A-4151-985B-A91D55F030A5}" type="pres">
      <dgm:prSet presAssocID="{868DF864-370A-4C1D-97B2-26A273F0A736}" presName="sibTrans" presStyleLbl="sibTrans2D1" presStyleIdx="0" presStyleCnt="0"/>
      <dgm:spPr/>
      <dgm:t>
        <a:bodyPr/>
        <a:lstStyle/>
        <a:p>
          <a:endParaRPr lang="en-ZA"/>
        </a:p>
      </dgm:t>
    </dgm:pt>
    <dgm:pt modelId="{C56EF606-4583-482A-8490-67E848C92A64}" type="pres">
      <dgm:prSet presAssocID="{9F28EB55-622A-4B07-A4B2-EB9ABCDCACC3}" presName="compNode" presStyleCnt="0"/>
      <dgm:spPr/>
    </dgm:pt>
    <dgm:pt modelId="{CF7ECAD8-3000-44DC-B028-167EDD37DDF7}" type="pres">
      <dgm:prSet presAssocID="{9F28EB55-622A-4B07-A4B2-EB9ABCDCACC3}" presName="childRect" presStyleLbl="bgAcc1" presStyleIdx="2" presStyleCnt="3">
        <dgm:presLayoutVars>
          <dgm:bulletEnabled val="1"/>
        </dgm:presLayoutVars>
      </dgm:prSet>
      <dgm:spPr>
        <a:prstGeom prst="round2SameRect">
          <a:avLst>
            <a:gd name="adj1" fmla="val 8000"/>
            <a:gd name="adj2" fmla="val 0"/>
          </a:avLst>
        </a:prstGeom>
      </dgm:spPr>
      <dgm:t>
        <a:bodyPr/>
        <a:lstStyle/>
        <a:p>
          <a:endParaRPr lang="en-ZA"/>
        </a:p>
      </dgm:t>
    </dgm:pt>
    <dgm:pt modelId="{037935E2-3D8E-4E65-9DC1-6DB05F49DBDE}" type="pres">
      <dgm:prSet presAssocID="{9F28EB55-622A-4B07-A4B2-EB9ABCDCACC3}" presName="parentText" presStyleLbl="node1" presStyleIdx="0" presStyleCnt="0">
        <dgm:presLayoutVars>
          <dgm:chMax val="0"/>
          <dgm:bulletEnabled val="1"/>
        </dgm:presLayoutVars>
      </dgm:prSet>
      <dgm:spPr>
        <a:prstGeom prst="rect">
          <a:avLst/>
        </a:prstGeom>
      </dgm:spPr>
      <dgm:t>
        <a:bodyPr/>
        <a:lstStyle/>
        <a:p>
          <a:endParaRPr lang="en-ZA"/>
        </a:p>
      </dgm:t>
    </dgm:pt>
    <dgm:pt modelId="{19647DC8-C592-4C2D-887E-4517F588201C}" type="pres">
      <dgm:prSet presAssocID="{9F28EB55-622A-4B07-A4B2-EB9ABCDCACC3}" presName="parentRect" presStyleLbl="alignNode1" presStyleIdx="2" presStyleCnt="3"/>
      <dgm:spPr/>
      <dgm:t>
        <a:bodyPr/>
        <a:lstStyle/>
        <a:p>
          <a:endParaRPr lang="en-ZA"/>
        </a:p>
      </dgm:t>
    </dgm:pt>
    <dgm:pt modelId="{F02BF60C-D92A-47ED-8589-32C88A435317}" type="pres">
      <dgm:prSet presAssocID="{9F28EB55-622A-4B07-A4B2-EB9ABCDCACC3}" presName="adorn" presStyleLbl="fgAccFollowNode1" presStyleIdx="2" presStyleCnt="3"/>
      <dgm:spPr>
        <a:xfrm>
          <a:off x="4922134" y="1893757"/>
          <a:ext cx="560557" cy="560557"/>
        </a:xfrm>
        <a:prstGeom prst="ellipse">
          <a:avLst/>
        </a:prstGeom>
      </dgm:spPr>
    </dgm:pt>
  </dgm:ptLst>
  <dgm:cxnLst>
    <dgm:cxn modelId="{1ACCE0B3-44BD-4C1B-9D80-14B388DCE062}" srcId="{23E0FC5A-904C-4B90-A277-972E56C808C9}" destId="{F1544977-8A9C-42F2-904A-9C979000B0E6}" srcOrd="3" destOrd="0" parTransId="{559825B8-5F22-44F6-98FC-7BEA2874BAD5}" sibTransId="{C2B07203-13CB-4ACF-89E3-32AFE8DC244C}"/>
    <dgm:cxn modelId="{C93ACF03-E71B-4A06-8525-733DD072CC80}" type="presOf" srcId="{23E0FC5A-904C-4B90-A277-972E56C808C9}" destId="{3716D927-4DB8-4305-9567-C0E7A8139E8B}" srcOrd="1" destOrd="0" presId="urn:microsoft.com/office/officeart/2005/8/layout/bList2"/>
    <dgm:cxn modelId="{354496DB-9364-4279-9F65-8311B79B8CF9}" type="presOf" srcId="{770062E0-4C13-4A02-833C-E2F92504571A}" destId="{0580D98D-C8EC-4AB5-809C-BDD42E2086CC}" srcOrd="0" destOrd="2" presId="urn:microsoft.com/office/officeart/2005/8/layout/bList2"/>
    <dgm:cxn modelId="{CD6AA0A0-CC68-4539-A273-FFB4343C1649}" type="presOf" srcId="{B5901900-9EC7-4A31-B5D8-8804B1B9D02A}" destId="{E2D870CF-CB8F-4A2D-93BB-96EAE1AD255E}" srcOrd="0" destOrd="0" presId="urn:microsoft.com/office/officeart/2005/8/layout/bList2"/>
    <dgm:cxn modelId="{0BFAE3E3-2F03-4486-BC26-151D9D19DD9F}" type="presOf" srcId="{D53E6F7F-7B0B-453C-A020-13B495D73B9E}" destId="{0580D98D-C8EC-4AB5-809C-BDD42E2086CC}" srcOrd="0" destOrd="1" presId="urn:microsoft.com/office/officeart/2005/8/layout/bList2"/>
    <dgm:cxn modelId="{D655D53B-1D0A-4B4C-ADEC-BA7C7DCC35DA}" type="presOf" srcId="{D2D6A82D-29F1-4130-8F7B-0BFC1C6B844D}" destId="{591DD3AF-ECE6-40E3-A63F-289BD84992F3}" srcOrd="0" destOrd="0" presId="urn:microsoft.com/office/officeart/2005/8/layout/bList2"/>
    <dgm:cxn modelId="{C0452623-1DDC-42B6-8AE8-E85E87D86596}" srcId="{B8AFD2BF-68D9-4DFD-BE8E-F22EA3AFFC40}" destId="{AAF30903-F1F2-43B5-9D61-EF6A92043176}" srcOrd="2" destOrd="0" parTransId="{EA304B22-02B7-4C79-BEA2-6B767719E62A}" sibTransId="{6D6C4A53-0D59-44C4-AD96-BDF6902881E8}"/>
    <dgm:cxn modelId="{40EB0D9B-6C5F-4B09-AB99-39BB8B405198}" type="presOf" srcId="{F1544977-8A9C-42F2-904A-9C979000B0E6}" destId="{0580D98D-C8EC-4AB5-809C-BDD42E2086CC}" srcOrd="0" destOrd="3" presId="urn:microsoft.com/office/officeart/2005/8/layout/bList2"/>
    <dgm:cxn modelId="{29E30480-ED82-4B3B-AA93-E547A4D22E2C}" type="presOf" srcId="{53F74AC0-A91E-4F40-95B6-551CB5A1A827}" destId="{285ED4FE-88AC-4455-BB3A-1015440189C6}" srcOrd="0" destOrd="0" presId="urn:microsoft.com/office/officeart/2005/8/layout/bList2"/>
    <dgm:cxn modelId="{971058D6-652D-4559-B6AE-3600303FC751}" type="presOf" srcId="{AAF30903-F1F2-43B5-9D61-EF6A92043176}" destId="{285ED4FE-88AC-4455-BB3A-1015440189C6}" srcOrd="0" destOrd="2" presId="urn:microsoft.com/office/officeart/2005/8/layout/bList2"/>
    <dgm:cxn modelId="{C95BC590-25F1-4B18-95DD-C86B28181ABE}" srcId="{9F28EB55-622A-4B07-A4B2-EB9ABCDCACC3}" destId="{6F23A208-6580-42D5-A86F-EC1C1321FF71}" srcOrd="2" destOrd="0" parTransId="{57A4316E-3B56-418D-87C6-D1E6A80AA479}" sibTransId="{179E14E5-124B-4037-816F-D7550326B23F}"/>
    <dgm:cxn modelId="{8DBBB769-FFA3-4DA8-A352-C6D27D634C7B}" type="presOf" srcId="{78A5F0D1-84FE-483E-AB82-18E3CD4E8AAF}" destId="{285ED4FE-88AC-4455-BB3A-1015440189C6}" srcOrd="0" destOrd="1" presId="urn:microsoft.com/office/officeart/2005/8/layout/bList2"/>
    <dgm:cxn modelId="{7A563356-9B29-49A0-821B-67B23C7388C5}" type="presOf" srcId="{23E0FC5A-904C-4B90-A277-972E56C808C9}" destId="{8C15799C-B691-4BE3-8121-A5B4C9485351}" srcOrd="0" destOrd="0" presId="urn:microsoft.com/office/officeart/2005/8/layout/bList2"/>
    <dgm:cxn modelId="{E1862A6B-8C31-4912-AA5C-82188F5FC076}" type="presOf" srcId="{3471582F-153E-4E29-B763-FB5D5E6FA32C}" destId="{CF7ECAD8-3000-44DC-B028-167EDD37DDF7}" srcOrd="0" destOrd="0" presId="urn:microsoft.com/office/officeart/2005/8/layout/bList2"/>
    <dgm:cxn modelId="{CE94AA89-5359-4956-8267-4DB2A8FFB1B3}" srcId="{23E0FC5A-904C-4B90-A277-972E56C808C9}" destId="{D53E6F7F-7B0B-453C-A020-13B495D73B9E}" srcOrd="1" destOrd="0" parTransId="{F36B7613-B592-428D-A61A-F596466541F3}" sibTransId="{A5372A0D-FA62-4590-B898-A5564835CE73}"/>
    <dgm:cxn modelId="{C94ACE1A-3FF6-4745-9BEC-71BADD201C14}" srcId="{B8AFD2BF-68D9-4DFD-BE8E-F22EA3AFFC40}" destId="{D623D3C1-7237-4167-8B20-A8029159CF2A}" srcOrd="3" destOrd="0" parTransId="{854F6C06-EA08-4BD0-BF32-C182E8097647}" sibTransId="{319DC5CF-6B3F-4DD9-938F-787333C715AC}"/>
    <dgm:cxn modelId="{6E0C0F4B-6A4D-4BAD-A39D-6138BA822D85}" srcId="{B5901900-9EC7-4A31-B5D8-8804B1B9D02A}" destId="{B8AFD2BF-68D9-4DFD-BE8E-F22EA3AFFC40}" srcOrd="1" destOrd="0" parTransId="{9ADCC664-6E8E-47B6-9506-B33A53F2B1F3}" sibTransId="{868DF864-370A-4C1D-97B2-26A273F0A736}"/>
    <dgm:cxn modelId="{CA59F3B7-D1C6-454C-A71B-C3D09AFACD0C}" type="presOf" srcId="{9F28EB55-622A-4B07-A4B2-EB9ABCDCACC3}" destId="{19647DC8-C592-4C2D-887E-4517F588201C}" srcOrd="1" destOrd="0" presId="urn:microsoft.com/office/officeart/2005/8/layout/bList2"/>
    <dgm:cxn modelId="{BF1EA795-3057-412C-9E43-36789F6C711B}" type="presOf" srcId="{D623D3C1-7237-4167-8B20-A8029159CF2A}" destId="{285ED4FE-88AC-4455-BB3A-1015440189C6}" srcOrd="0" destOrd="3" presId="urn:microsoft.com/office/officeart/2005/8/layout/bList2"/>
    <dgm:cxn modelId="{4D3FD96F-4A6C-4F70-A244-5434AF71CB0B}" type="presOf" srcId="{868DF864-370A-4C1D-97B2-26A273F0A736}" destId="{72B31308-D65A-4151-985B-A91D55F030A5}" srcOrd="0" destOrd="0" presId="urn:microsoft.com/office/officeart/2005/8/layout/bList2"/>
    <dgm:cxn modelId="{412C0528-B474-4AD2-8A4B-8D3725DA8E0D}" type="presOf" srcId="{B8AFD2BF-68D9-4DFD-BE8E-F22EA3AFFC40}" destId="{07729D13-4A73-41C6-B27B-67B8223B5E26}" srcOrd="1" destOrd="0" presId="urn:microsoft.com/office/officeart/2005/8/layout/bList2"/>
    <dgm:cxn modelId="{34A18608-6A77-47C0-A747-3DB5BB0B73A8}" srcId="{B8AFD2BF-68D9-4DFD-BE8E-F22EA3AFFC40}" destId="{78A5F0D1-84FE-483E-AB82-18E3CD4E8AAF}" srcOrd="1" destOrd="0" parTransId="{D855645A-7974-47EC-BF10-F372DF5A44AF}" sibTransId="{AFCDB1E0-8B71-4D32-A6A6-E2F0206A0EA5}"/>
    <dgm:cxn modelId="{93ABA708-0841-4FAB-98FD-CEE6AC9CA9CB}" srcId="{23E0FC5A-904C-4B90-A277-972E56C808C9}" destId="{770062E0-4C13-4A02-833C-E2F92504571A}" srcOrd="2" destOrd="0" parTransId="{35584CB5-A5DC-4237-9C4F-52DD0492B915}" sibTransId="{32CCF7C7-DA8C-4886-ABE7-2D7E81848A6D}"/>
    <dgm:cxn modelId="{6ED9AC1B-B2E8-4CC8-BD11-0840865B3DD6}" type="presOf" srcId="{0250AA08-14CA-4565-8630-BC17847BB1D8}" destId="{CF7ECAD8-3000-44DC-B028-167EDD37DDF7}" srcOrd="0" destOrd="1" presId="urn:microsoft.com/office/officeart/2005/8/layout/bList2"/>
    <dgm:cxn modelId="{D9DAEA1D-1E13-45E3-B76B-0D043CC4ECAD}" type="presOf" srcId="{9F28EB55-622A-4B07-A4B2-EB9ABCDCACC3}" destId="{037935E2-3D8E-4E65-9DC1-6DB05F49DBDE}" srcOrd="0" destOrd="0" presId="urn:microsoft.com/office/officeart/2005/8/layout/bList2"/>
    <dgm:cxn modelId="{5CA75589-CA5D-4671-83B3-B590D76501FA}" srcId="{9F28EB55-622A-4B07-A4B2-EB9ABCDCACC3}" destId="{3471582F-153E-4E29-B763-FB5D5E6FA32C}" srcOrd="0" destOrd="0" parTransId="{02F3D64F-626D-4256-8D3B-BEB97EBC5987}" sibTransId="{079EF8E6-C121-4987-BC40-EC34DAB2099E}"/>
    <dgm:cxn modelId="{62A4F3FE-B754-4769-89FD-335AC2670FE9}" srcId="{9F28EB55-622A-4B07-A4B2-EB9ABCDCACC3}" destId="{0250AA08-14CA-4565-8630-BC17847BB1D8}" srcOrd="1" destOrd="0" parTransId="{663DDBF9-24EC-4682-898B-5A10F0D19F63}" sibTransId="{3AA926F7-A8AE-4C30-8FAF-E054A666301E}"/>
    <dgm:cxn modelId="{C1CA592D-5415-4A11-841B-824B20724A08}" type="presOf" srcId="{8A351033-1913-4BEB-8773-342806AFB0CD}" destId="{0580D98D-C8EC-4AB5-809C-BDD42E2086CC}" srcOrd="0" destOrd="0" presId="urn:microsoft.com/office/officeart/2005/8/layout/bList2"/>
    <dgm:cxn modelId="{11370A69-D677-4D70-98FE-A156F6EF0294}" srcId="{B5901900-9EC7-4A31-B5D8-8804B1B9D02A}" destId="{23E0FC5A-904C-4B90-A277-972E56C808C9}" srcOrd="0" destOrd="0" parTransId="{5808B577-3AFC-44B0-B2B0-7075B25E2B9B}" sibTransId="{D2D6A82D-29F1-4130-8F7B-0BFC1C6B844D}"/>
    <dgm:cxn modelId="{63E97F10-43F9-4F6D-9E99-639983A8427C}" srcId="{23E0FC5A-904C-4B90-A277-972E56C808C9}" destId="{8A351033-1913-4BEB-8773-342806AFB0CD}" srcOrd="0" destOrd="0" parTransId="{26C6A2CA-D522-4119-B937-0D38D5AEB006}" sibTransId="{47B8EF67-5B15-4C67-A418-971CC88C698D}"/>
    <dgm:cxn modelId="{35F83356-45CF-4126-84B7-3DC46FE581AF}" srcId="{B5901900-9EC7-4A31-B5D8-8804B1B9D02A}" destId="{9F28EB55-622A-4B07-A4B2-EB9ABCDCACC3}" srcOrd="2" destOrd="0" parTransId="{1161B9E4-D1F0-498F-B2FD-E32435CC29B3}" sibTransId="{3EB51CFC-8BDB-4052-8C93-93EFDE1C9D08}"/>
    <dgm:cxn modelId="{EDFE5975-A606-429F-890F-953BA616EEA4}" type="presOf" srcId="{6F23A208-6580-42D5-A86F-EC1C1321FF71}" destId="{CF7ECAD8-3000-44DC-B028-167EDD37DDF7}" srcOrd="0" destOrd="2" presId="urn:microsoft.com/office/officeart/2005/8/layout/bList2"/>
    <dgm:cxn modelId="{A1F4F606-77CB-4A24-9A5C-BEF090C9CD28}" srcId="{B8AFD2BF-68D9-4DFD-BE8E-F22EA3AFFC40}" destId="{53F74AC0-A91E-4F40-95B6-551CB5A1A827}" srcOrd="0" destOrd="0" parTransId="{D209F675-95F1-42BC-A1C5-598CFF092D25}" sibTransId="{B05E20DD-57A3-4416-A37C-AA5B402E14BF}"/>
    <dgm:cxn modelId="{2DD9F2F6-8B65-4B14-A62D-F0A5D5C57150}" type="presOf" srcId="{B8AFD2BF-68D9-4DFD-BE8E-F22EA3AFFC40}" destId="{273B5DC7-BFD3-40AD-B396-812444389D16}" srcOrd="0" destOrd="0" presId="urn:microsoft.com/office/officeart/2005/8/layout/bList2"/>
    <dgm:cxn modelId="{5911BA63-5BC2-4A57-BA42-FAD0ABD0A80E}" type="presParOf" srcId="{E2D870CF-CB8F-4A2D-93BB-96EAE1AD255E}" destId="{6E9F039A-B32A-4963-9FE9-3E91E43625CD}" srcOrd="0" destOrd="0" presId="urn:microsoft.com/office/officeart/2005/8/layout/bList2"/>
    <dgm:cxn modelId="{DB12DA4B-3AD4-4B5F-BE98-F7017BC3C12D}" type="presParOf" srcId="{6E9F039A-B32A-4963-9FE9-3E91E43625CD}" destId="{0580D98D-C8EC-4AB5-809C-BDD42E2086CC}" srcOrd="0" destOrd="0" presId="urn:microsoft.com/office/officeart/2005/8/layout/bList2"/>
    <dgm:cxn modelId="{D3F1B34D-186E-4406-BE59-A6148D2C7E82}" type="presParOf" srcId="{6E9F039A-B32A-4963-9FE9-3E91E43625CD}" destId="{8C15799C-B691-4BE3-8121-A5B4C9485351}" srcOrd="1" destOrd="0" presId="urn:microsoft.com/office/officeart/2005/8/layout/bList2"/>
    <dgm:cxn modelId="{49A050FC-3DCC-4229-8BBE-0E646995F7FD}" type="presParOf" srcId="{6E9F039A-B32A-4963-9FE9-3E91E43625CD}" destId="{3716D927-4DB8-4305-9567-C0E7A8139E8B}" srcOrd="2" destOrd="0" presId="urn:microsoft.com/office/officeart/2005/8/layout/bList2"/>
    <dgm:cxn modelId="{DBE95D31-A74D-4378-9016-68F6104B76C1}" type="presParOf" srcId="{6E9F039A-B32A-4963-9FE9-3E91E43625CD}" destId="{F08DE278-55D2-40E9-8756-1A6BAD2265DC}" srcOrd="3" destOrd="0" presId="urn:microsoft.com/office/officeart/2005/8/layout/bList2"/>
    <dgm:cxn modelId="{5AF6FA0B-996B-4353-9B9B-BBB0C2CC3FB6}" type="presParOf" srcId="{E2D870CF-CB8F-4A2D-93BB-96EAE1AD255E}" destId="{591DD3AF-ECE6-40E3-A63F-289BD84992F3}" srcOrd="1" destOrd="0" presId="urn:microsoft.com/office/officeart/2005/8/layout/bList2"/>
    <dgm:cxn modelId="{19E0B408-39B2-4359-90B2-974220829ABA}" type="presParOf" srcId="{E2D870CF-CB8F-4A2D-93BB-96EAE1AD255E}" destId="{DC3F1BEA-C522-4F93-B8B9-72B760DCB835}" srcOrd="2" destOrd="0" presId="urn:microsoft.com/office/officeart/2005/8/layout/bList2"/>
    <dgm:cxn modelId="{2975DBC7-5609-4BD2-87F3-6FC200FACF4F}" type="presParOf" srcId="{DC3F1BEA-C522-4F93-B8B9-72B760DCB835}" destId="{285ED4FE-88AC-4455-BB3A-1015440189C6}" srcOrd="0" destOrd="0" presId="urn:microsoft.com/office/officeart/2005/8/layout/bList2"/>
    <dgm:cxn modelId="{02A8FE2B-D754-4696-93FA-D0EF546BAF85}" type="presParOf" srcId="{DC3F1BEA-C522-4F93-B8B9-72B760DCB835}" destId="{273B5DC7-BFD3-40AD-B396-812444389D16}" srcOrd="1" destOrd="0" presId="urn:microsoft.com/office/officeart/2005/8/layout/bList2"/>
    <dgm:cxn modelId="{B38F8E14-1A35-426F-9B67-470119C57B24}" type="presParOf" srcId="{DC3F1BEA-C522-4F93-B8B9-72B760DCB835}" destId="{07729D13-4A73-41C6-B27B-67B8223B5E26}" srcOrd="2" destOrd="0" presId="urn:microsoft.com/office/officeart/2005/8/layout/bList2"/>
    <dgm:cxn modelId="{ED51B7B8-2D75-444F-A7CC-903A25DE55D4}" type="presParOf" srcId="{DC3F1BEA-C522-4F93-B8B9-72B760DCB835}" destId="{1A4D0F8F-9895-4309-BFC7-153F59815D3C}" srcOrd="3" destOrd="0" presId="urn:microsoft.com/office/officeart/2005/8/layout/bList2"/>
    <dgm:cxn modelId="{FAE555C0-877C-4619-8CB0-9FCB4D0A327C}" type="presParOf" srcId="{E2D870CF-CB8F-4A2D-93BB-96EAE1AD255E}" destId="{72B31308-D65A-4151-985B-A91D55F030A5}" srcOrd="3" destOrd="0" presId="urn:microsoft.com/office/officeart/2005/8/layout/bList2"/>
    <dgm:cxn modelId="{92BF454A-5024-4184-A746-7CCB9E9568FC}" type="presParOf" srcId="{E2D870CF-CB8F-4A2D-93BB-96EAE1AD255E}" destId="{C56EF606-4583-482A-8490-67E848C92A64}" srcOrd="4" destOrd="0" presId="urn:microsoft.com/office/officeart/2005/8/layout/bList2"/>
    <dgm:cxn modelId="{11CF335C-C49C-486C-9CF4-6B6B646E1524}" type="presParOf" srcId="{C56EF606-4583-482A-8490-67E848C92A64}" destId="{CF7ECAD8-3000-44DC-B028-167EDD37DDF7}" srcOrd="0" destOrd="0" presId="urn:microsoft.com/office/officeart/2005/8/layout/bList2"/>
    <dgm:cxn modelId="{3E663B59-E74A-4C1D-A0D4-111851B0F007}" type="presParOf" srcId="{C56EF606-4583-482A-8490-67E848C92A64}" destId="{037935E2-3D8E-4E65-9DC1-6DB05F49DBDE}" srcOrd="1" destOrd="0" presId="urn:microsoft.com/office/officeart/2005/8/layout/bList2"/>
    <dgm:cxn modelId="{1EAA93A0-DD7D-47B2-8B4C-38F8A0AAFAC0}" type="presParOf" srcId="{C56EF606-4583-482A-8490-67E848C92A64}" destId="{19647DC8-C592-4C2D-887E-4517F588201C}" srcOrd="2" destOrd="0" presId="urn:microsoft.com/office/officeart/2005/8/layout/bList2"/>
    <dgm:cxn modelId="{DC7509C2-B966-490A-9A76-53C1DA596AE6}" type="presParOf" srcId="{C56EF606-4583-482A-8490-67E848C92A64}" destId="{F02BF60C-D92A-47ED-8589-32C88A435317}"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77C52D-3334-4C23-BBCD-8AABD09A7B60}" type="doc">
      <dgm:prSet loTypeId="urn:microsoft.com/office/officeart/2005/8/layout/hList1" loCatId="list" qsTypeId="urn:microsoft.com/office/officeart/2005/8/quickstyle/simple1#1" qsCatId="simple" csTypeId="urn:microsoft.com/office/officeart/2005/8/colors/accent2_2" csCatId="accent2" phldr="1"/>
      <dgm:spPr/>
      <dgm:t>
        <a:bodyPr/>
        <a:lstStyle/>
        <a:p>
          <a:endParaRPr lang="en-GB"/>
        </a:p>
      </dgm:t>
    </dgm:pt>
    <dgm:pt modelId="{25FC492A-7827-4A29-BEAA-8BB666EE3452}">
      <dgm:prSet phldrT="[Text]" custT="1"/>
      <dgm:spPr>
        <a:solidFill>
          <a:srgbClr val="FFC000"/>
        </a:solidFill>
        <a:ln w="19050">
          <a:solidFill>
            <a:schemeClr val="tx1"/>
          </a:solidFill>
        </a:ln>
      </dgm:spPr>
      <dgm:t>
        <a:bodyPr/>
        <a:lstStyle/>
        <a:p>
          <a:r>
            <a:rPr lang="en-ZA" sz="2400" b="1" dirty="0" smtClean="0">
              <a:latin typeface="+mn-lt"/>
            </a:rPr>
            <a:t>Unemployment</a:t>
          </a:r>
          <a:endParaRPr lang="en-GB" sz="2400" b="1" dirty="0">
            <a:latin typeface="+mn-lt"/>
          </a:endParaRPr>
        </a:p>
      </dgm:t>
    </dgm:pt>
    <dgm:pt modelId="{1E9674D2-E954-4840-90CD-424E309B8F35}" type="parTrans" cxnId="{4FEB0CAD-F02C-4BA3-BD3C-C1098475BFBC}">
      <dgm:prSet/>
      <dgm:spPr/>
      <dgm:t>
        <a:bodyPr/>
        <a:lstStyle/>
        <a:p>
          <a:endParaRPr lang="en-GB">
            <a:latin typeface="Univers 45 Light" pitchFamily="2" charset="0"/>
          </a:endParaRPr>
        </a:p>
      </dgm:t>
    </dgm:pt>
    <dgm:pt modelId="{237C79B7-E8B2-49BA-B3A0-64E67905B50F}" type="sibTrans" cxnId="{4FEB0CAD-F02C-4BA3-BD3C-C1098475BFBC}">
      <dgm:prSet/>
      <dgm:spPr/>
      <dgm:t>
        <a:bodyPr/>
        <a:lstStyle/>
        <a:p>
          <a:endParaRPr lang="en-GB">
            <a:latin typeface="Univers 45 Light" pitchFamily="2" charset="0"/>
          </a:endParaRPr>
        </a:p>
      </dgm:t>
    </dgm:pt>
    <dgm:pt modelId="{9CB3E9F8-4266-4F9C-8D02-41637241626C}">
      <dgm:prSet phldrT="[Text]" custT="1"/>
      <dgm:spPr>
        <a:noFill/>
        <a:ln w="19050">
          <a:solidFill>
            <a:schemeClr val="tx1">
              <a:alpha val="90000"/>
            </a:schemeClr>
          </a:solidFill>
        </a:ln>
      </dgm:spPr>
      <dgm:t>
        <a:bodyPr/>
        <a:lstStyle/>
        <a:p>
          <a:r>
            <a:rPr lang="en-ZA" sz="1600" b="1" dirty="0" smtClean="0">
              <a:latin typeface="+mn-lt"/>
            </a:rPr>
            <a:t>Reduce the unemployment rate </a:t>
          </a:r>
          <a:r>
            <a:rPr lang="en-ZA" sz="1600" b="0" dirty="0" smtClean="0">
              <a:latin typeface="+mn-lt"/>
            </a:rPr>
            <a:t>to 15% by 2020</a:t>
          </a:r>
          <a:endParaRPr lang="en-GB" sz="1600" dirty="0">
            <a:latin typeface="+mn-lt"/>
          </a:endParaRPr>
        </a:p>
      </dgm:t>
    </dgm:pt>
    <dgm:pt modelId="{362ADEF1-A891-42E7-B47C-C4E6E13548B0}" type="parTrans" cxnId="{151A9FBC-0FA7-4367-87DD-1CB50D5C5ADE}">
      <dgm:prSet/>
      <dgm:spPr/>
      <dgm:t>
        <a:bodyPr/>
        <a:lstStyle/>
        <a:p>
          <a:endParaRPr lang="en-GB">
            <a:latin typeface="Univers 45 Light" pitchFamily="2" charset="0"/>
          </a:endParaRPr>
        </a:p>
      </dgm:t>
    </dgm:pt>
    <dgm:pt modelId="{846C527A-FEF8-4654-ADFD-6769950FB177}" type="sibTrans" cxnId="{151A9FBC-0FA7-4367-87DD-1CB50D5C5ADE}">
      <dgm:prSet/>
      <dgm:spPr/>
      <dgm:t>
        <a:bodyPr/>
        <a:lstStyle/>
        <a:p>
          <a:endParaRPr lang="en-GB">
            <a:latin typeface="Univers 45 Light" pitchFamily="2" charset="0"/>
          </a:endParaRPr>
        </a:p>
      </dgm:t>
    </dgm:pt>
    <dgm:pt modelId="{B5ACE959-38BC-49EB-B938-08FB039BE02C}">
      <dgm:prSet phldrT="[Text]" custT="1"/>
      <dgm:spPr>
        <a:solidFill>
          <a:srgbClr val="FFC000"/>
        </a:solidFill>
        <a:ln w="19050">
          <a:solidFill>
            <a:schemeClr val="tx1"/>
          </a:solidFill>
        </a:ln>
      </dgm:spPr>
      <dgm:t>
        <a:bodyPr/>
        <a:lstStyle/>
        <a:p>
          <a:r>
            <a:rPr lang="en-ZA" sz="2400" b="1" dirty="0" smtClean="0">
              <a:latin typeface="+mn-lt"/>
            </a:rPr>
            <a:t>Inequality</a:t>
          </a:r>
          <a:endParaRPr lang="en-GB" sz="2400" b="1" dirty="0">
            <a:latin typeface="+mn-lt"/>
          </a:endParaRPr>
        </a:p>
      </dgm:t>
    </dgm:pt>
    <dgm:pt modelId="{B110A171-C337-4A6A-8A7D-06259FB69C6D}" type="parTrans" cxnId="{8FCBA3B1-1BD0-4F6B-9D0A-1039587B0E76}">
      <dgm:prSet/>
      <dgm:spPr/>
      <dgm:t>
        <a:bodyPr/>
        <a:lstStyle/>
        <a:p>
          <a:endParaRPr lang="en-GB">
            <a:latin typeface="Univers 45 Light" pitchFamily="2" charset="0"/>
          </a:endParaRPr>
        </a:p>
      </dgm:t>
    </dgm:pt>
    <dgm:pt modelId="{524920EF-5981-43BE-A0A0-2F373A310DC4}" type="sibTrans" cxnId="{8FCBA3B1-1BD0-4F6B-9D0A-1039587B0E76}">
      <dgm:prSet/>
      <dgm:spPr/>
      <dgm:t>
        <a:bodyPr/>
        <a:lstStyle/>
        <a:p>
          <a:endParaRPr lang="en-GB">
            <a:latin typeface="Univers 45 Light" pitchFamily="2" charset="0"/>
          </a:endParaRPr>
        </a:p>
      </dgm:t>
    </dgm:pt>
    <dgm:pt modelId="{6FCDD7F3-02C6-45F3-AAF0-B3D22BA6C84C}">
      <dgm:prSet phldrT="[Text]" custT="1"/>
      <dgm:spPr>
        <a:solidFill>
          <a:schemeClr val="bg1">
            <a:alpha val="90000"/>
          </a:schemeClr>
        </a:solidFill>
        <a:ln w="19050">
          <a:solidFill>
            <a:schemeClr val="tx1">
              <a:alpha val="90000"/>
            </a:schemeClr>
          </a:solidFill>
        </a:ln>
      </dgm:spPr>
      <dgm:t>
        <a:bodyPr/>
        <a:lstStyle/>
        <a:p>
          <a:r>
            <a:rPr lang="en-ZA" sz="1600" b="1" dirty="0" smtClean="0">
              <a:latin typeface="+mn-lt"/>
            </a:rPr>
            <a:t>Reduce inequality </a:t>
          </a:r>
          <a:r>
            <a:rPr lang="en-ZA" sz="1600" b="0" dirty="0" smtClean="0">
              <a:latin typeface="+mn-lt"/>
            </a:rPr>
            <a:t>by enhancing the skill set of the labour force, fixed capital investment and improvements in education. </a:t>
          </a:r>
          <a:endParaRPr lang="en-GB" sz="1600" dirty="0">
            <a:latin typeface="+mn-lt"/>
          </a:endParaRPr>
        </a:p>
      </dgm:t>
    </dgm:pt>
    <dgm:pt modelId="{09028E5F-DA2A-428B-BDE9-7DA339D068F7}" type="parTrans" cxnId="{DC4B6674-5716-4DD5-89A4-3E7C4AFEAD08}">
      <dgm:prSet/>
      <dgm:spPr/>
      <dgm:t>
        <a:bodyPr/>
        <a:lstStyle/>
        <a:p>
          <a:endParaRPr lang="en-GB">
            <a:latin typeface="Univers 45 Light" pitchFamily="2" charset="0"/>
          </a:endParaRPr>
        </a:p>
      </dgm:t>
    </dgm:pt>
    <dgm:pt modelId="{0B0602C1-C71C-4964-9C70-00CC98C0AC36}" type="sibTrans" cxnId="{DC4B6674-5716-4DD5-89A4-3E7C4AFEAD08}">
      <dgm:prSet/>
      <dgm:spPr/>
      <dgm:t>
        <a:bodyPr/>
        <a:lstStyle/>
        <a:p>
          <a:endParaRPr lang="en-GB">
            <a:latin typeface="Univers 45 Light" pitchFamily="2" charset="0"/>
          </a:endParaRPr>
        </a:p>
      </dgm:t>
    </dgm:pt>
    <dgm:pt modelId="{857CFF02-BE4D-4B74-B785-74BBCAB4DC78}">
      <dgm:prSet phldrT="[Text]" custT="1"/>
      <dgm:spPr>
        <a:solidFill>
          <a:srgbClr val="FFC000"/>
        </a:solidFill>
        <a:ln w="19050">
          <a:solidFill>
            <a:schemeClr val="tx1"/>
          </a:solidFill>
        </a:ln>
      </dgm:spPr>
      <dgm:t>
        <a:bodyPr/>
        <a:lstStyle/>
        <a:p>
          <a:r>
            <a:rPr lang="en-ZA" sz="2400" b="1" dirty="0" smtClean="0">
              <a:latin typeface="+mn-lt"/>
            </a:rPr>
            <a:t>Poverty</a:t>
          </a:r>
          <a:endParaRPr lang="en-GB" sz="2400" b="1" dirty="0">
            <a:latin typeface="+mn-lt"/>
          </a:endParaRPr>
        </a:p>
      </dgm:t>
    </dgm:pt>
    <dgm:pt modelId="{4D9B7DDA-FA68-4AE9-B173-162AD4A903D3}" type="parTrans" cxnId="{DDFDB37D-1909-48CA-A1C7-DE11B3DC9A5C}">
      <dgm:prSet/>
      <dgm:spPr/>
      <dgm:t>
        <a:bodyPr/>
        <a:lstStyle/>
        <a:p>
          <a:endParaRPr lang="en-GB">
            <a:latin typeface="Univers 45 Light" pitchFamily="2" charset="0"/>
          </a:endParaRPr>
        </a:p>
      </dgm:t>
    </dgm:pt>
    <dgm:pt modelId="{96A99A24-CA31-489A-B231-3F6F4CC8F2B3}" type="sibTrans" cxnId="{DDFDB37D-1909-48CA-A1C7-DE11B3DC9A5C}">
      <dgm:prSet/>
      <dgm:spPr/>
      <dgm:t>
        <a:bodyPr/>
        <a:lstStyle/>
        <a:p>
          <a:endParaRPr lang="en-GB">
            <a:latin typeface="Univers 45 Light" pitchFamily="2" charset="0"/>
          </a:endParaRPr>
        </a:p>
      </dgm:t>
    </dgm:pt>
    <dgm:pt modelId="{CF0AD821-F145-47DE-A222-D5DF0D4F8C8E}">
      <dgm:prSet phldrT="[Text]" custT="1"/>
      <dgm:spPr>
        <a:solidFill>
          <a:schemeClr val="bg1">
            <a:alpha val="90000"/>
          </a:schemeClr>
        </a:solidFill>
        <a:ln w="19050">
          <a:solidFill>
            <a:schemeClr val="tx1">
              <a:alpha val="90000"/>
            </a:schemeClr>
          </a:solidFill>
        </a:ln>
      </dgm:spPr>
      <dgm:t>
        <a:bodyPr/>
        <a:lstStyle/>
        <a:p>
          <a:r>
            <a:rPr lang="en-ZA" sz="1600" b="1" dirty="0" smtClean="0">
              <a:latin typeface="Calibri" pitchFamily="34" charset="0"/>
              <a:cs typeface="Calibri" pitchFamily="34" charset="0"/>
            </a:rPr>
            <a:t>Reduce the poverty rate </a:t>
          </a:r>
          <a:r>
            <a:rPr lang="en-ZA" sz="1600" b="0" dirty="0" smtClean="0">
              <a:latin typeface="Calibri" pitchFamily="34" charset="0"/>
              <a:cs typeface="Calibri" pitchFamily="34" charset="0"/>
            </a:rPr>
            <a:t>from the 2009 level of 47.8% to 25% by 2020. </a:t>
          </a:r>
          <a:endParaRPr lang="en-GB" sz="1600" dirty="0">
            <a:latin typeface="Calibri" pitchFamily="34" charset="0"/>
            <a:cs typeface="Calibri" pitchFamily="34" charset="0"/>
          </a:endParaRPr>
        </a:p>
      </dgm:t>
    </dgm:pt>
    <dgm:pt modelId="{EB5FC01F-72D5-48C7-B706-85163FAE4DF2}" type="parTrans" cxnId="{317ACBDF-E0DB-42FB-85B7-EA8AC57818D1}">
      <dgm:prSet/>
      <dgm:spPr/>
      <dgm:t>
        <a:bodyPr/>
        <a:lstStyle/>
        <a:p>
          <a:endParaRPr lang="en-GB">
            <a:latin typeface="Univers 45 Light" pitchFamily="2" charset="0"/>
          </a:endParaRPr>
        </a:p>
      </dgm:t>
    </dgm:pt>
    <dgm:pt modelId="{5C6D4A2C-E96A-4144-A0EF-2A23FF568FC1}" type="sibTrans" cxnId="{317ACBDF-E0DB-42FB-85B7-EA8AC57818D1}">
      <dgm:prSet/>
      <dgm:spPr/>
      <dgm:t>
        <a:bodyPr/>
        <a:lstStyle/>
        <a:p>
          <a:endParaRPr lang="en-GB">
            <a:latin typeface="Univers 45 Light" pitchFamily="2" charset="0"/>
          </a:endParaRPr>
        </a:p>
      </dgm:t>
    </dgm:pt>
    <dgm:pt modelId="{202C5DFE-54ED-4CEC-81DD-EBE6DD6D5353}">
      <dgm:prSet phldrT="[Text]" custT="1"/>
      <dgm:spPr>
        <a:noFill/>
        <a:ln w="19050">
          <a:solidFill>
            <a:schemeClr val="tx1">
              <a:alpha val="90000"/>
            </a:schemeClr>
          </a:solidFill>
        </a:ln>
      </dgm:spPr>
      <dgm:t>
        <a:bodyPr/>
        <a:lstStyle/>
        <a:p>
          <a:r>
            <a:rPr lang="en-ZA" sz="1600" b="0" dirty="0" smtClean="0">
              <a:latin typeface="+mn-lt"/>
            </a:rPr>
            <a:t>Therefore creating 720,000 new jobs</a:t>
          </a:r>
          <a:endParaRPr lang="en-GB" sz="1600" dirty="0">
            <a:latin typeface="+mn-lt"/>
          </a:endParaRPr>
        </a:p>
      </dgm:t>
    </dgm:pt>
    <dgm:pt modelId="{9B55AD3A-643A-4D23-8B71-9D3849FBF205}" type="parTrans" cxnId="{E9D6BE21-C895-4941-BB01-F1EA660E51EF}">
      <dgm:prSet/>
      <dgm:spPr/>
      <dgm:t>
        <a:bodyPr/>
        <a:lstStyle/>
        <a:p>
          <a:endParaRPr lang="en-GB">
            <a:latin typeface="Univers 45 Light" pitchFamily="2" charset="0"/>
          </a:endParaRPr>
        </a:p>
      </dgm:t>
    </dgm:pt>
    <dgm:pt modelId="{6D1506DE-DDC9-4BE5-9CA0-47BD3B3769C6}" type="sibTrans" cxnId="{E9D6BE21-C895-4941-BB01-F1EA660E51EF}">
      <dgm:prSet/>
      <dgm:spPr/>
      <dgm:t>
        <a:bodyPr/>
        <a:lstStyle/>
        <a:p>
          <a:endParaRPr lang="en-GB">
            <a:latin typeface="Univers 45 Light" pitchFamily="2" charset="0"/>
          </a:endParaRPr>
        </a:p>
      </dgm:t>
    </dgm:pt>
    <dgm:pt modelId="{556AFE9A-D15C-4669-8AA2-BB95AC8CB370}">
      <dgm:prSet phldrT="[Text]" custT="1"/>
      <dgm:spPr>
        <a:solidFill>
          <a:schemeClr val="bg1">
            <a:alpha val="90000"/>
          </a:schemeClr>
        </a:solidFill>
        <a:ln w="19050">
          <a:solidFill>
            <a:schemeClr val="tx1">
              <a:alpha val="90000"/>
            </a:schemeClr>
          </a:solidFill>
        </a:ln>
      </dgm:spPr>
      <dgm:t>
        <a:bodyPr/>
        <a:lstStyle/>
        <a:p>
          <a:r>
            <a:rPr lang="en-ZA" sz="1600" b="0" dirty="0" smtClean="0">
              <a:latin typeface="+mn-lt"/>
            </a:rPr>
            <a:t>Reducing the </a:t>
          </a:r>
          <a:r>
            <a:rPr lang="en-ZA" sz="1600" b="0" dirty="0" err="1" smtClean="0">
              <a:latin typeface="+mn-lt"/>
            </a:rPr>
            <a:t>Gini</a:t>
          </a:r>
          <a:r>
            <a:rPr lang="en-ZA" sz="1600" b="0" dirty="0" smtClean="0">
              <a:latin typeface="+mn-lt"/>
            </a:rPr>
            <a:t>-coefficient from 0,65 to 0,55</a:t>
          </a:r>
          <a:endParaRPr lang="en-GB" sz="1600" dirty="0">
            <a:latin typeface="+mn-lt"/>
          </a:endParaRPr>
        </a:p>
      </dgm:t>
    </dgm:pt>
    <dgm:pt modelId="{EC4CDD5B-1DAA-42E6-B4B9-E2662338CD1A}" type="parTrans" cxnId="{E0959070-E066-4D4D-A4FE-BEBF142D3CA2}">
      <dgm:prSet/>
      <dgm:spPr/>
      <dgm:t>
        <a:bodyPr/>
        <a:lstStyle/>
        <a:p>
          <a:endParaRPr lang="en-GB">
            <a:latin typeface="Univers 45 Light" pitchFamily="2" charset="0"/>
          </a:endParaRPr>
        </a:p>
      </dgm:t>
    </dgm:pt>
    <dgm:pt modelId="{B52ECB46-E60D-4C2A-9AD8-4E80F6D54852}" type="sibTrans" cxnId="{E0959070-E066-4D4D-A4FE-BEBF142D3CA2}">
      <dgm:prSet/>
      <dgm:spPr/>
      <dgm:t>
        <a:bodyPr/>
        <a:lstStyle/>
        <a:p>
          <a:endParaRPr lang="en-GB">
            <a:latin typeface="Univers 45 Light" pitchFamily="2" charset="0"/>
          </a:endParaRPr>
        </a:p>
      </dgm:t>
    </dgm:pt>
    <dgm:pt modelId="{6692B9E9-F70B-4C0B-90B0-315D972BCE9A}">
      <dgm:prSet phldrT="[Text]" custT="1"/>
      <dgm:spPr>
        <a:solidFill>
          <a:schemeClr val="bg1">
            <a:alpha val="90000"/>
          </a:schemeClr>
        </a:solidFill>
        <a:ln w="19050">
          <a:solidFill>
            <a:schemeClr val="tx1">
              <a:alpha val="90000"/>
            </a:schemeClr>
          </a:solidFill>
        </a:ln>
      </dgm:spPr>
      <dgm:t>
        <a:bodyPr/>
        <a:lstStyle/>
        <a:p>
          <a:r>
            <a:rPr lang="en-ZA" sz="1600" b="0" dirty="0" smtClean="0">
              <a:latin typeface="Calibri" pitchFamily="34" charset="0"/>
              <a:cs typeface="Calibri" pitchFamily="34" charset="0"/>
            </a:rPr>
            <a:t>Focus will be on job creation through public works programmes, employment guarantee schemes, education and skills attainment </a:t>
          </a:r>
          <a:endParaRPr lang="en-GB" sz="1600" dirty="0">
            <a:latin typeface="Calibri" pitchFamily="34" charset="0"/>
            <a:cs typeface="Calibri" pitchFamily="34" charset="0"/>
          </a:endParaRPr>
        </a:p>
      </dgm:t>
    </dgm:pt>
    <dgm:pt modelId="{F34FF604-727D-4961-AC69-2C7CD1B3180B}" type="parTrans" cxnId="{4D83EC35-481A-4AA2-91A0-A54CC0DB498B}">
      <dgm:prSet/>
      <dgm:spPr/>
      <dgm:t>
        <a:bodyPr/>
        <a:lstStyle/>
        <a:p>
          <a:endParaRPr lang="en-GB">
            <a:latin typeface="Univers 45 Light" pitchFamily="2" charset="0"/>
          </a:endParaRPr>
        </a:p>
      </dgm:t>
    </dgm:pt>
    <dgm:pt modelId="{D19C5C70-E1E2-43A8-8B24-25CEF365FD74}" type="sibTrans" cxnId="{4D83EC35-481A-4AA2-91A0-A54CC0DB498B}">
      <dgm:prSet/>
      <dgm:spPr/>
      <dgm:t>
        <a:bodyPr/>
        <a:lstStyle/>
        <a:p>
          <a:endParaRPr lang="en-GB">
            <a:latin typeface="Univers 45 Light" pitchFamily="2" charset="0"/>
          </a:endParaRPr>
        </a:p>
      </dgm:t>
    </dgm:pt>
    <dgm:pt modelId="{5200B6C7-7DF5-47B7-B7D2-DB8CC63C9038}">
      <dgm:prSet phldrT="[Text]" custT="1"/>
      <dgm:spPr>
        <a:noFill/>
        <a:ln w="19050">
          <a:solidFill>
            <a:schemeClr val="tx1">
              <a:alpha val="90000"/>
            </a:schemeClr>
          </a:solidFill>
        </a:ln>
      </dgm:spPr>
      <dgm:t>
        <a:bodyPr/>
        <a:lstStyle/>
        <a:p>
          <a:r>
            <a:rPr lang="en-ZA" sz="1600" dirty="0" smtClean="0">
              <a:latin typeface="+mn-lt"/>
            </a:rPr>
            <a:t>Move from 890 000 employed in 2010 to 1.6 million employed in 2020</a:t>
          </a:r>
          <a:endParaRPr lang="en-GB" sz="1600" dirty="0">
            <a:latin typeface="+mn-lt"/>
          </a:endParaRPr>
        </a:p>
      </dgm:t>
    </dgm:pt>
    <dgm:pt modelId="{8EBB788B-BD6E-4BCB-8DA4-DC54FDFB022B}" type="parTrans" cxnId="{9E000C38-FA4C-4ED3-87C0-A1AD77D2360A}">
      <dgm:prSet/>
      <dgm:spPr/>
      <dgm:t>
        <a:bodyPr/>
        <a:lstStyle/>
        <a:p>
          <a:endParaRPr lang="en-ZA"/>
        </a:p>
      </dgm:t>
    </dgm:pt>
    <dgm:pt modelId="{42D58E58-1F4B-4EF1-B28E-E5ACE4FC1B7A}" type="sibTrans" cxnId="{9E000C38-FA4C-4ED3-87C0-A1AD77D2360A}">
      <dgm:prSet/>
      <dgm:spPr/>
      <dgm:t>
        <a:bodyPr/>
        <a:lstStyle/>
        <a:p>
          <a:endParaRPr lang="en-ZA"/>
        </a:p>
      </dgm:t>
    </dgm:pt>
    <dgm:pt modelId="{0C8491EA-6B3C-47F3-9B50-038260160D2F}">
      <dgm:prSet custT="1"/>
      <dgm:spPr/>
      <dgm:t>
        <a:bodyPr/>
        <a:lstStyle/>
        <a:p>
          <a:endParaRPr lang="en-ZA" sz="1600" dirty="0">
            <a:latin typeface="+mn-lt"/>
          </a:endParaRPr>
        </a:p>
      </dgm:t>
    </dgm:pt>
    <dgm:pt modelId="{350369DD-5F18-4CE2-BA91-FBC95426B47F}" type="parTrans" cxnId="{A19C1391-4C3F-4C5B-98C3-D1A775E2FB5D}">
      <dgm:prSet/>
      <dgm:spPr/>
      <dgm:t>
        <a:bodyPr/>
        <a:lstStyle/>
        <a:p>
          <a:endParaRPr lang="en-ZA"/>
        </a:p>
      </dgm:t>
    </dgm:pt>
    <dgm:pt modelId="{38EE526E-7BCD-4261-BE1F-43F61A66C129}" type="sibTrans" cxnId="{A19C1391-4C3F-4C5B-98C3-D1A775E2FB5D}">
      <dgm:prSet/>
      <dgm:spPr/>
      <dgm:t>
        <a:bodyPr/>
        <a:lstStyle/>
        <a:p>
          <a:endParaRPr lang="en-ZA"/>
        </a:p>
      </dgm:t>
    </dgm:pt>
    <dgm:pt modelId="{622EE0D8-4648-40F5-A9DB-0C12C4002D95}" type="pres">
      <dgm:prSet presAssocID="{ED77C52D-3334-4C23-BBCD-8AABD09A7B60}" presName="Name0" presStyleCnt="0">
        <dgm:presLayoutVars>
          <dgm:dir/>
          <dgm:animLvl val="lvl"/>
          <dgm:resizeHandles val="exact"/>
        </dgm:presLayoutVars>
      </dgm:prSet>
      <dgm:spPr/>
      <dgm:t>
        <a:bodyPr/>
        <a:lstStyle/>
        <a:p>
          <a:endParaRPr lang="en-GB"/>
        </a:p>
      </dgm:t>
    </dgm:pt>
    <dgm:pt modelId="{BC555D04-477B-478B-939C-68DE7B37D725}" type="pres">
      <dgm:prSet presAssocID="{25FC492A-7827-4A29-BEAA-8BB666EE3452}" presName="composite" presStyleCnt="0"/>
      <dgm:spPr/>
    </dgm:pt>
    <dgm:pt modelId="{97FAF3B6-7928-42D4-A2E5-053AB4351206}" type="pres">
      <dgm:prSet presAssocID="{25FC492A-7827-4A29-BEAA-8BB666EE3452}" presName="parTx" presStyleLbl="alignNode1" presStyleIdx="0" presStyleCnt="3">
        <dgm:presLayoutVars>
          <dgm:chMax val="0"/>
          <dgm:chPref val="0"/>
          <dgm:bulletEnabled val="1"/>
        </dgm:presLayoutVars>
      </dgm:prSet>
      <dgm:spPr/>
      <dgm:t>
        <a:bodyPr/>
        <a:lstStyle/>
        <a:p>
          <a:endParaRPr lang="en-GB"/>
        </a:p>
      </dgm:t>
    </dgm:pt>
    <dgm:pt modelId="{6F44170F-7B40-469A-B849-253149BF319D}" type="pres">
      <dgm:prSet presAssocID="{25FC492A-7827-4A29-BEAA-8BB666EE3452}" presName="desTx" presStyleLbl="alignAccFollowNode1" presStyleIdx="0" presStyleCnt="3">
        <dgm:presLayoutVars>
          <dgm:bulletEnabled val="1"/>
        </dgm:presLayoutVars>
      </dgm:prSet>
      <dgm:spPr/>
      <dgm:t>
        <a:bodyPr/>
        <a:lstStyle/>
        <a:p>
          <a:endParaRPr lang="en-GB"/>
        </a:p>
      </dgm:t>
    </dgm:pt>
    <dgm:pt modelId="{568D92FD-7B31-493C-B63D-109BAA817419}" type="pres">
      <dgm:prSet presAssocID="{237C79B7-E8B2-49BA-B3A0-64E67905B50F}" presName="space" presStyleCnt="0"/>
      <dgm:spPr/>
    </dgm:pt>
    <dgm:pt modelId="{BF55816B-8B8C-420F-B0A2-F970366236B4}" type="pres">
      <dgm:prSet presAssocID="{B5ACE959-38BC-49EB-B938-08FB039BE02C}" presName="composite" presStyleCnt="0"/>
      <dgm:spPr/>
    </dgm:pt>
    <dgm:pt modelId="{34859749-E9B8-4E18-82AF-657B179018EC}" type="pres">
      <dgm:prSet presAssocID="{B5ACE959-38BC-49EB-B938-08FB039BE02C}" presName="parTx" presStyleLbl="alignNode1" presStyleIdx="1" presStyleCnt="3">
        <dgm:presLayoutVars>
          <dgm:chMax val="0"/>
          <dgm:chPref val="0"/>
          <dgm:bulletEnabled val="1"/>
        </dgm:presLayoutVars>
      </dgm:prSet>
      <dgm:spPr/>
      <dgm:t>
        <a:bodyPr/>
        <a:lstStyle/>
        <a:p>
          <a:endParaRPr lang="en-GB"/>
        </a:p>
      </dgm:t>
    </dgm:pt>
    <dgm:pt modelId="{CB6A857E-8C3A-47F1-A768-D6DFF980D795}" type="pres">
      <dgm:prSet presAssocID="{B5ACE959-38BC-49EB-B938-08FB039BE02C}" presName="desTx" presStyleLbl="alignAccFollowNode1" presStyleIdx="1" presStyleCnt="3">
        <dgm:presLayoutVars>
          <dgm:bulletEnabled val="1"/>
        </dgm:presLayoutVars>
      </dgm:prSet>
      <dgm:spPr/>
      <dgm:t>
        <a:bodyPr/>
        <a:lstStyle/>
        <a:p>
          <a:endParaRPr lang="en-GB"/>
        </a:p>
      </dgm:t>
    </dgm:pt>
    <dgm:pt modelId="{05033CC9-E3A8-42B7-AFE6-64541822FBD6}" type="pres">
      <dgm:prSet presAssocID="{524920EF-5981-43BE-A0A0-2F373A310DC4}" presName="space" presStyleCnt="0"/>
      <dgm:spPr/>
    </dgm:pt>
    <dgm:pt modelId="{8391453D-9DE4-4E69-84E9-4836F2BC7F68}" type="pres">
      <dgm:prSet presAssocID="{857CFF02-BE4D-4B74-B785-74BBCAB4DC78}" presName="composite" presStyleCnt="0"/>
      <dgm:spPr/>
    </dgm:pt>
    <dgm:pt modelId="{8239ED96-C318-4618-B65C-7698CB4F76E1}" type="pres">
      <dgm:prSet presAssocID="{857CFF02-BE4D-4B74-B785-74BBCAB4DC78}" presName="parTx" presStyleLbl="alignNode1" presStyleIdx="2" presStyleCnt="3">
        <dgm:presLayoutVars>
          <dgm:chMax val="0"/>
          <dgm:chPref val="0"/>
          <dgm:bulletEnabled val="1"/>
        </dgm:presLayoutVars>
      </dgm:prSet>
      <dgm:spPr/>
      <dgm:t>
        <a:bodyPr/>
        <a:lstStyle/>
        <a:p>
          <a:endParaRPr lang="en-GB"/>
        </a:p>
      </dgm:t>
    </dgm:pt>
    <dgm:pt modelId="{E3A928D3-CC73-48B7-A908-330C75C37C88}" type="pres">
      <dgm:prSet presAssocID="{857CFF02-BE4D-4B74-B785-74BBCAB4DC78}" presName="desTx" presStyleLbl="alignAccFollowNode1" presStyleIdx="2" presStyleCnt="3">
        <dgm:presLayoutVars>
          <dgm:bulletEnabled val="1"/>
        </dgm:presLayoutVars>
      </dgm:prSet>
      <dgm:spPr/>
      <dgm:t>
        <a:bodyPr/>
        <a:lstStyle/>
        <a:p>
          <a:endParaRPr lang="en-GB"/>
        </a:p>
      </dgm:t>
    </dgm:pt>
  </dgm:ptLst>
  <dgm:cxnLst>
    <dgm:cxn modelId="{4D83EC35-481A-4AA2-91A0-A54CC0DB498B}" srcId="{857CFF02-BE4D-4B74-B785-74BBCAB4DC78}" destId="{6692B9E9-F70B-4C0B-90B0-315D972BCE9A}" srcOrd="1" destOrd="0" parTransId="{F34FF604-727D-4961-AC69-2C7CD1B3180B}" sibTransId="{D19C5C70-E1E2-43A8-8B24-25CEF365FD74}"/>
    <dgm:cxn modelId="{18078852-A2A8-408D-AC07-C647ED895CFD}" type="presOf" srcId="{6FCDD7F3-02C6-45F3-AAF0-B3D22BA6C84C}" destId="{CB6A857E-8C3A-47F1-A768-D6DFF980D795}" srcOrd="0" destOrd="0" presId="urn:microsoft.com/office/officeart/2005/8/layout/hList1"/>
    <dgm:cxn modelId="{48B0F8BD-0E51-4E68-8B43-1CB45A5A45CA}" type="presOf" srcId="{ED77C52D-3334-4C23-BBCD-8AABD09A7B60}" destId="{622EE0D8-4648-40F5-A9DB-0C12C4002D95}" srcOrd="0" destOrd="0" presId="urn:microsoft.com/office/officeart/2005/8/layout/hList1"/>
    <dgm:cxn modelId="{317ACBDF-E0DB-42FB-85B7-EA8AC57818D1}" srcId="{857CFF02-BE4D-4B74-B785-74BBCAB4DC78}" destId="{CF0AD821-F145-47DE-A222-D5DF0D4F8C8E}" srcOrd="0" destOrd="0" parTransId="{EB5FC01F-72D5-48C7-B706-85163FAE4DF2}" sibTransId="{5C6D4A2C-E96A-4144-A0EF-2A23FF568FC1}"/>
    <dgm:cxn modelId="{CEC34302-B412-4893-8E90-BCA527BA9309}" type="presOf" srcId="{0C8491EA-6B3C-47F3-9B50-038260160D2F}" destId="{6F44170F-7B40-469A-B849-253149BF319D}" srcOrd="0" destOrd="3" presId="urn:microsoft.com/office/officeart/2005/8/layout/hList1"/>
    <dgm:cxn modelId="{8A3EF153-AD55-4F62-B02F-CBBDA41A56C3}" type="presOf" srcId="{25FC492A-7827-4A29-BEAA-8BB666EE3452}" destId="{97FAF3B6-7928-42D4-A2E5-053AB4351206}" srcOrd="0" destOrd="0" presId="urn:microsoft.com/office/officeart/2005/8/layout/hList1"/>
    <dgm:cxn modelId="{44DC13F2-FAE4-4BF5-A98E-AACF722C0461}" type="presOf" srcId="{CF0AD821-F145-47DE-A222-D5DF0D4F8C8E}" destId="{E3A928D3-CC73-48B7-A908-330C75C37C88}" srcOrd="0" destOrd="0" presId="urn:microsoft.com/office/officeart/2005/8/layout/hList1"/>
    <dgm:cxn modelId="{0E8D902D-DDC0-42D0-B15C-29A0F42DAC0D}" type="presOf" srcId="{202C5DFE-54ED-4CEC-81DD-EBE6DD6D5353}" destId="{6F44170F-7B40-469A-B849-253149BF319D}" srcOrd="0" destOrd="1" presId="urn:microsoft.com/office/officeart/2005/8/layout/hList1"/>
    <dgm:cxn modelId="{E0959070-E066-4D4D-A4FE-BEBF142D3CA2}" srcId="{B5ACE959-38BC-49EB-B938-08FB039BE02C}" destId="{556AFE9A-D15C-4669-8AA2-BB95AC8CB370}" srcOrd="1" destOrd="0" parTransId="{EC4CDD5B-1DAA-42E6-B4B9-E2662338CD1A}" sibTransId="{B52ECB46-E60D-4C2A-9AD8-4E80F6D54852}"/>
    <dgm:cxn modelId="{A19C1391-4C3F-4C5B-98C3-D1A775E2FB5D}" srcId="{25FC492A-7827-4A29-BEAA-8BB666EE3452}" destId="{0C8491EA-6B3C-47F3-9B50-038260160D2F}" srcOrd="3" destOrd="0" parTransId="{350369DD-5F18-4CE2-BA91-FBC95426B47F}" sibTransId="{38EE526E-7BCD-4261-BE1F-43F61A66C129}"/>
    <dgm:cxn modelId="{151A9FBC-0FA7-4367-87DD-1CB50D5C5ADE}" srcId="{25FC492A-7827-4A29-BEAA-8BB666EE3452}" destId="{9CB3E9F8-4266-4F9C-8D02-41637241626C}" srcOrd="0" destOrd="0" parTransId="{362ADEF1-A891-42E7-B47C-C4E6E13548B0}" sibTransId="{846C527A-FEF8-4654-ADFD-6769950FB177}"/>
    <dgm:cxn modelId="{DC4B6674-5716-4DD5-89A4-3E7C4AFEAD08}" srcId="{B5ACE959-38BC-49EB-B938-08FB039BE02C}" destId="{6FCDD7F3-02C6-45F3-AAF0-B3D22BA6C84C}" srcOrd="0" destOrd="0" parTransId="{09028E5F-DA2A-428B-BDE9-7DA339D068F7}" sibTransId="{0B0602C1-C71C-4964-9C70-00CC98C0AC36}"/>
    <dgm:cxn modelId="{E9D6BE21-C895-4941-BB01-F1EA660E51EF}" srcId="{25FC492A-7827-4A29-BEAA-8BB666EE3452}" destId="{202C5DFE-54ED-4CEC-81DD-EBE6DD6D5353}" srcOrd="1" destOrd="0" parTransId="{9B55AD3A-643A-4D23-8B71-9D3849FBF205}" sibTransId="{6D1506DE-DDC9-4BE5-9CA0-47BD3B3769C6}"/>
    <dgm:cxn modelId="{FFBA4CFD-76D7-4FD8-8230-A76BB0C5344F}" type="presOf" srcId="{B5ACE959-38BC-49EB-B938-08FB039BE02C}" destId="{34859749-E9B8-4E18-82AF-657B179018EC}" srcOrd="0" destOrd="0" presId="urn:microsoft.com/office/officeart/2005/8/layout/hList1"/>
    <dgm:cxn modelId="{1C1943A1-985D-480F-816A-1F567F17FCA3}" type="presOf" srcId="{5200B6C7-7DF5-47B7-B7D2-DB8CC63C9038}" destId="{6F44170F-7B40-469A-B849-253149BF319D}" srcOrd="0" destOrd="2" presId="urn:microsoft.com/office/officeart/2005/8/layout/hList1"/>
    <dgm:cxn modelId="{B8301319-2197-4A1A-A60B-DC3F92E14E30}" type="presOf" srcId="{6692B9E9-F70B-4C0B-90B0-315D972BCE9A}" destId="{E3A928D3-CC73-48B7-A908-330C75C37C88}" srcOrd="0" destOrd="1" presId="urn:microsoft.com/office/officeart/2005/8/layout/hList1"/>
    <dgm:cxn modelId="{4FEB0CAD-F02C-4BA3-BD3C-C1098475BFBC}" srcId="{ED77C52D-3334-4C23-BBCD-8AABD09A7B60}" destId="{25FC492A-7827-4A29-BEAA-8BB666EE3452}" srcOrd="0" destOrd="0" parTransId="{1E9674D2-E954-4840-90CD-424E309B8F35}" sibTransId="{237C79B7-E8B2-49BA-B3A0-64E67905B50F}"/>
    <dgm:cxn modelId="{9E000C38-FA4C-4ED3-87C0-A1AD77D2360A}" srcId="{25FC492A-7827-4A29-BEAA-8BB666EE3452}" destId="{5200B6C7-7DF5-47B7-B7D2-DB8CC63C9038}" srcOrd="2" destOrd="0" parTransId="{8EBB788B-BD6E-4BCB-8DA4-DC54FDFB022B}" sibTransId="{42D58E58-1F4B-4EF1-B28E-E5ACE4FC1B7A}"/>
    <dgm:cxn modelId="{53191EB1-4AAC-4B2A-85B4-F844DBC1FFB1}" type="presOf" srcId="{857CFF02-BE4D-4B74-B785-74BBCAB4DC78}" destId="{8239ED96-C318-4618-B65C-7698CB4F76E1}" srcOrd="0" destOrd="0" presId="urn:microsoft.com/office/officeart/2005/8/layout/hList1"/>
    <dgm:cxn modelId="{DDFDB37D-1909-48CA-A1C7-DE11B3DC9A5C}" srcId="{ED77C52D-3334-4C23-BBCD-8AABD09A7B60}" destId="{857CFF02-BE4D-4B74-B785-74BBCAB4DC78}" srcOrd="2" destOrd="0" parTransId="{4D9B7DDA-FA68-4AE9-B173-162AD4A903D3}" sibTransId="{96A99A24-CA31-489A-B231-3F6F4CC8F2B3}"/>
    <dgm:cxn modelId="{A60DC4C0-7E23-4676-8880-CC69339AC000}" type="presOf" srcId="{9CB3E9F8-4266-4F9C-8D02-41637241626C}" destId="{6F44170F-7B40-469A-B849-253149BF319D}" srcOrd="0" destOrd="0" presId="urn:microsoft.com/office/officeart/2005/8/layout/hList1"/>
    <dgm:cxn modelId="{710A5830-0E61-456F-BA5F-08B75B89DF17}" type="presOf" srcId="{556AFE9A-D15C-4669-8AA2-BB95AC8CB370}" destId="{CB6A857E-8C3A-47F1-A768-D6DFF980D795}" srcOrd="0" destOrd="1" presId="urn:microsoft.com/office/officeart/2005/8/layout/hList1"/>
    <dgm:cxn modelId="{8FCBA3B1-1BD0-4F6B-9D0A-1039587B0E76}" srcId="{ED77C52D-3334-4C23-BBCD-8AABD09A7B60}" destId="{B5ACE959-38BC-49EB-B938-08FB039BE02C}" srcOrd="1" destOrd="0" parTransId="{B110A171-C337-4A6A-8A7D-06259FB69C6D}" sibTransId="{524920EF-5981-43BE-A0A0-2F373A310DC4}"/>
    <dgm:cxn modelId="{E57E5B3E-0EA9-4C11-A0E5-797DCB003628}" type="presParOf" srcId="{622EE0D8-4648-40F5-A9DB-0C12C4002D95}" destId="{BC555D04-477B-478B-939C-68DE7B37D725}" srcOrd="0" destOrd="0" presId="urn:microsoft.com/office/officeart/2005/8/layout/hList1"/>
    <dgm:cxn modelId="{0AC524DF-F110-4C69-B9AD-B2C5A460C10B}" type="presParOf" srcId="{BC555D04-477B-478B-939C-68DE7B37D725}" destId="{97FAF3B6-7928-42D4-A2E5-053AB4351206}" srcOrd="0" destOrd="0" presId="urn:microsoft.com/office/officeart/2005/8/layout/hList1"/>
    <dgm:cxn modelId="{B154424D-9515-4D1E-9E92-3281C3D471C8}" type="presParOf" srcId="{BC555D04-477B-478B-939C-68DE7B37D725}" destId="{6F44170F-7B40-469A-B849-253149BF319D}" srcOrd="1" destOrd="0" presId="urn:microsoft.com/office/officeart/2005/8/layout/hList1"/>
    <dgm:cxn modelId="{08E666D3-E617-4780-B8FD-15997A411C37}" type="presParOf" srcId="{622EE0D8-4648-40F5-A9DB-0C12C4002D95}" destId="{568D92FD-7B31-493C-B63D-109BAA817419}" srcOrd="1" destOrd="0" presId="urn:microsoft.com/office/officeart/2005/8/layout/hList1"/>
    <dgm:cxn modelId="{8718C4FE-506A-4FB5-839C-CA109880AF8B}" type="presParOf" srcId="{622EE0D8-4648-40F5-A9DB-0C12C4002D95}" destId="{BF55816B-8B8C-420F-B0A2-F970366236B4}" srcOrd="2" destOrd="0" presId="urn:microsoft.com/office/officeart/2005/8/layout/hList1"/>
    <dgm:cxn modelId="{CBBD7326-52AA-4403-8A57-FF180610488B}" type="presParOf" srcId="{BF55816B-8B8C-420F-B0A2-F970366236B4}" destId="{34859749-E9B8-4E18-82AF-657B179018EC}" srcOrd="0" destOrd="0" presId="urn:microsoft.com/office/officeart/2005/8/layout/hList1"/>
    <dgm:cxn modelId="{8377913D-9E5A-49C8-AA82-FEE0E4EA7A42}" type="presParOf" srcId="{BF55816B-8B8C-420F-B0A2-F970366236B4}" destId="{CB6A857E-8C3A-47F1-A768-D6DFF980D795}" srcOrd="1" destOrd="0" presId="urn:microsoft.com/office/officeart/2005/8/layout/hList1"/>
    <dgm:cxn modelId="{5FB550EA-B317-490E-805D-DE05A7296E5F}" type="presParOf" srcId="{622EE0D8-4648-40F5-A9DB-0C12C4002D95}" destId="{05033CC9-E3A8-42B7-AFE6-64541822FBD6}" srcOrd="3" destOrd="0" presId="urn:microsoft.com/office/officeart/2005/8/layout/hList1"/>
    <dgm:cxn modelId="{22A71F76-7569-47FC-B0CD-067406482C14}" type="presParOf" srcId="{622EE0D8-4648-40F5-A9DB-0C12C4002D95}" destId="{8391453D-9DE4-4E69-84E9-4836F2BC7F68}" srcOrd="4" destOrd="0" presId="urn:microsoft.com/office/officeart/2005/8/layout/hList1"/>
    <dgm:cxn modelId="{A5C4B2EB-D7C8-4D5E-A86C-1F005EAC5225}" type="presParOf" srcId="{8391453D-9DE4-4E69-84E9-4836F2BC7F68}" destId="{8239ED96-C318-4618-B65C-7698CB4F76E1}" srcOrd="0" destOrd="0" presId="urn:microsoft.com/office/officeart/2005/8/layout/hList1"/>
    <dgm:cxn modelId="{BD3016D6-7312-4E9E-8205-661E2E8DEF5C}" type="presParOf" srcId="{8391453D-9DE4-4E69-84E9-4836F2BC7F68}" destId="{E3A928D3-CC73-48B7-A908-330C75C37C88}" srcOrd="1" destOrd="0" presId="urn:microsoft.com/office/officeart/2005/8/layout/hList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FA413D-20C2-4A66-9D76-8C195DCB1035}" type="doc">
      <dgm:prSet loTypeId="urn:microsoft.com/office/officeart/2005/8/layout/pyramid2" loCatId="pyramid" qsTypeId="urn:microsoft.com/office/officeart/2005/8/quickstyle/simple1" qsCatId="simple" csTypeId="urn:microsoft.com/office/officeart/2005/8/colors/accent1_2" csCatId="accent1" phldr="1"/>
      <dgm:spPr/>
    </dgm:pt>
    <dgm:pt modelId="{28A51D20-2A7C-494B-90B8-60DDDE402BEB}">
      <dgm:prSet phldrT="[Text]"/>
      <dgm:spPr/>
      <dgm:t>
        <a:bodyPr/>
        <a:lstStyle/>
        <a:p>
          <a:r>
            <a:rPr lang="en-ZA" dirty="0" smtClean="0"/>
            <a:t>NDP</a:t>
          </a:r>
          <a:endParaRPr lang="en-GB" dirty="0"/>
        </a:p>
      </dgm:t>
    </dgm:pt>
    <dgm:pt modelId="{F20B0552-5A9C-4E4A-8F51-EE63E1C67B58}" type="parTrans" cxnId="{ECD7A8FB-16D0-497B-A825-2541A111946B}">
      <dgm:prSet/>
      <dgm:spPr/>
      <dgm:t>
        <a:bodyPr/>
        <a:lstStyle/>
        <a:p>
          <a:endParaRPr lang="en-GB"/>
        </a:p>
      </dgm:t>
    </dgm:pt>
    <dgm:pt modelId="{F39D2E86-8B72-47F8-8F07-4E745D392532}" type="sibTrans" cxnId="{ECD7A8FB-16D0-497B-A825-2541A111946B}">
      <dgm:prSet/>
      <dgm:spPr/>
      <dgm:t>
        <a:bodyPr/>
        <a:lstStyle/>
        <a:p>
          <a:endParaRPr lang="en-GB"/>
        </a:p>
      </dgm:t>
    </dgm:pt>
    <dgm:pt modelId="{27157B0D-5E29-4E5C-ABD0-32FB95D151C5}">
      <dgm:prSet phldrT="[Text]"/>
      <dgm:spPr/>
      <dgm:t>
        <a:bodyPr/>
        <a:lstStyle/>
        <a:p>
          <a:r>
            <a:rPr lang="en-ZA" dirty="0" smtClean="0"/>
            <a:t>MTSF</a:t>
          </a:r>
          <a:endParaRPr lang="en-GB" dirty="0"/>
        </a:p>
      </dgm:t>
    </dgm:pt>
    <dgm:pt modelId="{C2945B62-D341-458B-8A44-E449B6715A6A}" type="parTrans" cxnId="{55584ADD-F894-49E7-BE24-ED870E4456B5}">
      <dgm:prSet/>
      <dgm:spPr/>
      <dgm:t>
        <a:bodyPr/>
        <a:lstStyle/>
        <a:p>
          <a:endParaRPr lang="en-GB"/>
        </a:p>
      </dgm:t>
    </dgm:pt>
    <dgm:pt modelId="{A8E850CD-6FC3-4BBB-B134-DA9552DB102A}" type="sibTrans" cxnId="{55584ADD-F894-49E7-BE24-ED870E4456B5}">
      <dgm:prSet/>
      <dgm:spPr/>
      <dgm:t>
        <a:bodyPr/>
        <a:lstStyle/>
        <a:p>
          <a:endParaRPr lang="en-GB"/>
        </a:p>
      </dgm:t>
    </dgm:pt>
    <dgm:pt modelId="{2B92E753-3A7E-4FF8-BBAC-563555762530}">
      <dgm:prSet phldrT="[Text]"/>
      <dgm:spPr/>
      <dgm:t>
        <a:bodyPr/>
        <a:lstStyle/>
        <a:p>
          <a:r>
            <a:rPr lang="en-ZA" dirty="0" smtClean="0"/>
            <a:t>Strategic Plans</a:t>
          </a:r>
          <a:endParaRPr lang="en-GB" dirty="0"/>
        </a:p>
      </dgm:t>
    </dgm:pt>
    <dgm:pt modelId="{11B79FE8-C88C-4797-B858-CCEC54131022}" type="parTrans" cxnId="{6E104A2F-9901-493F-92DF-8FB61C6360D7}">
      <dgm:prSet/>
      <dgm:spPr/>
      <dgm:t>
        <a:bodyPr/>
        <a:lstStyle/>
        <a:p>
          <a:endParaRPr lang="en-GB"/>
        </a:p>
      </dgm:t>
    </dgm:pt>
    <dgm:pt modelId="{B88FBF89-6082-4693-94DA-F62C3FA0E03B}" type="sibTrans" cxnId="{6E104A2F-9901-493F-92DF-8FB61C6360D7}">
      <dgm:prSet/>
      <dgm:spPr/>
      <dgm:t>
        <a:bodyPr/>
        <a:lstStyle/>
        <a:p>
          <a:endParaRPr lang="en-GB"/>
        </a:p>
      </dgm:t>
    </dgm:pt>
    <dgm:pt modelId="{2756F711-7D69-43A5-BDBB-01182B74D056}" type="pres">
      <dgm:prSet presAssocID="{B8FA413D-20C2-4A66-9D76-8C195DCB1035}" presName="compositeShape" presStyleCnt="0">
        <dgm:presLayoutVars>
          <dgm:dir/>
          <dgm:resizeHandles/>
        </dgm:presLayoutVars>
      </dgm:prSet>
      <dgm:spPr/>
    </dgm:pt>
    <dgm:pt modelId="{DC3DBDC8-9427-4F31-A50B-1E735EB4F60B}" type="pres">
      <dgm:prSet presAssocID="{B8FA413D-20C2-4A66-9D76-8C195DCB1035}" presName="pyramid" presStyleLbl="node1" presStyleIdx="0" presStyleCnt="1" custLinFactNeighborX="-27794"/>
      <dgm:spPr>
        <a:solidFill>
          <a:schemeClr val="tx2">
            <a:lumMod val="20000"/>
            <a:lumOff val="80000"/>
          </a:schemeClr>
        </a:solidFill>
      </dgm:spPr>
    </dgm:pt>
    <dgm:pt modelId="{624A14AE-78A2-49EA-81F6-DF5F0FB13882}" type="pres">
      <dgm:prSet presAssocID="{B8FA413D-20C2-4A66-9D76-8C195DCB1035}" presName="theList" presStyleCnt="0"/>
      <dgm:spPr/>
    </dgm:pt>
    <dgm:pt modelId="{7934C37A-B0EA-49A1-8045-B8FD0C9F5811}" type="pres">
      <dgm:prSet presAssocID="{28A51D20-2A7C-494B-90B8-60DDDE402BEB}" presName="aNode" presStyleLbl="fgAcc1" presStyleIdx="0" presStyleCnt="3" custLinFactNeighborX="-42760" custLinFactNeighborY="-41574">
        <dgm:presLayoutVars>
          <dgm:bulletEnabled val="1"/>
        </dgm:presLayoutVars>
      </dgm:prSet>
      <dgm:spPr/>
      <dgm:t>
        <a:bodyPr/>
        <a:lstStyle/>
        <a:p>
          <a:endParaRPr lang="en-GB"/>
        </a:p>
      </dgm:t>
    </dgm:pt>
    <dgm:pt modelId="{2011601B-1071-487B-BD89-3AD24ED3152A}" type="pres">
      <dgm:prSet presAssocID="{28A51D20-2A7C-494B-90B8-60DDDE402BEB}" presName="aSpace" presStyleCnt="0"/>
      <dgm:spPr/>
    </dgm:pt>
    <dgm:pt modelId="{B112611A-551C-4D22-9ACB-AB1D246FFBE6}" type="pres">
      <dgm:prSet presAssocID="{27157B0D-5E29-4E5C-ABD0-32FB95D151C5}" presName="aNode" presStyleLbl="fgAcc1" presStyleIdx="1" presStyleCnt="3" custLinFactNeighborX="-33710" custLinFactNeighborY="52409">
        <dgm:presLayoutVars>
          <dgm:bulletEnabled val="1"/>
        </dgm:presLayoutVars>
      </dgm:prSet>
      <dgm:spPr/>
      <dgm:t>
        <a:bodyPr/>
        <a:lstStyle/>
        <a:p>
          <a:endParaRPr lang="en-GB"/>
        </a:p>
      </dgm:t>
    </dgm:pt>
    <dgm:pt modelId="{368E79BC-90CF-4BAD-BC12-6E2D28811284}" type="pres">
      <dgm:prSet presAssocID="{27157B0D-5E29-4E5C-ABD0-32FB95D151C5}" presName="aSpace" presStyleCnt="0"/>
      <dgm:spPr/>
    </dgm:pt>
    <dgm:pt modelId="{B9220653-6F42-4284-9393-FBC4FF5E6079}" type="pres">
      <dgm:prSet presAssocID="{2B92E753-3A7E-4FF8-BBAC-563555762530}" presName="aNode" presStyleLbl="fgAcc1" presStyleIdx="2" presStyleCnt="3" custLinFactY="5799" custLinFactNeighborX="-24661" custLinFactNeighborY="100000">
        <dgm:presLayoutVars>
          <dgm:bulletEnabled val="1"/>
        </dgm:presLayoutVars>
      </dgm:prSet>
      <dgm:spPr/>
      <dgm:t>
        <a:bodyPr/>
        <a:lstStyle/>
        <a:p>
          <a:endParaRPr lang="en-GB"/>
        </a:p>
      </dgm:t>
    </dgm:pt>
    <dgm:pt modelId="{A3B9BBDF-6495-429C-A655-30C6D653FDA4}" type="pres">
      <dgm:prSet presAssocID="{2B92E753-3A7E-4FF8-BBAC-563555762530}" presName="aSpace" presStyleCnt="0"/>
      <dgm:spPr/>
    </dgm:pt>
  </dgm:ptLst>
  <dgm:cxnLst>
    <dgm:cxn modelId="{DF85A36C-742C-45FE-91A6-DEA502636845}" type="presOf" srcId="{28A51D20-2A7C-494B-90B8-60DDDE402BEB}" destId="{7934C37A-B0EA-49A1-8045-B8FD0C9F5811}" srcOrd="0" destOrd="0" presId="urn:microsoft.com/office/officeart/2005/8/layout/pyramid2"/>
    <dgm:cxn modelId="{1EAEAFC2-8F98-4215-8AF9-3D9EE00FA017}" type="presOf" srcId="{27157B0D-5E29-4E5C-ABD0-32FB95D151C5}" destId="{B112611A-551C-4D22-9ACB-AB1D246FFBE6}" srcOrd="0" destOrd="0" presId="urn:microsoft.com/office/officeart/2005/8/layout/pyramid2"/>
    <dgm:cxn modelId="{55584ADD-F894-49E7-BE24-ED870E4456B5}" srcId="{B8FA413D-20C2-4A66-9D76-8C195DCB1035}" destId="{27157B0D-5E29-4E5C-ABD0-32FB95D151C5}" srcOrd="1" destOrd="0" parTransId="{C2945B62-D341-458B-8A44-E449B6715A6A}" sibTransId="{A8E850CD-6FC3-4BBB-B134-DA9552DB102A}"/>
    <dgm:cxn modelId="{21EE5099-F2F5-4CB2-8E89-30F0BCC74E3D}" type="presOf" srcId="{B8FA413D-20C2-4A66-9D76-8C195DCB1035}" destId="{2756F711-7D69-43A5-BDBB-01182B74D056}" srcOrd="0" destOrd="0" presId="urn:microsoft.com/office/officeart/2005/8/layout/pyramid2"/>
    <dgm:cxn modelId="{8D45FD0C-6B07-4C72-9CA5-E4760F60FBBD}" type="presOf" srcId="{2B92E753-3A7E-4FF8-BBAC-563555762530}" destId="{B9220653-6F42-4284-9393-FBC4FF5E6079}" srcOrd="0" destOrd="0" presId="urn:microsoft.com/office/officeart/2005/8/layout/pyramid2"/>
    <dgm:cxn modelId="{6E104A2F-9901-493F-92DF-8FB61C6360D7}" srcId="{B8FA413D-20C2-4A66-9D76-8C195DCB1035}" destId="{2B92E753-3A7E-4FF8-BBAC-563555762530}" srcOrd="2" destOrd="0" parTransId="{11B79FE8-C88C-4797-B858-CCEC54131022}" sibTransId="{B88FBF89-6082-4693-94DA-F62C3FA0E03B}"/>
    <dgm:cxn modelId="{ECD7A8FB-16D0-497B-A825-2541A111946B}" srcId="{B8FA413D-20C2-4A66-9D76-8C195DCB1035}" destId="{28A51D20-2A7C-494B-90B8-60DDDE402BEB}" srcOrd="0" destOrd="0" parTransId="{F20B0552-5A9C-4E4A-8F51-EE63E1C67B58}" sibTransId="{F39D2E86-8B72-47F8-8F07-4E745D392532}"/>
    <dgm:cxn modelId="{1BEE1C44-A5A6-4DBC-AA9D-8946DBD33939}" type="presParOf" srcId="{2756F711-7D69-43A5-BDBB-01182B74D056}" destId="{DC3DBDC8-9427-4F31-A50B-1E735EB4F60B}" srcOrd="0" destOrd="0" presId="urn:microsoft.com/office/officeart/2005/8/layout/pyramid2"/>
    <dgm:cxn modelId="{A9C3CDF0-B3C6-4A71-B612-94DC309D9563}" type="presParOf" srcId="{2756F711-7D69-43A5-BDBB-01182B74D056}" destId="{624A14AE-78A2-49EA-81F6-DF5F0FB13882}" srcOrd="1" destOrd="0" presId="urn:microsoft.com/office/officeart/2005/8/layout/pyramid2"/>
    <dgm:cxn modelId="{751E5D49-1E61-4327-8F07-4DA6C9CBCFF7}" type="presParOf" srcId="{624A14AE-78A2-49EA-81F6-DF5F0FB13882}" destId="{7934C37A-B0EA-49A1-8045-B8FD0C9F5811}" srcOrd="0" destOrd="0" presId="urn:microsoft.com/office/officeart/2005/8/layout/pyramid2"/>
    <dgm:cxn modelId="{464AEE33-EA64-416E-AE39-01C7220530EA}" type="presParOf" srcId="{624A14AE-78A2-49EA-81F6-DF5F0FB13882}" destId="{2011601B-1071-487B-BD89-3AD24ED3152A}" srcOrd="1" destOrd="0" presId="urn:microsoft.com/office/officeart/2005/8/layout/pyramid2"/>
    <dgm:cxn modelId="{BAD50E23-7491-4B95-9540-9903DD7E3BCB}" type="presParOf" srcId="{624A14AE-78A2-49EA-81F6-DF5F0FB13882}" destId="{B112611A-551C-4D22-9ACB-AB1D246FFBE6}" srcOrd="2" destOrd="0" presId="urn:microsoft.com/office/officeart/2005/8/layout/pyramid2"/>
    <dgm:cxn modelId="{BF8CC6F6-D333-42DB-8BA5-2AC1C4F73A77}" type="presParOf" srcId="{624A14AE-78A2-49EA-81F6-DF5F0FB13882}" destId="{368E79BC-90CF-4BAD-BC12-6E2D28811284}" srcOrd="3" destOrd="0" presId="urn:microsoft.com/office/officeart/2005/8/layout/pyramid2"/>
    <dgm:cxn modelId="{DD1879FB-6E23-4448-AE9D-4D0C0F85A6C6}" type="presParOf" srcId="{624A14AE-78A2-49EA-81F6-DF5F0FB13882}" destId="{B9220653-6F42-4284-9393-FBC4FF5E6079}" srcOrd="4" destOrd="0" presId="urn:microsoft.com/office/officeart/2005/8/layout/pyramid2"/>
    <dgm:cxn modelId="{1FA55980-B6F7-4381-99C1-5A43791ED3F0}" type="presParOf" srcId="{624A14AE-78A2-49EA-81F6-DF5F0FB13882}" destId="{A3B9BBDF-6495-429C-A655-30C6D653FDA4}"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ADA9FF-F551-4B9E-8AD5-61BB888C6097}" type="doc">
      <dgm:prSet loTypeId="urn:microsoft.com/office/officeart/2005/8/layout/arrow2" loCatId="process" qsTypeId="urn:microsoft.com/office/officeart/2005/8/quickstyle/simple1" qsCatId="simple" csTypeId="urn:microsoft.com/office/officeart/2005/8/colors/accent1_2" csCatId="accent1" phldr="1"/>
      <dgm:spPr/>
    </dgm:pt>
    <dgm:pt modelId="{AA579BB4-B06F-4A16-B08F-7E6F6BC38A93}">
      <dgm:prSet phldrT="[Text]"/>
      <dgm:spPr/>
      <dgm:t>
        <a:bodyPr/>
        <a:lstStyle/>
        <a:p>
          <a:r>
            <a:rPr lang="en-ZA" dirty="0" smtClean="0"/>
            <a:t>MTSF 2019</a:t>
          </a:r>
          <a:endParaRPr lang="en-GB" dirty="0"/>
        </a:p>
      </dgm:t>
    </dgm:pt>
    <dgm:pt modelId="{D5E729B1-3A0F-4B8E-B188-3E1C84A67045}" type="parTrans" cxnId="{08F92521-158A-4FA9-8C7C-438096270BC4}">
      <dgm:prSet/>
      <dgm:spPr/>
      <dgm:t>
        <a:bodyPr/>
        <a:lstStyle/>
        <a:p>
          <a:endParaRPr lang="en-GB"/>
        </a:p>
      </dgm:t>
    </dgm:pt>
    <dgm:pt modelId="{5E222F56-D0F1-45D1-B95C-2995B21D6E21}" type="sibTrans" cxnId="{08F92521-158A-4FA9-8C7C-438096270BC4}">
      <dgm:prSet/>
      <dgm:spPr/>
      <dgm:t>
        <a:bodyPr/>
        <a:lstStyle/>
        <a:p>
          <a:endParaRPr lang="en-GB"/>
        </a:p>
      </dgm:t>
    </dgm:pt>
    <dgm:pt modelId="{5B033A35-25AC-4AC9-81E7-3928B350600C}">
      <dgm:prSet phldrT="[Text]"/>
      <dgm:spPr/>
      <dgm:t>
        <a:bodyPr/>
        <a:lstStyle/>
        <a:p>
          <a:r>
            <a:rPr lang="en-ZA" dirty="0" smtClean="0"/>
            <a:t>MTSF</a:t>
          </a:r>
        </a:p>
        <a:p>
          <a:r>
            <a:rPr lang="en-ZA" dirty="0" smtClean="0"/>
            <a:t>2024</a:t>
          </a:r>
          <a:endParaRPr lang="en-GB" dirty="0"/>
        </a:p>
      </dgm:t>
    </dgm:pt>
    <dgm:pt modelId="{962D1285-F917-46F7-843C-7B8BB69247BA}" type="parTrans" cxnId="{FB9C2028-8145-4E4C-8747-79C98569CF2C}">
      <dgm:prSet/>
      <dgm:spPr/>
      <dgm:t>
        <a:bodyPr/>
        <a:lstStyle/>
        <a:p>
          <a:endParaRPr lang="en-GB"/>
        </a:p>
      </dgm:t>
    </dgm:pt>
    <dgm:pt modelId="{9105188D-6BBD-48E5-AB98-65CC805F8151}" type="sibTrans" cxnId="{FB9C2028-8145-4E4C-8747-79C98569CF2C}">
      <dgm:prSet/>
      <dgm:spPr/>
      <dgm:t>
        <a:bodyPr/>
        <a:lstStyle/>
        <a:p>
          <a:endParaRPr lang="en-GB"/>
        </a:p>
      </dgm:t>
    </dgm:pt>
    <dgm:pt modelId="{B7BF47E8-718C-45AA-987B-4DF3D59E2191}">
      <dgm:prSet phldrT="[Text]"/>
      <dgm:spPr/>
      <dgm:t>
        <a:bodyPr/>
        <a:lstStyle/>
        <a:p>
          <a:r>
            <a:rPr lang="en-ZA" dirty="0" smtClean="0"/>
            <a:t>MTSF</a:t>
          </a:r>
        </a:p>
        <a:p>
          <a:r>
            <a:rPr lang="en-ZA" dirty="0" smtClean="0"/>
            <a:t>2029</a:t>
          </a:r>
          <a:endParaRPr lang="en-GB" dirty="0"/>
        </a:p>
      </dgm:t>
    </dgm:pt>
    <dgm:pt modelId="{5FE1AF5F-4F7E-4884-9E7D-FB46A6DB303A}" type="parTrans" cxnId="{E17968D1-7AF9-43D2-A4D9-E6CD2569DEAC}">
      <dgm:prSet/>
      <dgm:spPr/>
      <dgm:t>
        <a:bodyPr/>
        <a:lstStyle/>
        <a:p>
          <a:endParaRPr lang="en-GB"/>
        </a:p>
      </dgm:t>
    </dgm:pt>
    <dgm:pt modelId="{D4F7F102-7C90-4370-A262-65B5B81C2C14}" type="sibTrans" cxnId="{E17968D1-7AF9-43D2-A4D9-E6CD2569DEAC}">
      <dgm:prSet/>
      <dgm:spPr/>
      <dgm:t>
        <a:bodyPr/>
        <a:lstStyle/>
        <a:p>
          <a:endParaRPr lang="en-GB"/>
        </a:p>
      </dgm:t>
    </dgm:pt>
    <dgm:pt modelId="{8E2D13C9-8CD2-4C44-8B8B-163DA44A7F11}" type="pres">
      <dgm:prSet presAssocID="{80ADA9FF-F551-4B9E-8AD5-61BB888C6097}" presName="arrowDiagram" presStyleCnt="0">
        <dgm:presLayoutVars>
          <dgm:chMax val="5"/>
          <dgm:dir/>
          <dgm:resizeHandles val="exact"/>
        </dgm:presLayoutVars>
      </dgm:prSet>
      <dgm:spPr/>
    </dgm:pt>
    <dgm:pt modelId="{CA19E3E9-DB0D-4440-B76D-97BE2365ED55}" type="pres">
      <dgm:prSet presAssocID="{80ADA9FF-F551-4B9E-8AD5-61BB888C6097}" presName="arrow" presStyleLbl="bgShp" presStyleIdx="0" presStyleCnt="1"/>
      <dgm:spPr>
        <a:solidFill>
          <a:schemeClr val="tx2">
            <a:lumMod val="40000"/>
            <a:lumOff val="60000"/>
          </a:schemeClr>
        </a:solidFill>
      </dgm:spPr>
    </dgm:pt>
    <dgm:pt modelId="{4F2C91FF-B35E-4C84-9C08-C3DE60B86076}" type="pres">
      <dgm:prSet presAssocID="{80ADA9FF-F551-4B9E-8AD5-61BB888C6097}" presName="arrowDiagram3" presStyleCnt="0"/>
      <dgm:spPr/>
    </dgm:pt>
    <dgm:pt modelId="{66720428-BBD9-49C8-AF93-BA75CAD56C0C}" type="pres">
      <dgm:prSet presAssocID="{AA579BB4-B06F-4A16-B08F-7E6F6BC38A93}" presName="bullet3a" presStyleLbl="node1" presStyleIdx="0" presStyleCnt="3"/>
      <dgm:spPr/>
    </dgm:pt>
    <dgm:pt modelId="{E72A48F1-2BEA-489A-B5D8-1877F569F497}" type="pres">
      <dgm:prSet presAssocID="{AA579BB4-B06F-4A16-B08F-7E6F6BC38A93}" presName="textBox3a" presStyleLbl="revTx" presStyleIdx="0" presStyleCnt="3">
        <dgm:presLayoutVars>
          <dgm:bulletEnabled val="1"/>
        </dgm:presLayoutVars>
      </dgm:prSet>
      <dgm:spPr/>
      <dgm:t>
        <a:bodyPr/>
        <a:lstStyle/>
        <a:p>
          <a:endParaRPr lang="en-GB"/>
        </a:p>
      </dgm:t>
    </dgm:pt>
    <dgm:pt modelId="{A14CE3AE-8D29-4EF4-855D-8E1F427602F1}" type="pres">
      <dgm:prSet presAssocID="{5B033A35-25AC-4AC9-81E7-3928B350600C}" presName="bullet3b" presStyleLbl="node1" presStyleIdx="1" presStyleCnt="3"/>
      <dgm:spPr/>
    </dgm:pt>
    <dgm:pt modelId="{F7AC67FC-269B-408D-A1A1-DE3A2ECA67C9}" type="pres">
      <dgm:prSet presAssocID="{5B033A35-25AC-4AC9-81E7-3928B350600C}" presName="textBox3b" presStyleLbl="revTx" presStyleIdx="1" presStyleCnt="3">
        <dgm:presLayoutVars>
          <dgm:bulletEnabled val="1"/>
        </dgm:presLayoutVars>
      </dgm:prSet>
      <dgm:spPr/>
      <dgm:t>
        <a:bodyPr/>
        <a:lstStyle/>
        <a:p>
          <a:endParaRPr lang="en-GB"/>
        </a:p>
      </dgm:t>
    </dgm:pt>
    <dgm:pt modelId="{32BF9C50-491E-40EA-AB45-15B2CA18A20F}" type="pres">
      <dgm:prSet presAssocID="{B7BF47E8-718C-45AA-987B-4DF3D59E2191}" presName="bullet3c" presStyleLbl="node1" presStyleIdx="2" presStyleCnt="3"/>
      <dgm:spPr/>
    </dgm:pt>
    <dgm:pt modelId="{D8718271-4884-4AEF-8F2D-105EB7C0E189}" type="pres">
      <dgm:prSet presAssocID="{B7BF47E8-718C-45AA-987B-4DF3D59E2191}" presName="textBox3c" presStyleLbl="revTx" presStyleIdx="2" presStyleCnt="3">
        <dgm:presLayoutVars>
          <dgm:bulletEnabled val="1"/>
        </dgm:presLayoutVars>
      </dgm:prSet>
      <dgm:spPr/>
      <dgm:t>
        <a:bodyPr/>
        <a:lstStyle/>
        <a:p>
          <a:endParaRPr lang="en-GB"/>
        </a:p>
      </dgm:t>
    </dgm:pt>
  </dgm:ptLst>
  <dgm:cxnLst>
    <dgm:cxn modelId="{A75CAACD-481E-4FBF-9983-44B0D7C496B6}" type="presOf" srcId="{AA579BB4-B06F-4A16-B08F-7E6F6BC38A93}" destId="{E72A48F1-2BEA-489A-B5D8-1877F569F497}" srcOrd="0" destOrd="0" presId="urn:microsoft.com/office/officeart/2005/8/layout/arrow2"/>
    <dgm:cxn modelId="{FB9C2028-8145-4E4C-8747-79C98569CF2C}" srcId="{80ADA9FF-F551-4B9E-8AD5-61BB888C6097}" destId="{5B033A35-25AC-4AC9-81E7-3928B350600C}" srcOrd="1" destOrd="0" parTransId="{962D1285-F917-46F7-843C-7B8BB69247BA}" sibTransId="{9105188D-6BBD-48E5-AB98-65CC805F8151}"/>
    <dgm:cxn modelId="{4CCEE2F7-17BE-44F0-9D82-1E11D592B1A8}" type="presOf" srcId="{80ADA9FF-F551-4B9E-8AD5-61BB888C6097}" destId="{8E2D13C9-8CD2-4C44-8B8B-163DA44A7F11}" srcOrd="0" destOrd="0" presId="urn:microsoft.com/office/officeart/2005/8/layout/arrow2"/>
    <dgm:cxn modelId="{B0CE50A1-06BB-4A3C-A4F7-CF4AD39AD4EA}" type="presOf" srcId="{B7BF47E8-718C-45AA-987B-4DF3D59E2191}" destId="{D8718271-4884-4AEF-8F2D-105EB7C0E189}" srcOrd="0" destOrd="0" presId="urn:microsoft.com/office/officeart/2005/8/layout/arrow2"/>
    <dgm:cxn modelId="{E17968D1-7AF9-43D2-A4D9-E6CD2569DEAC}" srcId="{80ADA9FF-F551-4B9E-8AD5-61BB888C6097}" destId="{B7BF47E8-718C-45AA-987B-4DF3D59E2191}" srcOrd="2" destOrd="0" parTransId="{5FE1AF5F-4F7E-4884-9E7D-FB46A6DB303A}" sibTransId="{D4F7F102-7C90-4370-A262-65B5B81C2C14}"/>
    <dgm:cxn modelId="{E0A90032-4145-423E-B292-89A256D45514}" type="presOf" srcId="{5B033A35-25AC-4AC9-81E7-3928B350600C}" destId="{F7AC67FC-269B-408D-A1A1-DE3A2ECA67C9}" srcOrd="0" destOrd="0" presId="urn:microsoft.com/office/officeart/2005/8/layout/arrow2"/>
    <dgm:cxn modelId="{08F92521-158A-4FA9-8C7C-438096270BC4}" srcId="{80ADA9FF-F551-4B9E-8AD5-61BB888C6097}" destId="{AA579BB4-B06F-4A16-B08F-7E6F6BC38A93}" srcOrd="0" destOrd="0" parTransId="{D5E729B1-3A0F-4B8E-B188-3E1C84A67045}" sibTransId="{5E222F56-D0F1-45D1-B95C-2995B21D6E21}"/>
    <dgm:cxn modelId="{03553944-AABF-4EDD-BE21-DBF7AB363037}" type="presParOf" srcId="{8E2D13C9-8CD2-4C44-8B8B-163DA44A7F11}" destId="{CA19E3E9-DB0D-4440-B76D-97BE2365ED55}" srcOrd="0" destOrd="0" presId="urn:microsoft.com/office/officeart/2005/8/layout/arrow2"/>
    <dgm:cxn modelId="{E2A36047-C2C9-4B04-8FA4-48CBC0578E3E}" type="presParOf" srcId="{8E2D13C9-8CD2-4C44-8B8B-163DA44A7F11}" destId="{4F2C91FF-B35E-4C84-9C08-C3DE60B86076}" srcOrd="1" destOrd="0" presId="urn:microsoft.com/office/officeart/2005/8/layout/arrow2"/>
    <dgm:cxn modelId="{9FFB3768-F758-417C-9952-80A7A023723A}" type="presParOf" srcId="{4F2C91FF-B35E-4C84-9C08-C3DE60B86076}" destId="{66720428-BBD9-49C8-AF93-BA75CAD56C0C}" srcOrd="0" destOrd="0" presId="urn:microsoft.com/office/officeart/2005/8/layout/arrow2"/>
    <dgm:cxn modelId="{5536C3A1-4CFE-437B-98CD-98612CAEF72A}" type="presParOf" srcId="{4F2C91FF-B35E-4C84-9C08-C3DE60B86076}" destId="{E72A48F1-2BEA-489A-B5D8-1877F569F497}" srcOrd="1" destOrd="0" presId="urn:microsoft.com/office/officeart/2005/8/layout/arrow2"/>
    <dgm:cxn modelId="{5A0961F2-CBD2-496C-9458-FDC47FBA5270}" type="presParOf" srcId="{4F2C91FF-B35E-4C84-9C08-C3DE60B86076}" destId="{A14CE3AE-8D29-4EF4-855D-8E1F427602F1}" srcOrd="2" destOrd="0" presId="urn:microsoft.com/office/officeart/2005/8/layout/arrow2"/>
    <dgm:cxn modelId="{A600BE53-663C-435C-A8DE-F0F0D933FC65}" type="presParOf" srcId="{4F2C91FF-B35E-4C84-9C08-C3DE60B86076}" destId="{F7AC67FC-269B-408D-A1A1-DE3A2ECA67C9}" srcOrd="3" destOrd="0" presId="urn:microsoft.com/office/officeart/2005/8/layout/arrow2"/>
    <dgm:cxn modelId="{DA17084F-051B-4B20-875D-B65EBD94F517}" type="presParOf" srcId="{4F2C91FF-B35E-4C84-9C08-C3DE60B86076}" destId="{32BF9C50-491E-40EA-AB45-15B2CA18A20F}" srcOrd="4" destOrd="0" presId="urn:microsoft.com/office/officeart/2005/8/layout/arrow2"/>
    <dgm:cxn modelId="{F7671A51-73B1-4EE6-883D-C9F274B3A30D}" type="presParOf" srcId="{4F2C91FF-B35E-4C84-9C08-C3DE60B86076}" destId="{D8718271-4884-4AEF-8F2D-105EB7C0E189}" srcOrd="5" destOrd="0" presId="urn:microsoft.com/office/officeart/2005/8/layout/arrow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99756F-E409-4722-833D-60368157FFCB}" type="doc">
      <dgm:prSet loTypeId="urn:microsoft.com/office/officeart/2011/layout/ConvergingText" loCatId="officeonline" qsTypeId="urn:microsoft.com/office/officeart/2005/8/quickstyle/simple1" qsCatId="simple" csTypeId="urn:microsoft.com/office/officeart/2005/8/colors/accent1_5" csCatId="accent1" phldr="1"/>
      <dgm:spPr/>
      <dgm:t>
        <a:bodyPr/>
        <a:lstStyle/>
        <a:p>
          <a:endParaRPr lang="en-GB"/>
        </a:p>
      </dgm:t>
    </dgm:pt>
    <dgm:pt modelId="{123C1AD5-1743-41D0-9CD3-3411B995D10D}">
      <dgm:prSet phldrT="[Text]" custT="1"/>
      <dgm:spPr/>
      <dgm:t>
        <a:bodyPr/>
        <a:lstStyle/>
        <a:p>
          <a:r>
            <a:rPr lang="en-ZA" sz="2000" b="1" dirty="0" smtClean="0"/>
            <a:t>Key considerations</a:t>
          </a:r>
          <a:endParaRPr lang="en-GB" sz="2000" b="1" dirty="0"/>
        </a:p>
      </dgm:t>
    </dgm:pt>
    <dgm:pt modelId="{81E1F9A7-40BA-4F66-B955-4194773AD1DD}" type="parTrans" cxnId="{9B11975A-E3E5-4246-903A-4AA197031842}">
      <dgm:prSet/>
      <dgm:spPr/>
      <dgm:t>
        <a:bodyPr/>
        <a:lstStyle/>
        <a:p>
          <a:endParaRPr lang="en-GB"/>
        </a:p>
      </dgm:t>
    </dgm:pt>
    <dgm:pt modelId="{78A12509-0831-4A8C-AAE5-A816968D4CF5}" type="sibTrans" cxnId="{9B11975A-E3E5-4246-903A-4AA197031842}">
      <dgm:prSet/>
      <dgm:spPr/>
      <dgm:t>
        <a:bodyPr/>
        <a:lstStyle/>
        <a:p>
          <a:endParaRPr lang="en-GB"/>
        </a:p>
      </dgm:t>
    </dgm:pt>
    <dgm:pt modelId="{7B020487-B78A-4135-BFDF-90F84506838E}">
      <dgm:prSet phldrT="[Text]" custT="1"/>
      <dgm:spPr/>
      <dgm:t>
        <a:bodyPr anchor="t" anchorCtr="0"/>
        <a:lstStyle/>
        <a:p>
          <a:r>
            <a:rPr lang="en-ZA" sz="2000" dirty="0" smtClean="0"/>
            <a:t>Critical actions for 2014-2019</a:t>
          </a:r>
          <a:endParaRPr lang="en-GB" sz="2000" dirty="0"/>
        </a:p>
      </dgm:t>
    </dgm:pt>
    <dgm:pt modelId="{50DAC032-8277-4AFD-A9B7-B4854539C688}" type="parTrans" cxnId="{958B4FE7-42C8-41DF-AE28-C1A65869EC3D}">
      <dgm:prSet/>
      <dgm:spPr/>
      <dgm:t>
        <a:bodyPr/>
        <a:lstStyle/>
        <a:p>
          <a:endParaRPr lang="en-GB"/>
        </a:p>
      </dgm:t>
    </dgm:pt>
    <dgm:pt modelId="{3B931371-52F5-4E5B-A155-20193830E9D2}" type="sibTrans" cxnId="{958B4FE7-42C8-41DF-AE28-C1A65869EC3D}">
      <dgm:prSet/>
      <dgm:spPr/>
      <dgm:t>
        <a:bodyPr/>
        <a:lstStyle/>
        <a:p>
          <a:endParaRPr lang="en-GB"/>
        </a:p>
      </dgm:t>
    </dgm:pt>
    <dgm:pt modelId="{4E028454-2645-4F4F-9B59-B85D23E4F236}">
      <dgm:prSet phldrT="[Text]" custT="1"/>
      <dgm:spPr/>
      <dgm:t>
        <a:bodyPr anchor="t"/>
        <a:lstStyle/>
        <a:p>
          <a:r>
            <a:rPr lang="en-ZA" sz="2000" dirty="0" smtClean="0"/>
            <a:t>Precision w.r.t indicators &amp; targets to be achieved</a:t>
          </a:r>
          <a:endParaRPr lang="en-GB" sz="2000" dirty="0"/>
        </a:p>
      </dgm:t>
    </dgm:pt>
    <dgm:pt modelId="{2EE1FB2E-3BCA-480A-8755-46EEF9498E36}" type="parTrans" cxnId="{FE591E0D-C4B2-4E52-A7EF-E0DC1B547791}">
      <dgm:prSet/>
      <dgm:spPr/>
      <dgm:t>
        <a:bodyPr/>
        <a:lstStyle/>
        <a:p>
          <a:endParaRPr lang="en-GB"/>
        </a:p>
      </dgm:t>
    </dgm:pt>
    <dgm:pt modelId="{CD0FC39C-36C5-4A43-848C-ABCEBA2CBD0D}" type="sibTrans" cxnId="{FE591E0D-C4B2-4E52-A7EF-E0DC1B547791}">
      <dgm:prSet/>
      <dgm:spPr/>
      <dgm:t>
        <a:bodyPr/>
        <a:lstStyle/>
        <a:p>
          <a:endParaRPr lang="en-GB"/>
        </a:p>
      </dgm:t>
    </dgm:pt>
    <dgm:pt modelId="{DE5010EC-0C9E-434F-A4EA-FF42677C0F74}">
      <dgm:prSet phldrT="[Text]" custT="1"/>
      <dgm:spPr/>
      <dgm:t>
        <a:bodyPr anchor="t"/>
        <a:lstStyle/>
        <a:p>
          <a:r>
            <a:rPr lang="en-ZA" sz="2000" dirty="0" smtClean="0"/>
            <a:t>Outputs to be delivered &amp; responsible departments identified</a:t>
          </a:r>
          <a:endParaRPr lang="en-GB" sz="2000" b="1" dirty="0"/>
        </a:p>
      </dgm:t>
    </dgm:pt>
    <dgm:pt modelId="{06D916B6-9348-4EDB-9087-C79C00F14076}" type="parTrans" cxnId="{D4B34FD6-8E19-46CE-9189-C887DC34643C}">
      <dgm:prSet/>
      <dgm:spPr/>
      <dgm:t>
        <a:bodyPr/>
        <a:lstStyle/>
        <a:p>
          <a:endParaRPr lang="en-GB"/>
        </a:p>
      </dgm:t>
    </dgm:pt>
    <dgm:pt modelId="{0B657DEB-AB17-4951-B8AA-A22316644998}" type="sibTrans" cxnId="{D4B34FD6-8E19-46CE-9189-C887DC34643C}">
      <dgm:prSet/>
      <dgm:spPr/>
      <dgm:t>
        <a:bodyPr/>
        <a:lstStyle/>
        <a:p>
          <a:endParaRPr lang="en-GB"/>
        </a:p>
      </dgm:t>
    </dgm:pt>
    <dgm:pt modelId="{EBD8DE3A-6336-4DC1-91AE-E066CCD3EA6A}">
      <dgm:prSet phldrT="[Text]" custT="1"/>
      <dgm:spPr/>
      <dgm:t>
        <a:bodyPr anchor="t"/>
        <a:lstStyle/>
        <a:p>
          <a:r>
            <a:rPr lang="en-GB" sz="2000" dirty="0" smtClean="0"/>
            <a:t>Find expression in departmental strat plans</a:t>
          </a:r>
          <a:endParaRPr lang="en-GB" sz="2000" dirty="0"/>
        </a:p>
      </dgm:t>
    </dgm:pt>
    <dgm:pt modelId="{25F0E002-EC2E-4D0E-B225-35FCB37EE95A}" type="parTrans" cxnId="{83B84DA0-F66E-4AEB-A344-5E9ACB4C1DFA}">
      <dgm:prSet/>
      <dgm:spPr/>
      <dgm:t>
        <a:bodyPr/>
        <a:lstStyle/>
        <a:p>
          <a:endParaRPr lang="en-ZA"/>
        </a:p>
      </dgm:t>
    </dgm:pt>
    <dgm:pt modelId="{200CE1ED-8AF8-4A7A-B0DF-D0037AD81135}" type="sibTrans" cxnId="{83B84DA0-F66E-4AEB-A344-5E9ACB4C1DFA}">
      <dgm:prSet/>
      <dgm:spPr/>
      <dgm:t>
        <a:bodyPr/>
        <a:lstStyle/>
        <a:p>
          <a:endParaRPr lang="en-ZA"/>
        </a:p>
      </dgm:t>
    </dgm:pt>
    <dgm:pt modelId="{407A682E-33CB-4EBD-96CA-1DA82DD522DA}" type="pres">
      <dgm:prSet presAssocID="{9899756F-E409-4722-833D-60368157FFCB}" presName="Name0" presStyleCnt="0">
        <dgm:presLayoutVars>
          <dgm:chMax/>
          <dgm:chPref val="1"/>
          <dgm:dir/>
          <dgm:animOne val="branch"/>
          <dgm:animLvl val="lvl"/>
          <dgm:resizeHandles/>
        </dgm:presLayoutVars>
      </dgm:prSet>
      <dgm:spPr/>
      <dgm:t>
        <a:bodyPr/>
        <a:lstStyle/>
        <a:p>
          <a:endParaRPr lang="en-GB"/>
        </a:p>
      </dgm:t>
    </dgm:pt>
    <dgm:pt modelId="{E6CFD309-AF59-41A2-93F8-3E1A25E0ADBA}" type="pres">
      <dgm:prSet presAssocID="{123C1AD5-1743-41D0-9CD3-3411B995D10D}" presName="composite" presStyleCnt="0"/>
      <dgm:spPr/>
      <dgm:t>
        <a:bodyPr/>
        <a:lstStyle/>
        <a:p>
          <a:endParaRPr lang="en-GB"/>
        </a:p>
      </dgm:t>
    </dgm:pt>
    <dgm:pt modelId="{E5036C10-A131-457B-9F17-25D1F0D7BCF7}" type="pres">
      <dgm:prSet presAssocID="{123C1AD5-1743-41D0-9CD3-3411B995D10D}" presName="ParentAccent1" presStyleLbl="alignNode1" presStyleIdx="0" presStyleCnt="42" custScaleX="66107" custLinFactX="-1219231" custLinFactNeighborX="-1300000" custLinFactNeighborY="-8030"/>
      <dgm:spPr/>
      <dgm:t>
        <a:bodyPr/>
        <a:lstStyle/>
        <a:p>
          <a:endParaRPr lang="en-ZA"/>
        </a:p>
      </dgm:t>
    </dgm:pt>
    <dgm:pt modelId="{4AC90BB2-40B6-42F7-A8C9-5729812343DD}" type="pres">
      <dgm:prSet presAssocID="{123C1AD5-1743-41D0-9CD3-3411B995D10D}" presName="ParentAccent2" presStyleLbl="alignNode1" presStyleIdx="1" presStyleCnt="42" custScaleX="66107" custLinFactX="-1300000" custLinFactNeighborX="-1303113" custLinFactNeighborY="-6893"/>
      <dgm:spPr/>
      <dgm:t>
        <a:bodyPr/>
        <a:lstStyle/>
        <a:p>
          <a:endParaRPr lang="en-GB"/>
        </a:p>
      </dgm:t>
    </dgm:pt>
    <dgm:pt modelId="{2A2A8F78-E5DE-46AA-9232-9E32283EA8AB}" type="pres">
      <dgm:prSet presAssocID="{123C1AD5-1743-41D0-9CD3-3411B995D10D}" presName="ParentAccent3" presStyleLbl="alignNode1" presStyleIdx="2" presStyleCnt="42" custScaleX="66107" custLinFactX="-1300000" custLinFactNeighborX="-1303113" custLinFactNeighborY="-6893"/>
      <dgm:spPr/>
      <dgm:t>
        <a:bodyPr/>
        <a:lstStyle/>
        <a:p>
          <a:endParaRPr lang="en-ZA"/>
        </a:p>
      </dgm:t>
    </dgm:pt>
    <dgm:pt modelId="{7CFC3B45-CFB9-4F70-A47D-6ACFB414A105}" type="pres">
      <dgm:prSet presAssocID="{123C1AD5-1743-41D0-9CD3-3411B995D10D}" presName="ParentAccent4" presStyleLbl="alignNode1" presStyleIdx="3" presStyleCnt="42" custScaleX="66107" custLinFactX="-1300000" custLinFactNeighborX="-1303113" custLinFactNeighborY="-6893"/>
      <dgm:spPr/>
      <dgm:t>
        <a:bodyPr/>
        <a:lstStyle/>
        <a:p>
          <a:endParaRPr lang="en-ZA"/>
        </a:p>
      </dgm:t>
    </dgm:pt>
    <dgm:pt modelId="{06B3DD9D-B122-4C15-999E-B5B4F084C4D9}" type="pres">
      <dgm:prSet presAssocID="{123C1AD5-1743-41D0-9CD3-3411B995D10D}" presName="ParentAccent5" presStyleLbl="alignNode1" presStyleIdx="4" presStyleCnt="42" custScaleX="66107" custLinFactX="-1300000" custLinFactNeighborX="-1320376" custLinFactNeighborY="4803"/>
      <dgm:spPr>
        <a:blipFill rotWithShape="0">
          <a:blip xmlns:r="http://schemas.openxmlformats.org/officeDocument/2006/relationships" r:embed="rId1"/>
          <a:stretch>
            <a:fillRect/>
          </a:stretch>
        </a:blipFill>
      </dgm:spPr>
      <dgm:t>
        <a:bodyPr/>
        <a:lstStyle/>
        <a:p>
          <a:endParaRPr lang="en-ZA"/>
        </a:p>
      </dgm:t>
    </dgm:pt>
    <dgm:pt modelId="{DA77EF89-0C72-4CEC-9C20-FF00642EABE6}" type="pres">
      <dgm:prSet presAssocID="{123C1AD5-1743-41D0-9CD3-3411B995D10D}" presName="ParentAccent6" presStyleLbl="alignNode1" presStyleIdx="5" presStyleCnt="42" custScaleX="66107" custLinFactX="-601555" custLinFactNeighborX="-700000" custLinFactNeighborY="-1567"/>
      <dgm:spPr/>
      <dgm:t>
        <a:bodyPr/>
        <a:lstStyle/>
        <a:p>
          <a:endParaRPr lang="en-ZA"/>
        </a:p>
      </dgm:t>
    </dgm:pt>
    <dgm:pt modelId="{E98FAE33-4BE8-4FD7-A335-06E35BA49DEA}" type="pres">
      <dgm:prSet presAssocID="{123C1AD5-1743-41D0-9CD3-3411B995D10D}" presName="ParentAccent7" presStyleLbl="alignNode1" presStyleIdx="6" presStyleCnt="42" custScaleX="66107" custLinFactX="-1300000" custLinFactNeighborX="-1321714" custLinFactNeighborY="29219"/>
      <dgm:spPr/>
      <dgm:t>
        <a:bodyPr/>
        <a:lstStyle/>
        <a:p>
          <a:endParaRPr lang="en-ZA"/>
        </a:p>
      </dgm:t>
    </dgm:pt>
    <dgm:pt modelId="{900CCE22-21F8-4223-8B52-0FB41FF33083}" type="pres">
      <dgm:prSet presAssocID="{123C1AD5-1743-41D0-9CD3-3411B995D10D}" presName="ParentAccent8" presStyleLbl="alignNode1" presStyleIdx="7" presStyleCnt="42" custScaleX="66107" custLinFactX="-1300000" custLinFactNeighborX="-1321714" custLinFactNeighborY="-61238"/>
      <dgm:spPr/>
      <dgm:t>
        <a:bodyPr/>
        <a:lstStyle/>
        <a:p>
          <a:endParaRPr lang="en-ZA"/>
        </a:p>
      </dgm:t>
    </dgm:pt>
    <dgm:pt modelId="{E59204CC-6EA0-477F-A6EE-C648D2047C75}" type="pres">
      <dgm:prSet presAssocID="{123C1AD5-1743-41D0-9CD3-3411B995D10D}" presName="ParentAccent9" presStyleLbl="alignNode1" presStyleIdx="8" presStyleCnt="42" custScaleX="66107" custLinFactX="-1259781" custLinFactNeighborX="-1300000" custLinFactNeighborY="35748"/>
      <dgm:spPr/>
      <dgm:t>
        <a:bodyPr/>
        <a:lstStyle/>
        <a:p>
          <a:endParaRPr lang="en-ZA"/>
        </a:p>
      </dgm:t>
    </dgm:pt>
    <dgm:pt modelId="{C37C6EAD-B79E-469D-AA2A-21EC4547BE94}" type="pres">
      <dgm:prSet presAssocID="{123C1AD5-1743-41D0-9CD3-3411B995D10D}" presName="ParentAccent10" presStyleLbl="alignNode1" presStyleIdx="9" presStyleCnt="42" custScaleX="66107" custLinFactX="-1265705" custLinFactNeighborX="-1300000" custLinFactNeighborY="-14439"/>
      <dgm:spPr/>
      <dgm:t>
        <a:bodyPr/>
        <a:lstStyle/>
        <a:p>
          <a:endParaRPr lang="en-ZA"/>
        </a:p>
      </dgm:t>
    </dgm:pt>
    <dgm:pt modelId="{9E9680F4-261B-4966-9BC4-753CDB61E2F1}" type="pres">
      <dgm:prSet presAssocID="{123C1AD5-1743-41D0-9CD3-3411B995D10D}" presName="Parent" presStyleLbl="alignNode1" presStyleIdx="10" presStyleCnt="42" custScaleX="129095" custLinFactNeighborX="-19317" custLinFactNeighborY="-3187">
        <dgm:presLayoutVars>
          <dgm:chMax val="5"/>
          <dgm:chPref val="3"/>
          <dgm:bulletEnabled val="1"/>
        </dgm:presLayoutVars>
      </dgm:prSet>
      <dgm:spPr/>
      <dgm:t>
        <a:bodyPr/>
        <a:lstStyle/>
        <a:p>
          <a:endParaRPr lang="en-GB"/>
        </a:p>
      </dgm:t>
    </dgm:pt>
    <dgm:pt modelId="{91A8A7CE-24CD-4430-860D-FDB3FEB89FB8}" type="pres">
      <dgm:prSet presAssocID="{7B020487-B78A-4135-BFDF-90F84506838E}" presName="Child1Accent1" presStyleLbl="alignNode1" presStyleIdx="11" presStyleCnt="42" custAng="18377621" custLinFactX="100000" custLinFactNeighborX="150481" custLinFactNeighborY="3599"/>
      <dgm:spPr/>
      <dgm:t>
        <a:bodyPr/>
        <a:lstStyle/>
        <a:p>
          <a:endParaRPr lang="en-GB"/>
        </a:p>
      </dgm:t>
    </dgm:pt>
    <dgm:pt modelId="{86170D2C-BAF7-423C-8BD6-E201188F4B06}" type="pres">
      <dgm:prSet presAssocID="{7B020487-B78A-4135-BFDF-90F84506838E}" presName="Child1Accent2" presStyleLbl="alignNode1" presStyleIdx="12" presStyleCnt="42" custAng="20002227" custLinFactX="808853" custLinFactNeighborX="900000" custLinFactNeighborY="-86475"/>
      <dgm:spPr/>
      <dgm:t>
        <a:bodyPr/>
        <a:lstStyle/>
        <a:p>
          <a:endParaRPr lang="en-GB"/>
        </a:p>
      </dgm:t>
    </dgm:pt>
    <dgm:pt modelId="{433B8020-85E4-4126-AE83-FC1E84460EFB}" type="pres">
      <dgm:prSet presAssocID="{7B020487-B78A-4135-BFDF-90F84506838E}" presName="Child1Accent3" presStyleLbl="alignNode1" presStyleIdx="13" presStyleCnt="42" custAng="20002227" custLinFactX="800000" custLinFactNeighborX="852206" custLinFactNeighborY="12036"/>
      <dgm:spPr/>
      <dgm:t>
        <a:bodyPr/>
        <a:lstStyle/>
        <a:p>
          <a:endParaRPr lang="en-GB"/>
        </a:p>
      </dgm:t>
    </dgm:pt>
    <dgm:pt modelId="{A41C7097-479C-40BF-81B9-D4F157A78743}" type="pres">
      <dgm:prSet presAssocID="{7B020487-B78A-4135-BFDF-90F84506838E}" presName="Child1Accent4" presStyleLbl="alignNode1" presStyleIdx="14" presStyleCnt="42" custAng="20002227" custLinFactX="800000" custLinFactNeighborX="860959" custLinFactNeighborY="12036"/>
      <dgm:spPr/>
      <dgm:t>
        <a:bodyPr/>
        <a:lstStyle/>
        <a:p>
          <a:endParaRPr lang="en-GB"/>
        </a:p>
      </dgm:t>
    </dgm:pt>
    <dgm:pt modelId="{B7A77B96-63D0-4DD8-8024-B08A30A9BAA3}" type="pres">
      <dgm:prSet presAssocID="{7B020487-B78A-4135-BFDF-90F84506838E}" presName="Child1Accent5" presStyleLbl="alignNode1" presStyleIdx="15" presStyleCnt="42" custAng="20002227" custLinFactX="800000" custLinFactNeighborX="836836" custLinFactNeighborY="12037"/>
      <dgm:spPr/>
      <dgm:t>
        <a:bodyPr/>
        <a:lstStyle/>
        <a:p>
          <a:endParaRPr lang="en-GB"/>
        </a:p>
      </dgm:t>
    </dgm:pt>
    <dgm:pt modelId="{48FBDD55-49AF-4F12-8DAB-7B604E50B38A}" type="pres">
      <dgm:prSet presAssocID="{7B020487-B78A-4135-BFDF-90F84506838E}" presName="Child1Accent6" presStyleLbl="alignNode1" presStyleIdx="16" presStyleCnt="42" custAng="20002227" custLinFactX="800000" custLinFactNeighborX="878464" custLinFactNeighborY="58640"/>
      <dgm:spPr/>
      <dgm:t>
        <a:bodyPr/>
        <a:lstStyle/>
        <a:p>
          <a:endParaRPr lang="en-GB"/>
        </a:p>
      </dgm:t>
    </dgm:pt>
    <dgm:pt modelId="{FBBA83B3-413D-4EF8-B208-4B1EF2555AC0}" type="pres">
      <dgm:prSet presAssocID="{7B020487-B78A-4135-BFDF-90F84506838E}" presName="Child1Accent7" presStyleLbl="alignNode1" presStyleIdx="17" presStyleCnt="42" custAng="20002227" custLinFactX="1469725" custLinFactNeighborX="1500000" custLinFactNeighborY="-53715"/>
      <dgm:spPr/>
      <dgm:t>
        <a:bodyPr/>
        <a:lstStyle/>
        <a:p>
          <a:endParaRPr lang="en-GB"/>
        </a:p>
      </dgm:t>
    </dgm:pt>
    <dgm:pt modelId="{668F9FB6-98A6-4A14-BADF-36AC7778C004}" type="pres">
      <dgm:prSet presAssocID="{7B020487-B78A-4135-BFDF-90F84506838E}" presName="Child1Accent8" presStyleLbl="alignNode1" presStyleIdx="18" presStyleCnt="42"/>
      <dgm:spPr/>
      <dgm:t>
        <a:bodyPr/>
        <a:lstStyle/>
        <a:p>
          <a:endParaRPr lang="en-GB"/>
        </a:p>
      </dgm:t>
    </dgm:pt>
    <dgm:pt modelId="{A44F7767-2016-446E-BE49-92FDF4D70A64}" type="pres">
      <dgm:prSet presAssocID="{7B020487-B78A-4135-BFDF-90F84506838E}" presName="Child1Accent9" presStyleLbl="alignNode1" presStyleIdx="19" presStyleCnt="42"/>
      <dgm:spPr/>
      <dgm:t>
        <a:bodyPr/>
        <a:lstStyle/>
        <a:p>
          <a:endParaRPr lang="en-GB"/>
        </a:p>
      </dgm:t>
    </dgm:pt>
    <dgm:pt modelId="{98AA8236-B46B-4226-AE45-E708DDDFA573}" type="pres">
      <dgm:prSet presAssocID="{7B020487-B78A-4135-BFDF-90F84506838E}" presName="Child1" presStyleLbl="revTx" presStyleIdx="0" presStyleCnt="4" custScaleX="108983" custScaleY="73592" custLinFactX="94301" custLinFactNeighborX="100000" custLinFactNeighborY="-41493">
        <dgm:presLayoutVars>
          <dgm:chMax/>
          <dgm:chPref val="0"/>
          <dgm:bulletEnabled val="1"/>
        </dgm:presLayoutVars>
      </dgm:prSet>
      <dgm:spPr/>
      <dgm:t>
        <a:bodyPr/>
        <a:lstStyle/>
        <a:p>
          <a:endParaRPr lang="en-GB"/>
        </a:p>
      </dgm:t>
    </dgm:pt>
    <dgm:pt modelId="{47E76AC6-C8E3-4E83-A854-0DBDD6309421}" type="pres">
      <dgm:prSet presAssocID="{4E028454-2645-4F4F-9B59-B85D23E4F236}" presName="Child2Accent1" presStyleLbl="alignNode1" presStyleIdx="20" presStyleCnt="42" custLinFactX="277888" custLinFactNeighborX="300000" custLinFactNeighborY="76075"/>
      <dgm:spPr/>
      <dgm:t>
        <a:bodyPr/>
        <a:lstStyle/>
        <a:p>
          <a:endParaRPr lang="en-GB"/>
        </a:p>
      </dgm:t>
    </dgm:pt>
    <dgm:pt modelId="{7F598870-112C-451A-9D79-8EE6D25EE795}" type="pres">
      <dgm:prSet presAssocID="{4E028454-2645-4F4F-9B59-B85D23E4F236}" presName="Child2Accent2" presStyleLbl="alignNode1" presStyleIdx="21" presStyleCnt="42" custLinFactX="1015109" custLinFactNeighborX="1100000" custLinFactNeighborY="44941"/>
      <dgm:spPr/>
      <dgm:t>
        <a:bodyPr/>
        <a:lstStyle/>
        <a:p>
          <a:endParaRPr lang="en-GB"/>
        </a:p>
      </dgm:t>
    </dgm:pt>
    <dgm:pt modelId="{1A6C709D-0516-4A55-954D-04D40208C1C8}" type="pres">
      <dgm:prSet presAssocID="{4E028454-2645-4F4F-9B59-B85D23E4F236}" presName="Child2Accent3" presStyleLbl="alignNode1" presStyleIdx="22" presStyleCnt="42" custLinFactX="1039880" custLinFactY="11076" custLinFactNeighborX="1100000" custLinFactNeighborY="100000"/>
      <dgm:spPr/>
      <dgm:t>
        <a:bodyPr/>
        <a:lstStyle/>
        <a:p>
          <a:endParaRPr lang="en-GB"/>
        </a:p>
      </dgm:t>
    </dgm:pt>
    <dgm:pt modelId="{3C31E594-EC4D-49CE-BB80-5857322FF107}" type="pres">
      <dgm:prSet presAssocID="{4E028454-2645-4F4F-9B59-B85D23E4F236}" presName="Child2Accent4" presStyleLbl="alignNode1" presStyleIdx="23" presStyleCnt="42" custLinFactX="1031230" custLinFactY="44143" custLinFactNeighborX="1100000" custLinFactNeighborY="100000"/>
      <dgm:spPr/>
      <dgm:t>
        <a:bodyPr/>
        <a:lstStyle/>
        <a:p>
          <a:endParaRPr lang="en-GB"/>
        </a:p>
      </dgm:t>
    </dgm:pt>
    <dgm:pt modelId="{2DC2E3E6-A010-447A-8AED-38C092039761}" type="pres">
      <dgm:prSet presAssocID="{4E028454-2645-4F4F-9B59-B85D23E4F236}" presName="Child2Accent5" presStyleLbl="alignNode1" presStyleIdx="24" presStyleCnt="42" custLinFactX="1055648" custLinFactY="44143" custLinFactNeighborX="1100000" custLinFactNeighborY="100000"/>
      <dgm:spPr/>
      <dgm:t>
        <a:bodyPr/>
        <a:lstStyle/>
        <a:p>
          <a:endParaRPr lang="en-GB"/>
        </a:p>
      </dgm:t>
    </dgm:pt>
    <dgm:pt modelId="{C208AF0F-AD31-45FA-95D1-D682176DC508}" type="pres">
      <dgm:prSet presAssocID="{4E028454-2645-4F4F-9B59-B85D23E4F236}" presName="Child2Accent6" presStyleLbl="alignNode1" presStyleIdx="25" presStyleCnt="42" custLinFactX="1500000" custLinFactNeighborX="1540162" custLinFactNeighborY="11874"/>
      <dgm:spPr/>
      <dgm:t>
        <a:bodyPr/>
        <a:lstStyle/>
        <a:p>
          <a:endParaRPr lang="en-GB"/>
        </a:p>
      </dgm:t>
    </dgm:pt>
    <dgm:pt modelId="{64B71755-B011-4399-8FE9-F4C07BAAE5C6}" type="pres">
      <dgm:prSet presAssocID="{4E028454-2645-4F4F-9B59-B85D23E4F236}" presName="Child2Accent7" presStyleLbl="alignNode1" presStyleIdx="26" presStyleCnt="42" custLinFactX="8795889" custLinFactY="2300000" custLinFactNeighborX="8800000" custLinFactNeighborY="2349251"/>
      <dgm:spPr/>
      <dgm:t>
        <a:bodyPr/>
        <a:lstStyle/>
        <a:p>
          <a:endParaRPr lang="en-GB"/>
        </a:p>
      </dgm:t>
    </dgm:pt>
    <dgm:pt modelId="{5AE9594E-28D5-4BD5-BD9F-B3D64BA439B0}" type="pres">
      <dgm:prSet presAssocID="{4E028454-2645-4F4F-9B59-B85D23E4F236}" presName="Child2" presStyleLbl="revTx" presStyleIdx="1" presStyleCnt="4" custScaleX="137495" custScaleY="62975" custLinFactX="100000" custLinFactNeighborX="119453" custLinFactNeighborY="18587">
        <dgm:presLayoutVars>
          <dgm:chMax/>
          <dgm:chPref val="0"/>
          <dgm:bulletEnabled val="1"/>
        </dgm:presLayoutVars>
      </dgm:prSet>
      <dgm:spPr/>
      <dgm:t>
        <a:bodyPr/>
        <a:lstStyle/>
        <a:p>
          <a:endParaRPr lang="en-GB"/>
        </a:p>
      </dgm:t>
    </dgm:pt>
    <dgm:pt modelId="{21BF4616-F71E-44B1-9D9D-994D72E4AA96}" type="pres">
      <dgm:prSet presAssocID="{DE5010EC-0C9E-434F-A4EA-FF42677C0F74}" presName="Child3Accent1" presStyleLbl="alignNode1" presStyleIdx="27" presStyleCnt="42" custLinFactX="195302" custLinFactNeighborX="200000" custLinFactNeighborY="63918"/>
      <dgm:spPr/>
      <dgm:t>
        <a:bodyPr/>
        <a:lstStyle/>
        <a:p>
          <a:endParaRPr lang="en-GB"/>
        </a:p>
      </dgm:t>
    </dgm:pt>
    <dgm:pt modelId="{33600278-E674-431D-A0AB-0BE732085E41}" type="pres">
      <dgm:prSet presAssocID="{DE5010EC-0C9E-434F-A4EA-FF42677C0F74}" presName="Child3Accent2" presStyleLbl="alignNode1" presStyleIdx="28" presStyleCnt="42" custLinFactX="715217" custLinFactY="100000" custLinFactNeighborX="800000" custLinFactNeighborY="138927"/>
      <dgm:spPr/>
      <dgm:t>
        <a:bodyPr/>
        <a:lstStyle/>
        <a:p>
          <a:endParaRPr lang="en-GB"/>
        </a:p>
      </dgm:t>
    </dgm:pt>
    <dgm:pt modelId="{868C1CD9-B5C8-4E6D-B0F9-27770BD4B7ED}" type="pres">
      <dgm:prSet presAssocID="{DE5010EC-0C9E-434F-A4EA-FF42677C0F74}" presName="Child3Accent3" presStyleLbl="alignNode1" presStyleIdx="29" presStyleCnt="42" custLinFactX="902578" custLinFactY="100000" custLinFactNeighborX="1000000" custLinFactNeighborY="106051"/>
      <dgm:spPr/>
      <dgm:t>
        <a:bodyPr/>
        <a:lstStyle/>
        <a:p>
          <a:endParaRPr lang="en-GB"/>
        </a:p>
      </dgm:t>
    </dgm:pt>
    <dgm:pt modelId="{3B0D1F0B-1745-414B-99EA-2DA6AAAABE5B}" type="pres">
      <dgm:prSet presAssocID="{DE5010EC-0C9E-434F-A4EA-FF42677C0F74}" presName="Child3Accent4" presStyleLbl="alignNode1" presStyleIdx="30" presStyleCnt="42" custLinFactX="800000" custLinFactY="100000" custLinFactNeighborX="864945" custLinFactNeighborY="138927"/>
      <dgm:spPr/>
      <dgm:t>
        <a:bodyPr/>
        <a:lstStyle/>
        <a:p>
          <a:endParaRPr lang="en-GB"/>
        </a:p>
      </dgm:t>
    </dgm:pt>
    <dgm:pt modelId="{932EDB59-48CB-4D23-9D94-29BF42A2FD2A}" type="pres">
      <dgm:prSet presAssocID="{DE5010EC-0C9E-434F-A4EA-FF42677C0F74}" presName="Child3Accent5" presStyleLbl="alignNode1" presStyleIdx="31" presStyleCnt="42" custLinFactX="800000" custLinFactY="100000" custLinFactNeighborX="857443" custLinFactNeighborY="106051"/>
      <dgm:spPr/>
      <dgm:t>
        <a:bodyPr/>
        <a:lstStyle/>
        <a:p>
          <a:endParaRPr lang="en-GB"/>
        </a:p>
      </dgm:t>
    </dgm:pt>
    <dgm:pt modelId="{F09D848A-DA41-4088-A61E-D4C8CFA25E0C}" type="pres">
      <dgm:prSet presAssocID="{DE5010EC-0C9E-434F-A4EA-FF42677C0F74}" presName="Child3Accent6" presStyleLbl="alignNode1" presStyleIdx="32" presStyleCnt="42" custLinFactX="1500000" custLinFactY="40299" custLinFactNeighborX="1596829" custLinFactNeighborY="100000"/>
      <dgm:spPr/>
      <dgm:t>
        <a:bodyPr/>
        <a:lstStyle/>
        <a:p>
          <a:endParaRPr lang="en-GB"/>
        </a:p>
      </dgm:t>
    </dgm:pt>
    <dgm:pt modelId="{02CE7152-A656-48C8-AC39-83A79BA586A9}" type="pres">
      <dgm:prSet presAssocID="{DE5010EC-0C9E-434F-A4EA-FF42677C0F74}" presName="Child3Accent7" presStyleLbl="alignNode1" presStyleIdx="33" presStyleCnt="42" custLinFactX="1522202" custLinFactY="100000" custLinFactNeighborX="1600000" custLinFactNeighborY="106051"/>
      <dgm:spPr/>
      <dgm:t>
        <a:bodyPr/>
        <a:lstStyle/>
        <a:p>
          <a:endParaRPr lang="en-GB"/>
        </a:p>
      </dgm:t>
    </dgm:pt>
    <dgm:pt modelId="{88CAE22B-A7C0-43B8-AA44-61BAEFF7FEA2}" type="pres">
      <dgm:prSet presAssocID="{DE5010EC-0C9E-434F-A4EA-FF42677C0F74}" presName="Child3" presStyleLbl="revTx" presStyleIdx="2" presStyleCnt="4" custScaleX="132777" custScaleY="57900" custLinFactX="100000" custLinFactNeighborX="117094" custLinFactNeighborY="31365">
        <dgm:presLayoutVars>
          <dgm:chMax/>
          <dgm:chPref val="0"/>
          <dgm:bulletEnabled val="1"/>
        </dgm:presLayoutVars>
      </dgm:prSet>
      <dgm:spPr/>
      <dgm:t>
        <a:bodyPr/>
        <a:lstStyle/>
        <a:p>
          <a:endParaRPr lang="en-GB"/>
        </a:p>
      </dgm:t>
    </dgm:pt>
    <dgm:pt modelId="{FB115F79-3459-45C9-9964-7B00A3ED6CDE}" type="pres">
      <dgm:prSet presAssocID="{EBD8DE3A-6336-4DC1-91AE-E066CCD3EA6A}" presName="Child4Accent1" presStyleLbl="alignNode1" presStyleIdx="34" presStyleCnt="42" custLinFactNeighborX="82683" custLinFactNeighborY="-43020"/>
      <dgm:spPr/>
      <dgm:t>
        <a:bodyPr/>
        <a:lstStyle/>
        <a:p>
          <a:endParaRPr lang="en-GB"/>
        </a:p>
      </dgm:t>
    </dgm:pt>
    <dgm:pt modelId="{C7AC253B-C5FE-435C-94A7-CDB69F086C88}" type="pres">
      <dgm:prSet presAssocID="{EBD8DE3A-6336-4DC1-91AE-E066CCD3EA6A}" presName="Child4Accent2" presStyleLbl="alignNode1" presStyleIdx="35" presStyleCnt="42" custLinFactX="100000" custLinFactNeighborX="179854" custLinFactNeighborY="-47523"/>
      <dgm:spPr/>
      <dgm:t>
        <a:bodyPr/>
        <a:lstStyle/>
        <a:p>
          <a:endParaRPr lang="en-GB"/>
        </a:p>
      </dgm:t>
    </dgm:pt>
    <dgm:pt modelId="{74585B8A-F70C-42B8-8E7E-B185D4E27AA9}" type="pres">
      <dgm:prSet presAssocID="{EBD8DE3A-6336-4DC1-91AE-E066CCD3EA6A}" presName="Child4Accent3" presStyleLbl="alignNode1" presStyleIdx="36" presStyleCnt="42" custLinFactX="200000" custLinFactNeighborX="218704" custLinFactNeighborY="-29322"/>
      <dgm:spPr/>
      <dgm:t>
        <a:bodyPr/>
        <a:lstStyle/>
        <a:p>
          <a:endParaRPr lang="en-GB"/>
        </a:p>
      </dgm:t>
    </dgm:pt>
    <dgm:pt modelId="{F00BCE8C-C24E-49FF-88F6-DD64A60DF2B1}" type="pres">
      <dgm:prSet presAssocID="{EBD8DE3A-6336-4DC1-91AE-E066CCD3EA6A}" presName="Child4Accent4" presStyleLbl="alignNode1" presStyleIdx="37" presStyleCnt="42" custLinFactX="200000" custLinFactNeighborX="226309" custLinFactNeighborY="3745"/>
      <dgm:spPr/>
      <dgm:t>
        <a:bodyPr/>
        <a:lstStyle/>
        <a:p>
          <a:endParaRPr lang="en-GB"/>
        </a:p>
      </dgm:t>
    </dgm:pt>
    <dgm:pt modelId="{33A712CB-75E8-4E93-8C2F-8790F4E80B3E}" type="pres">
      <dgm:prSet presAssocID="{EBD8DE3A-6336-4DC1-91AE-E066CCD3EA6A}" presName="Child4Accent5" presStyleLbl="alignNode1" presStyleIdx="38" presStyleCnt="42" custLinFactX="200000" custLinFactNeighborX="238229" custLinFactNeighborY="3745"/>
      <dgm:spPr/>
      <dgm:t>
        <a:bodyPr/>
        <a:lstStyle/>
        <a:p>
          <a:endParaRPr lang="en-GB"/>
        </a:p>
      </dgm:t>
    </dgm:pt>
    <dgm:pt modelId="{EDE0678C-E5EA-49BE-86D9-52D05BE368ED}" type="pres">
      <dgm:prSet presAssocID="{EBD8DE3A-6336-4DC1-91AE-E066CCD3EA6A}" presName="Child4Accent6" presStyleLbl="alignNode1" presStyleIdx="39" presStyleCnt="42" custLinFactX="200000" custLinFactNeighborX="240812" custLinFactNeighborY="36812"/>
      <dgm:spPr/>
      <dgm:t>
        <a:bodyPr/>
        <a:lstStyle/>
        <a:p>
          <a:endParaRPr lang="en-GB"/>
        </a:p>
      </dgm:t>
    </dgm:pt>
    <dgm:pt modelId="{92A6032A-1E71-4544-BF27-531F08F3E0C6}" type="pres">
      <dgm:prSet presAssocID="{EBD8DE3A-6336-4DC1-91AE-E066CCD3EA6A}" presName="Child4Accent7" presStyleLbl="alignNode1" presStyleIdx="40" presStyleCnt="42" custLinFactX="200000" custLinFactNeighborX="281484" custLinFactNeighborY="36812"/>
      <dgm:spPr/>
      <dgm:t>
        <a:bodyPr/>
        <a:lstStyle/>
        <a:p>
          <a:endParaRPr lang="en-GB"/>
        </a:p>
      </dgm:t>
    </dgm:pt>
    <dgm:pt modelId="{FE31F407-3017-4C04-86DC-40CF49772EB7}" type="pres">
      <dgm:prSet presAssocID="{EBD8DE3A-6336-4DC1-91AE-E066CCD3EA6A}" presName="Child4Accent8" presStyleLbl="alignNode1" presStyleIdx="41" presStyleCnt="42" custLinFactX="200000" custLinFactNeighborX="288735" custLinFactNeighborY="36812"/>
      <dgm:spPr/>
      <dgm:t>
        <a:bodyPr/>
        <a:lstStyle/>
        <a:p>
          <a:endParaRPr lang="en-GB"/>
        </a:p>
      </dgm:t>
    </dgm:pt>
    <dgm:pt modelId="{44B97043-F42E-4EE9-8632-85776919B4FE}" type="pres">
      <dgm:prSet presAssocID="{EBD8DE3A-6336-4DC1-91AE-E066CCD3EA6A}" presName="Child4" presStyleLbl="revTx" presStyleIdx="3" presStyleCnt="4" custScaleX="116439" custLinFactNeighborX="23145" custLinFactNeighborY="-2567">
        <dgm:presLayoutVars>
          <dgm:chMax/>
          <dgm:chPref val="0"/>
          <dgm:bulletEnabled val="1"/>
        </dgm:presLayoutVars>
      </dgm:prSet>
      <dgm:spPr/>
      <dgm:t>
        <a:bodyPr/>
        <a:lstStyle/>
        <a:p>
          <a:endParaRPr lang="en-ZA"/>
        </a:p>
      </dgm:t>
    </dgm:pt>
  </dgm:ptLst>
  <dgm:cxnLst>
    <dgm:cxn modelId="{AA9605C5-06C5-455D-BA6F-C3BBF2A3F158}" type="presOf" srcId="{EBD8DE3A-6336-4DC1-91AE-E066CCD3EA6A}" destId="{44B97043-F42E-4EE9-8632-85776919B4FE}" srcOrd="0" destOrd="0" presId="urn:microsoft.com/office/officeart/2011/layout/ConvergingText"/>
    <dgm:cxn modelId="{682C4F1C-066C-4317-989A-5DEBAECCDABC}" type="presOf" srcId="{9899756F-E409-4722-833D-60368157FFCB}" destId="{407A682E-33CB-4EBD-96CA-1DA82DD522DA}" srcOrd="0" destOrd="0" presId="urn:microsoft.com/office/officeart/2011/layout/ConvergingText"/>
    <dgm:cxn modelId="{9B11975A-E3E5-4246-903A-4AA197031842}" srcId="{9899756F-E409-4722-833D-60368157FFCB}" destId="{123C1AD5-1743-41D0-9CD3-3411B995D10D}" srcOrd="0" destOrd="0" parTransId="{81E1F9A7-40BA-4F66-B955-4194773AD1DD}" sibTransId="{78A12509-0831-4A8C-AAE5-A816968D4CF5}"/>
    <dgm:cxn modelId="{6D82FE33-22C0-452B-8026-312498F58FDD}" type="presOf" srcId="{7B020487-B78A-4135-BFDF-90F84506838E}" destId="{98AA8236-B46B-4226-AE45-E708DDDFA573}" srcOrd="0" destOrd="0" presId="urn:microsoft.com/office/officeart/2011/layout/ConvergingText"/>
    <dgm:cxn modelId="{D4B34FD6-8E19-46CE-9189-C887DC34643C}" srcId="{123C1AD5-1743-41D0-9CD3-3411B995D10D}" destId="{DE5010EC-0C9E-434F-A4EA-FF42677C0F74}" srcOrd="2" destOrd="0" parTransId="{06D916B6-9348-4EDB-9087-C79C00F14076}" sibTransId="{0B657DEB-AB17-4951-B8AA-A22316644998}"/>
    <dgm:cxn modelId="{FE591E0D-C4B2-4E52-A7EF-E0DC1B547791}" srcId="{123C1AD5-1743-41D0-9CD3-3411B995D10D}" destId="{4E028454-2645-4F4F-9B59-B85D23E4F236}" srcOrd="1" destOrd="0" parTransId="{2EE1FB2E-3BCA-480A-8755-46EEF9498E36}" sibTransId="{CD0FC39C-36C5-4A43-848C-ABCEBA2CBD0D}"/>
    <dgm:cxn modelId="{A91752D3-237A-4BD4-BCCC-895030E7FEE6}" type="presOf" srcId="{DE5010EC-0C9E-434F-A4EA-FF42677C0F74}" destId="{88CAE22B-A7C0-43B8-AA44-61BAEFF7FEA2}" srcOrd="0" destOrd="0" presId="urn:microsoft.com/office/officeart/2011/layout/ConvergingText"/>
    <dgm:cxn modelId="{83B84DA0-F66E-4AEB-A344-5E9ACB4C1DFA}" srcId="{123C1AD5-1743-41D0-9CD3-3411B995D10D}" destId="{EBD8DE3A-6336-4DC1-91AE-E066CCD3EA6A}" srcOrd="3" destOrd="0" parTransId="{25F0E002-EC2E-4D0E-B225-35FCB37EE95A}" sibTransId="{200CE1ED-8AF8-4A7A-B0DF-D0037AD81135}"/>
    <dgm:cxn modelId="{958B4FE7-42C8-41DF-AE28-C1A65869EC3D}" srcId="{123C1AD5-1743-41D0-9CD3-3411B995D10D}" destId="{7B020487-B78A-4135-BFDF-90F84506838E}" srcOrd="0" destOrd="0" parTransId="{50DAC032-8277-4AFD-A9B7-B4854539C688}" sibTransId="{3B931371-52F5-4E5B-A155-20193830E9D2}"/>
    <dgm:cxn modelId="{3DA5CE16-F538-47BC-9716-382EE5EB97E5}" type="presOf" srcId="{4E028454-2645-4F4F-9B59-B85D23E4F236}" destId="{5AE9594E-28D5-4BD5-BD9F-B3D64BA439B0}" srcOrd="0" destOrd="0" presId="urn:microsoft.com/office/officeart/2011/layout/ConvergingText"/>
    <dgm:cxn modelId="{2D4B1987-5BB6-4302-B4D9-8E201A6D0381}" type="presOf" srcId="{123C1AD5-1743-41D0-9CD3-3411B995D10D}" destId="{9E9680F4-261B-4966-9BC4-753CDB61E2F1}" srcOrd="0" destOrd="0" presId="urn:microsoft.com/office/officeart/2011/layout/ConvergingText"/>
    <dgm:cxn modelId="{B88B1B36-26B0-4F58-A2C9-1F9F3AF7039A}" type="presParOf" srcId="{407A682E-33CB-4EBD-96CA-1DA82DD522DA}" destId="{E6CFD309-AF59-41A2-93F8-3E1A25E0ADBA}" srcOrd="0" destOrd="0" presId="urn:microsoft.com/office/officeart/2011/layout/ConvergingText"/>
    <dgm:cxn modelId="{883D077B-460B-42CA-9781-1F12060FF41C}" type="presParOf" srcId="{E6CFD309-AF59-41A2-93F8-3E1A25E0ADBA}" destId="{E5036C10-A131-457B-9F17-25D1F0D7BCF7}" srcOrd="0" destOrd="0" presId="urn:microsoft.com/office/officeart/2011/layout/ConvergingText"/>
    <dgm:cxn modelId="{752E7BDE-7C6F-4B53-A1A4-7F082A8969BA}" type="presParOf" srcId="{E6CFD309-AF59-41A2-93F8-3E1A25E0ADBA}" destId="{4AC90BB2-40B6-42F7-A8C9-5729812343DD}" srcOrd="1" destOrd="0" presId="urn:microsoft.com/office/officeart/2011/layout/ConvergingText"/>
    <dgm:cxn modelId="{599E44A7-7F84-4CA5-A47C-FAFEE8215FEA}" type="presParOf" srcId="{E6CFD309-AF59-41A2-93F8-3E1A25E0ADBA}" destId="{2A2A8F78-E5DE-46AA-9232-9E32283EA8AB}" srcOrd="2" destOrd="0" presId="urn:microsoft.com/office/officeart/2011/layout/ConvergingText"/>
    <dgm:cxn modelId="{13EA3F05-18E9-48C8-ABB4-2B4EEDB04B72}" type="presParOf" srcId="{E6CFD309-AF59-41A2-93F8-3E1A25E0ADBA}" destId="{7CFC3B45-CFB9-4F70-A47D-6ACFB414A105}" srcOrd="3" destOrd="0" presId="urn:microsoft.com/office/officeart/2011/layout/ConvergingText"/>
    <dgm:cxn modelId="{98793ECF-0783-4881-BD8A-BC006E522E15}" type="presParOf" srcId="{E6CFD309-AF59-41A2-93F8-3E1A25E0ADBA}" destId="{06B3DD9D-B122-4C15-999E-B5B4F084C4D9}" srcOrd="4" destOrd="0" presId="urn:microsoft.com/office/officeart/2011/layout/ConvergingText"/>
    <dgm:cxn modelId="{5F68D56E-0ECF-492B-994B-C34AB55DEC32}" type="presParOf" srcId="{E6CFD309-AF59-41A2-93F8-3E1A25E0ADBA}" destId="{DA77EF89-0C72-4CEC-9C20-FF00642EABE6}" srcOrd="5" destOrd="0" presId="urn:microsoft.com/office/officeart/2011/layout/ConvergingText"/>
    <dgm:cxn modelId="{9827A36A-56ED-4CB9-9D46-373E9FEBC20D}" type="presParOf" srcId="{E6CFD309-AF59-41A2-93F8-3E1A25E0ADBA}" destId="{E98FAE33-4BE8-4FD7-A335-06E35BA49DEA}" srcOrd="6" destOrd="0" presId="urn:microsoft.com/office/officeart/2011/layout/ConvergingText"/>
    <dgm:cxn modelId="{6AFF8CF4-EEA9-4392-B1C5-97BB5245A45A}" type="presParOf" srcId="{E6CFD309-AF59-41A2-93F8-3E1A25E0ADBA}" destId="{900CCE22-21F8-4223-8B52-0FB41FF33083}" srcOrd="7" destOrd="0" presId="urn:microsoft.com/office/officeart/2011/layout/ConvergingText"/>
    <dgm:cxn modelId="{6E07BD2C-47B2-441A-A542-79521958D67A}" type="presParOf" srcId="{E6CFD309-AF59-41A2-93F8-3E1A25E0ADBA}" destId="{E59204CC-6EA0-477F-A6EE-C648D2047C75}" srcOrd="8" destOrd="0" presId="urn:microsoft.com/office/officeart/2011/layout/ConvergingText"/>
    <dgm:cxn modelId="{9FB7455C-61A4-4CC5-B1B6-BC3650310B41}" type="presParOf" srcId="{E6CFD309-AF59-41A2-93F8-3E1A25E0ADBA}" destId="{C37C6EAD-B79E-469D-AA2A-21EC4547BE94}" srcOrd="9" destOrd="0" presId="urn:microsoft.com/office/officeart/2011/layout/ConvergingText"/>
    <dgm:cxn modelId="{5D387058-3ABA-4936-94B6-87B91AD7EEAF}" type="presParOf" srcId="{E6CFD309-AF59-41A2-93F8-3E1A25E0ADBA}" destId="{9E9680F4-261B-4966-9BC4-753CDB61E2F1}" srcOrd="10" destOrd="0" presId="urn:microsoft.com/office/officeart/2011/layout/ConvergingText"/>
    <dgm:cxn modelId="{74B694A3-B0C5-4FEE-A4D5-3699FEF1D1C2}" type="presParOf" srcId="{E6CFD309-AF59-41A2-93F8-3E1A25E0ADBA}" destId="{91A8A7CE-24CD-4430-860D-FDB3FEB89FB8}" srcOrd="11" destOrd="0" presId="urn:microsoft.com/office/officeart/2011/layout/ConvergingText"/>
    <dgm:cxn modelId="{1DD792F8-744C-4F7E-A746-25269F831F1E}" type="presParOf" srcId="{E6CFD309-AF59-41A2-93F8-3E1A25E0ADBA}" destId="{86170D2C-BAF7-423C-8BD6-E201188F4B06}" srcOrd="12" destOrd="0" presId="urn:microsoft.com/office/officeart/2011/layout/ConvergingText"/>
    <dgm:cxn modelId="{D6B3A229-6602-49B1-BDEA-4ED20D6922A3}" type="presParOf" srcId="{E6CFD309-AF59-41A2-93F8-3E1A25E0ADBA}" destId="{433B8020-85E4-4126-AE83-FC1E84460EFB}" srcOrd="13" destOrd="0" presId="urn:microsoft.com/office/officeart/2011/layout/ConvergingText"/>
    <dgm:cxn modelId="{B0941369-EE0D-4A05-9CFB-C68B7BB14E18}" type="presParOf" srcId="{E6CFD309-AF59-41A2-93F8-3E1A25E0ADBA}" destId="{A41C7097-479C-40BF-81B9-D4F157A78743}" srcOrd="14" destOrd="0" presId="urn:microsoft.com/office/officeart/2011/layout/ConvergingText"/>
    <dgm:cxn modelId="{23BB2D17-4E6A-4F25-8FB4-234DB1229BD1}" type="presParOf" srcId="{E6CFD309-AF59-41A2-93F8-3E1A25E0ADBA}" destId="{B7A77B96-63D0-4DD8-8024-B08A30A9BAA3}" srcOrd="15" destOrd="0" presId="urn:microsoft.com/office/officeart/2011/layout/ConvergingText"/>
    <dgm:cxn modelId="{B3BCB58E-4F3D-4E1C-8493-B1C307221EEB}" type="presParOf" srcId="{E6CFD309-AF59-41A2-93F8-3E1A25E0ADBA}" destId="{48FBDD55-49AF-4F12-8DAB-7B604E50B38A}" srcOrd="16" destOrd="0" presId="urn:microsoft.com/office/officeart/2011/layout/ConvergingText"/>
    <dgm:cxn modelId="{3832F0E5-C3FB-4775-A7C5-245D5EAC617F}" type="presParOf" srcId="{E6CFD309-AF59-41A2-93F8-3E1A25E0ADBA}" destId="{FBBA83B3-413D-4EF8-B208-4B1EF2555AC0}" srcOrd="17" destOrd="0" presId="urn:microsoft.com/office/officeart/2011/layout/ConvergingText"/>
    <dgm:cxn modelId="{F9427AA1-237B-4467-ADB7-F1207976DD1A}" type="presParOf" srcId="{E6CFD309-AF59-41A2-93F8-3E1A25E0ADBA}" destId="{668F9FB6-98A6-4A14-BADF-36AC7778C004}" srcOrd="18" destOrd="0" presId="urn:microsoft.com/office/officeart/2011/layout/ConvergingText"/>
    <dgm:cxn modelId="{2DCF6888-D390-4884-9C6E-F72A30647A45}" type="presParOf" srcId="{E6CFD309-AF59-41A2-93F8-3E1A25E0ADBA}" destId="{A44F7767-2016-446E-BE49-92FDF4D70A64}" srcOrd="19" destOrd="0" presId="urn:microsoft.com/office/officeart/2011/layout/ConvergingText"/>
    <dgm:cxn modelId="{D672F519-FD4A-49C4-B2D4-E2C36E5BC2DB}" type="presParOf" srcId="{E6CFD309-AF59-41A2-93F8-3E1A25E0ADBA}" destId="{98AA8236-B46B-4226-AE45-E708DDDFA573}" srcOrd="20" destOrd="0" presId="urn:microsoft.com/office/officeart/2011/layout/ConvergingText"/>
    <dgm:cxn modelId="{0745604F-989D-47D4-A27B-E8E136746E12}" type="presParOf" srcId="{E6CFD309-AF59-41A2-93F8-3E1A25E0ADBA}" destId="{47E76AC6-C8E3-4E83-A854-0DBDD6309421}" srcOrd="21" destOrd="0" presId="urn:microsoft.com/office/officeart/2011/layout/ConvergingText"/>
    <dgm:cxn modelId="{AD0B26E3-BA65-4C81-9216-C5E005912CDB}" type="presParOf" srcId="{E6CFD309-AF59-41A2-93F8-3E1A25E0ADBA}" destId="{7F598870-112C-451A-9D79-8EE6D25EE795}" srcOrd="22" destOrd="0" presId="urn:microsoft.com/office/officeart/2011/layout/ConvergingText"/>
    <dgm:cxn modelId="{8D32F2AB-8278-4FC6-8A6D-7DCEE4FC4D79}" type="presParOf" srcId="{E6CFD309-AF59-41A2-93F8-3E1A25E0ADBA}" destId="{1A6C709D-0516-4A55-954D-04D40208C1C8}" srcOrd="23" destOrd="0" presId="urn:microsoft.com/office/officeart/2011/layout/ConvergingText"/>
    <dgm:cxn modelId="{C68CBBEB-2ED5-4209-816C-DCFF588E5DCC}" type="presParOf" srcId="{E6CFD309-AF59-41A2-93F8-3E1A25E0ADBA}" destId="{3C31E594-EC4D-49CE-BB80-5857322FF107}" srcOrd="24" destOrd="0" presId="urn:microsoft.com/office/officeart/2011/layout/ConvergingText"/>
    <dgm:cxn modelId="{45D29C68-1FC4-421A-AAD8-34662EA7253B}" type="presParOf" srcId="{E6CFD309-AF59-41A2-93F8-3E1A25E0ADBA}" destId="{2DC2E3E6-A010-447A-8AED-38C092039761}" srcOrd="25" destOrd="0" presId="urn:microsoft.com/office/officeart/2011/layout/ConvergingText"/>
    <dgm:cxn modelId="{FF63CA4F-287C-48F5-B75D-139335265EE4}" type="presParOf" srcId="{E6CFD309-AF59-41A2-93F8-3E1A25E0ADBA}" destId="{C208AF0F-AD31-45FA-95D1-D682176DC508}" srcOrd="26" destOrd="0" presId="urn:microsoft.com/office/officeart/2011/layout/ConvergingText"/>
    <dgm:cxn modelId="{50A6A25B-8DD0-4FA7-A91C-F7D9D21DC7E1}" type="presParOf" srcId="{E6CFD309-AF59-41A2-93F8-3E1A25E0ADBA}" destId="{64B71755-B011-4399-8FE9-F4C07BAAE5C6}" srcOrd="27" destOrd="0" presId="urn:microsoft.com/office/officeart/2011/layout/ConvergingText"/>
    <dgm:cxn modelId="{BCAB71D2-20DD-4BB4-9D48-FDEE349D272F}" type="presParOf" srcId="{E6CFD309-AF59-41A2-93F8-3E1A25E0ADBA}" destId="{5AE9594E-28D5-4BD5-BD9F-B3D64BA439B0}" srcOrd="28" destOrd="0" presId="urn:microsoft.com/office/officeart/2011/layout/ConvergingText"/>
    <dgm:cxn modelId="{E6B01884-79D0-4F3C-A63E-F87BE2C3EFCA}" type="presParOf" srcId="{E6CFD309-AF59-41A2-93F8-3E1A25E0ADBA}" destId="{21BF4616-F71E-44B1-9D9D-994D72E4AA96}" srcOrd="29" destOrd="0" presId="urn:microsoft.com/office/officeart/2011/layout/ConvergingText"/>
    <dgm:cxn modelId="{67878BAC-AAFC-4370-8BA5-74601ED7E2B4}" type="presParOf" srcId="{E6CFD309-AF59-41A2-93F8-3E1A25E0ADBA}" destId="{33600278-E674-431D-A0AB-0BE732085E41}" srcOrd="30" destOrd="0" presId="urn:microsoft.com/office/officeart/2011/layout/ConvergingText"/>
    <dgm:cxn modelId="{34A78E35-6ED8-4824-A530-3279A49E5CA5}" type="presParOf" srcId="{E6CFD309-AF59-41A2-93F8-3E1A25E0ADBA}" destId="{868C1CD9-B5C8-4E6D-B0F9-27770BD4B7ED}" srcOrd="31" destOrd="0" presId="urn:microsoft.com/office/officeart/2011/layout/ConvergingText"/>
    <dgm:cxn modelId="{72E2E9B7-8588-4CCC-8812-58CC78C877FB}" type="presParOf" srcId="{E6CFD309-AF59-41A2-93F8-3E1A25E0ADBA}" destId="{3B0D1F0B-1745-414B-99EA-2DA6AAAABE5B}" srcOrd="32" destOrd="0" presId="urn:microsoft.com/office/officeart/2011/layout/ConvergingText"/>
    <dgm:cxn modelId="{F8E7843E-DFE0-4E7C-AF82-08E1378ED311}" type="presParOf" srcId="{E6CFD309-AF59-41A2-93F8-3E1A25E0ADBA}" destId="{932EDB59-48CB-4D23-9D94-29BF42A2FD2A}" srcOrd="33" destOrd="0" presId="urn:microsoft.com/office/officeart/2011/layout/ConvergingText"/>
    <dgm:cxn modelId="{C35AC437-D631-4F02-9022-A1775D6EAD0B}" type="presParOf" srcId="{E6CFD309-AF59-41A2-93F8-3E1A25E0ADBA}" destId="{F09D848A-DA41-4088-A61E-D4C8CFA25E0C}" srcOrd="34" destOrd="0" presId="urn:microsoft.com/office/officeart/2011/layout/ConvergingText"/>
    <dgm:cxn modelId="{A7517BDF-0EE1-4EFF-8A14-DFACBE86FC82}" type="presParOf" srcId="{E6CFD309-AF59-41A2-93F8-3E1A25E0ADBA}" destId="{02CE7152-A656-48C8-AC39-83A79BA586A9}" srcOrd="35" destOrd="0" presId="urn:microsoft.com/office/officeart/2011/layout/ConvergingText"/>
    <dgm:cxn modelId="{E2750148-FD8D-492A-A20D-62E5EF36C127}" type="presParOf" srcId="{E6CFD309-AF59-41A2-93F8-3E1A25E0ADBA}" destId="{88CAE22B-A7C0-43B8-AA44-61BAEFF7FEA2}" srcOrd="36" destOrd="0" presId="urn:microsoft.com/office/officeart/2011/layout/ConvergingText"/>
    <dgm:cxn modelId="{23367EEE-80BC-4979-B4AB-EABA50F7EBA1}" type="presParOf" srcId="{E6CFD309-AF59-41A2-93F8-3E1A25E0ADBA}" destId="{FB115F79-3459-45C9-9964-7B00A3ED6CDE}" srcOrd="37" destOrd="0" presId="urn:microsoft.com/office/officeart/2011/layout/ConvergingText"/>
    <dgm:cxn modelId="{D50D35CD-3503-45DD-8573-85C642FE4428}" type="presParOf" srcId="{E6CFD309-AF59-41A2-93F8-3E1A25E0ADBA}" destId="{C7AC253B-C5FE-435C-94A7-CDB69F086C88}" srcOrd="38" destOrd="0" presId="urn:microsoft.com/office/officeart/2011/layout/ConvergingText"/>
    <dgm:cxn modelId="{60B0652C-2E2F-4AFC-8CB8-62240EE1ABDE}" type="presParOf" srcId="{E6CFD309-AF59-41A2-93F8-3E1A25E0ADBA}" destId="{74585B8A-F70C-42B8-8E7E-B185D4E27AA9}" srcOrd="39" destOrd="0" presId="urn:microsoft.com/office/officeart/2011/layout/ConvergingText"/>
    <dgm:cxn modelId="{8C346441-B6E8-4D5C-AB12-D8891D5FDB2D}" type="presParOf" srcId="{E6CFD309-AF59-41A2-93F8-3E1A25E0ADBA}" destId="{F00BCE8C-C24E-49FF-88F6-DD64A60DF2B1}" srcOrd="40" destOrd="0" presId="urn:microsoft.com/office/officeart/2011/layout/ConvergingText"/>
    <dgm:cxn modelId="{B08EE889-7AAF-4B1E-9460-443B5271D208}" type="presParOf" srcId="{E6CFD309-AF59-41A2-93F8-3E1A25E0ADBA}" destId="{33A712CB-75E8-4E93-8C2F-8790F4E80B3E}" srcOrd="41" destOrd="0" presId="urn:microsoft.com/office/officeart/2011/layout/ConvergingText"/>
    <dgm:cxn modelId="{E1102EF6-85EB-4BB2-81F8-E8FFC7F6BE67}" type="presParOf" srcId="{E6CFD309-AF59-41A2-93F8-3E1A25E0ADBA}" destId="{EDE0678C-E5EA-49BE-86D9-52D05BE368ED}" srcOrd="42" destOrd="0" presId="urn:microsoft.com/office/officeart/2011/layout/ConvergingText"/>
    <dgm:cxn modelId="{7477145F-8315-44BA-9DA1-B635DD1B08B9}" type="presParOf" srcId="{E6CFD309-AF59-41A2-93F8-3E1A25E0ADBA}" destId="{92A6032A-1E71-4544-BF27-531F08F3E0C6}" srcOrd="43" destOrd="0" presId="urn:microsoft.com/office/officeart/2011/layout/ConvergingText"/>
    <dgm:cxn modelId="{9DCF13BA-38D0-43E9-A139-7D0F24F6FF33}" type="presParOf" srcId="{E6CFD309-AF59-41A2-93F8-3E1A25E0ADBA}" destId="{FE31F407-3017-4C04-86DC-40CF49772EB7}" srcOrd="44" destOrd="0" presId="urn:microsoft.com/office/officeart/2011/layout/ConvergingText"/>
    <dgm:cxn modelId="{BBBD3F77-5816-4B49-BDD9-EA063051C163}" type="presParOf" srcId="{E6CFD309-AF59-41A2-93F8-3E1A25E0ADBA}" destId="{44B97043-F42E-4EE9-8632-85776919B4FE}" srcOrd="45"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46287A-4801-4A79-9B35-123E3AE3735E}"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n-GB"/>
        </a:p>
      </dgm:t>
    </dgm:pt>
    <dgm:pt modelId="{38024C7D-B633-4465-A4A5-3B076CB4BD79}">
      <dgm:prSet phldrT="[Text]"/>
      <dgm:spPr/>
      <dgm:t>
        <a:bodyPr/>
        <a:lstStyle/>
        <a:p>
          <a:r>
            <a:rPr lang="en-ZA" dirty="0" smtClean="0">
              <a:solidFill>
                <a:schemeClr val="tx1"/>
              </a:solidFill>
            </a:rPr>
            <a:t>P1</a:t>
          </a:r>
          <a:endParaRPr lang="en-GB" dirty="0">
            <a:solidFill>
              <a:schemeClr val="tx1"/>
            </a:solidFill>
          </a:endParaRPr>
        </a:p>
      </dgm:t>
    </dgm:pt>
    <dgm:pt modelId="{57D96EA8-CB90-432A-BCC8-EBD6D2620B27}" type="parTrans" cxnId="{25938675-A8D1-4207-A523-D22A6288831D}">
      <dgm:prSet/>
      <dgm:spPr/>
      <dgm:t>
        <a:bodyPr/>
        <a:lstStyle/>
        <a:p>
          <a:endParaRPr lang="en-GB"/>
        </a:p>
      </dgm:t>
    </dgm:pt>
    <dgm:pt modelId="{4254AFCD-03F1-4DF8-A19B-36025575F2FF}" type="sibTrans" cxnId="{25938675-A8D1-4207-A523-D22A6288831D}">
      <dgm:prSet/>
      <dgm:spPr/>
      <dgm:t>
        <a:bodyPr/>
        <a:lstStyle/>
        <a:p>
          <a:endParaRPr lang="en-GB"/>
        </a:p>
      </dgm:t>
    </dgm:pt>
    <dgm:pt modelId="{C36327C6-33F0-4537-A0C5-901791BE2591}">
      <dgm:prSet phldrT="[Text]"/>
      <dgm:spPr/>
      <dgm:t>
        <a:bodyPr/>
        <a:lstStyle/>
        <a:p>
          <a:r>
            <a:rPr lang="en-ZA" b="1" dirty="0" smtClean="0"/>
            <a:t>Improved Economic Growth &amp; Employment</a:t>
          </a:r>
          <a:endParaRPr lang="en-GB" b="1" dirty="0"/>
        </a:p>
      </dgm:t>
    </dgm:pt>
    <dgm:pt modelId="{0D90E55A-A5C2-483C-8743-B1AEC7695E7D}" type="parTrans" cxnId="{6A572C5B-78C3-4DAE-9E79-691221F35221}">
      <dgm:prSet/>
      <dgm:spPr/>
      <dgm:t>
        <a:bodyPr/>
        <a:lstStyle/>
        <a:p>
          <a:endParaRPr lang="en-GB"/>
        </a:p>
      </dgm:t>
    </dgm:pt>
    <dgm:pt modelId="{59F8163F-CDFE-4445-9ECF-C3CF0E523900}" type="sibTrans" cxnId="{6A572C5B-78C3-4DAE-9E79-691221F35221}">
      <dgm:prSet/>
      <dgm:spPr/>
      <dgm:t>
        <a:bodyPr/>
        <a:lstStyle/>
        <a:p>
          <a:endParaRPr lang="en-GB"/>
        </a:p>
      </dgm:t>
    </dgm:pt>
    <dgm:pt modelId="{BEF3AA2F-785E-4EA7-BC03-6186E8BEA22C}">
      <dgm:prSet phldrT="[Text]"/>
      <dgm:spPr/>
      <dgm:t>
        <a:bodyPr/>
        <a:lstStyle/>
        <a:p>
          <a:r>
            <a:rPr lang="en-ZA" dirty="0" smtClean="0">
              <a:solidFill>
                <a:schemeClr val="tx1"/>
              </a:solidFill>
            </a:rPr>
            <a:t>P2</a:t>
          </a:r>
          <a:endParaRPr lang="en-GB" dirty="0">
            <a:solidFill>
              <a:schemeClr val="tx1"/>
            </a:solidFill>
          </a:endParaRPr>
        </a:p>
      </dgm:t>
    </dgm:pt>
    <dgm:pt modelId="{81CDE66C-34E6-4702-BF2D-22A9A5734975}" type="parTrans" cxnId="{DE228C73-755C-4C50-9F2A-5F90F35F2FDF}">
      <dgm:prSet/>
      <dgm:spPr/>
      <dgm:t>
        <a:bodyPr/>
        <a:lstStyle/>
        <a:p>
          <a:endParaRPr lang="en-GB"/>
        </a:p>
      </dgm:t>
    </dgm:pt>
    <dgm:pt modelId="{03F883BE-6C2A-4FC3-8C81-581B6B077B7D}" type="sibTrans" cxnId="{DE228C73-755C-4C50-9F2A-5F90F35F2FDF}">
      <dgm:prSet/>
      <dgm:spPr/>
      <dgm:t>
        <a:bodyPr/>
        <a:lstStyle/>
        <a:p>
          <a:endParaRPr lang="en-GB"/>
        </a:p>
      </dgm:t>
    </dgm:pt>
    <dgm:pt modelId="{2F925087-977D-44C8-AC92-A3B26B458FE6}">
      <dgm:prSet phldrT="[Text]"/>
      <dgm:spPr/>
      <dgm:t>
        <a:bodyPr/>
        <a:lstStyle/>
        <a:p>
          <a:r>
            <a:rPr lang="en-ZA" b="1" dirty="0" smtClean="0"/>
            <a:t>Improved Quality of Education &amp; Training</a:t>
          </a:r>
          <a:endParaRPr lang="en-GB" b="1" dirty="0"/>
        </a:p>
      </dgm:t>
    </dgm:pt>
    <dgm:pt modelId="{D93F156A-42A7-4A85-AC43-E7229D44114E}" type="parTrans" cxnId="{0E5F0B32-FDBA-4A74-9CDF-6355084A489F}">
      <dgm:prSet/>
      <dgm:spPr/>
      <dgm:t>
        <a:bodyPr/>
        <a:lstStyle/>
        <a:p>
          <a:endParaRPr lang="en-GB"/>
        </a:p>
      </dgm:t>
    </dgm:pt>
    <dgm:pt modelId="{B998D3C0-07F3-4015-8FA8-6FAB1D427B9A}" type="sibTrans" cxnId="{0E5F0B32-FDBA-4A74-9CDF-6355084A489F}">
      <dgm:prSet/>
      <dgm:spPr/>
      <dgm:t>
        <a:bodyPr/>
        <a:lstStyle/>
        <a:p>
          <a:endParaRPr lang="en-GB"/>
        </a:p>
      </dgm:t>
    </dgm:pt>
    <dgm:pt modelId="{B397D1B8-3C28-4432-9481-5CD0F05101BC}">
      <dgm:prSet phldrT="[Text]"/>
      <dgm:spPr/>
      <dgm:t>
        <a:bodyPr/>
        <a:lstStyle/>
        <a:p>
          <a:r>
            <a:rPr lang="en-ZA" dirty="0" smtClean="0">
              <a:solidFill>
                <a:schemeClr val="tx1"/>
              </a:solidFill>
            </a:rPr>
            <a:t>P3</a:t>
          </a:r>
          <a:endParaRPr lang="en-GB" dirty="0">
            <a:solidFill>
              <a:schemeClr val="tx1"/>
            </a:solidFill>
          </a:endParaRPr>
        </a:p>
      </dgm:t>
    </dgm:pt>
    <dgm:pt modelId="{FFFE82DE-9225-4AFF-B2D8-8DDEE5654CF2}" type="parTrans" cxnId="{84E55650-3B73-4D01-AFD3-B079767CD53C}">
      <dgm:prSet/>
      <dgm:spPr/>
      <dgm:t>
        <a:bodyPr/>
        <a:lstStyle/>
        <a:p>
          <a:endParaRPr lang="en-GB"/>
        </a:p>
      </dgm:t>
    </dgm:pt>
    <dgm:pt modelId="{AFDE74EC-695E-46ED-8A49-3F395119EABB}" type="sibTrans" cxnId="{84E55650-3B73-4D01-AFD3-B079767CD53C}">
      <dgm:prSet/>
      <dgm:spPr/>
      <dgm:t>
        <a:bodyPr/>
        <a:lstStyle/>
        <a:p>
          <a:endParaRPr lang="en-GB"/>
        </a:p>
      </dgm:t>
    </dgm:pt>
    <dgm:pt modelId="{B5E41C57-0576-418D-AAF9-75FD8CFBDA2B}">
      <dgm:prSet phldrT="[Text]"/>
      <dgm:spPr/>
      <dgm:t>
        <a:bodyPr/>
        <a:lstStyle/>
        <a:p>
          <a:r>
            <a:rPr lang="en-ZA" b="1" dirty="0" smtClean="0"/>
            <a:t>Health System Effectiveness: A Robust Foundation for the Implementation of the NHI</a:t>
          </a:r>
          <a:endParaRPr lang="en-GB" b="1" dirty="0"/>
        </a:p>
      </dgm:t>
    </dgm:pt>
    <dgm:pt modelId="{081DBDF4-A37C-4C84-8C03-B703065572E2}" type="parTrans" cxnId="{883C0B02-01CC-47BA-BBBA-5F6F5C0B11B4}">
      <dgm:prSet/>
      <dgm:spPr/>
      <dgm:t>
        <a:bodyPr/>
        <a:lstStyle/>
        <a:p>
          <a:endParaRPr lang="en-GB"/>
        </a:p>
      </dgm:t>
    </dgm:pt>
    <dgm:pt modelId="{5C25DD0F-2387-4B49-983C-E223E41D01C4}" type="sibTrans" cxnId="{883C0B02-01CC-47BA-BBBA-5F6F5C0B11B4}">
      <dgm:prSet/>
      <dgm:spPr/>
      <dgm:t>
        <a:bodyPr/>
        <a:lstStyle/>
        <a:p>
          <a:endParaRPr lang="en-GB"/>
        </a:p>
      </dgm:t>
    </dgm:pt>
    <dgm:pt modelId="{CB58CDA0-D95C-4460-99C1-B7B8DEFC3456}">
      <dgm:prSet/>
      <dgm:spPr/>
      <dgm:t>
        <a:bodyPr/>
        <a:lstStyle/>
        <a:p>
          <a:r>
            <a:rPr lang="en-ZA" dirty="0" smtClean="0">
              <a:solidFill>
                <a:schemeClr val="tx1"/>
              </a:solidFill>
            </a:rPr>
            <a:t>P4</a:t>
          </a:r>
          <a:endParaRPr lang="en-GB" dirty="0">
            <a:solidFill>
              <a:schemeClr val="tx1"/>
            </a:solidFill>
          </a:endParaRPr>
        </a:p>
      </dgm:t>
    </dgm:pt>
    <dgm:pt modelId="{30B24C43-1CB0-4A2A-8872-C8592B5B5EB9}" type="parTrans" cxnId="{C9059262-A26B-4FA4-837F-165A753A06C0}">
      <dgm:prSet/>
      <dgm:spPr/>
      <dgm:t>
        <a:bodyPr/>
        <a:lstStyle/>
        <a:p>
          <a:endParaRPr lang="en-GB"/>
        </a:p>
      </dgm:t>
    </dgm:pt>
    <dgm:pt modelId="{3721B6CB-1F1A-404D-A2BF-F1B31F39C676}" type="sibTrans" cxnId="{C9059262-A26B-4FA4-837F-165A753A06C0}">
      <dgm:prSet/>
      <dgm:spPr/>
      <dgm:t>
        <a:bodyPr/>
        <a:lstStyle/>
        <a:p>
          <a:endParaRPr lang="en-GB"/>
        </a:p>
      </dgm:t>
    </dgm:pt>
    <dgm:pt modelId="{A0B3DB41-DD14-4D2A-A3E8-B782C765D81B}">
      <dgm:prSet/>
      <dgm:spPr/>
      <dgm:t>
        <a:bodyPr/>
        <a:lstStyle/>
        <a:p>
          <a:endParaRPr lang="en-GB" b="1" dirty="0"/>
        </a:p>
      </dgm:t>
    </dgm:pt>
    <dgm:pt modelId="{A9A34C4D-FB71-4A44-9A95-E6C834ADEC4A}" type="parTrans" cxnId="{3CF35554-0D59-4833-9AA1-ACDC41221D89}">
      <dgm:prSet/>
      <dgm:spPr/>
      <dgm:t>
        <a:bodyPr/>
        <a:lstStyle/>
        <a:p>
          <a:endParaRPr lang="en-GB"/>
        </a:p>
      </dgm:t>
    </dgm:pt>
    <dgm:pt modelId="{0AA3D73C-C0C5-41C7-A758-581F33EAEB03}" type="sibTrans" cxnId="{3CF35554-0D59-4833-9AA1-ACDC41221D89}">
      <dgm:prSet/>
      <dgm:spPr/>
      <dgm:t>
        <a:bodyPr/>
        <a:lstStyle/>
        <a:p>
          <a:endParaRPr lang="en-GB"/>
        </a:p>
      </dgm:t>
    </dgm:pt>
    <dgm:pt modelId="{8FFC0049-3FBB-4312-ADEE-34813D46A058}">
      <dgm:prSet/>
      <dgm:spPr/>
      <dgm:t>
        <a:bodyPr/>
        <a:lstStyle/>
        <a:p>
          <a:r>
            <a:rPr lang="en-ZA" dirty="0" smtClean="0">
              <a:solidFill>
                <a:schemeClr val="tx1"/>
              </a:solidFill>
            </a:rPr>
            <a:t>P5</a:t>
          </a:r>
          <a:endParaRPr lang="en-GB" dirty="0">
            <a:solidFill>
              <a:schemeClr val="tx1"/>
            </a:solidFill>
          </a:endParaRPr>
        </a:p>
      </dgm:t>
    </dgm:pt>
    <dgm:pt modelId="{EF6F2432-7A3C-469B-B154-E1D4BB03C649}" type="parTrans" cxnId="{CFA9D83E-A5F8-47E0-A51A-52EA7FF01A83}">
      <dgm:prSet/>
      <dgm:spPr/>
      <dgm:t>
        <a:bodyPr/>
        <a:lstStyle/>
        <a:p>
          <a:endParaRPr lang="en-GB"/>
        </a:p>
      </dgm:t>
    </dgm:pt>
    <dgm:pt modelId="{AA7DC79D-A718-479E-B2F8-99D3ED6EA706}" type="sibTrans" cxnId="{CFA9D83E-A5F8-47E0-A51A-52EA7FF01A83}">
      <dgm:prSet/>
      <dgm:spPr/>
      <dgm:t>
        <a:bodyPr/>
        <a:lstStyle/>
        <a:p>
          <a:endParaRPr lang="en-GB"/>
        </a:p>
      </dgm:t>
    </dgm:pt>
    <dgm:pt modelId="{F72C2EF4-0DC0-415A-AFE7-D1B42E1BDA02}">
      <dgm:prSet/>
      <dgm:spPr/>
      <dgm:t>
        <a:bodyPr/>
        <a:lstStyle/>
        <a:p>
          <a:endParaRPr lang="en-GB" b="1" dirty="0"/>
        </a:p>
      </dgm:t>
    </dgm:pt>
    <dgm:pt modelId="{C201797B-E5D4-426D-A2BD-F525864504A3}" type="parTrans" cxnId="{E73BFC82-293F-4528-BDB0-4F465C0F2C5A}">
      <dgm:prSet/>
      <dgm:spPr/>
      <dgm:t>
        <a:bodyPr/>
        <a:lstStyle/>
        <a:p>
          <a:endParaRPr lang="en-GB"/>
        </a:p>
      </dgm:t>
    </dgm:pt>
    <dgm:pt modelId="{A6F5BA02-5BF6-467F-85D7-D6601D0E9A7C}" type="sibTrans" cxnId="{E73BFC82-293F-4528-BDB0-4F465C0F2C5A}">
      <dgm:prSet/>
      <dgm:spPr/>
      <dgm:t>
        <a:bodyPr/>
        <a:lstStyle/>
        <a:p>
          <a:endParaRPr lang="en-GB"/>
        </a:p>
      </dgm:t>
    </dgm:pt>
    <dgm:pt modelId="{F050DEDD-020B-4C45-B805-9A434D572DB9}">
      <dgm:prSet phldrT="[Text]"/>
      <dgm:spPr/>
      <dgm:t>
        <a:bodyPr/>
        <a:lstStyle/>
        <a:p>
          <a:endParaRPr lang="en-GB" b="1" dirty="0"/>
        </a:p>
      </dgm:t>
    </dgm:pt>
    <dgm:pt modelId="{A49604F4-1D25-4A36-83C0-B4CB0818584D}" type="parTrans" cxnId="{2F3FE9EF-262A-42BC-B799-F161E2B7F734}">
      <dgm:prSet/>
      <dgm:spPr/>
      <dgm:t>
        <a:bodyPr/>
        <a:lstStyle/>
        <a:p>
          <a:endParaRPr lang="en-ZA"/>
        </a:p>
      </dgm:t>
    </dgm:pt>
    <dgm:pt modelId="{9A97736B-DA53-4141-A3E7-29EC27BED68C}" type="sibTrans" cxnId="{2F3FE9EF-262A-42BC-B799-F161E2B7F734}">
      <dgm:prSet/>
      <dgm:spPr/>
      <dgm:t>
        <a:bodyPr/>
        <a:lstStyle/>
        <a:p>
          <a:endParaRPr lang="en-ZA"/>
        </a:p>
      </dgm:t>
    </dgm:pt>
    <dgm:pt modelId="{0D01119B-3459-41DF-AC74-F173A50D7B87}">
      <dgm:prSet/>
      <dgm:spPr/>
      <dgm:t>
        <a:bodyPr/>
        <a:lstStyle/>
        <a:p>
          <a:r>
            <a:rPr lang="en-ZA" b="1" dirty="0" smtClean="0"/>
            <a:t>Adequate Infrastructure to Facilitate Achievement of Prioritised Outcomes</a:t>
          </a:r>
          <a:endParaRPr lang="en-GB" b="1" dirty="0"/>
        </a:p>
      </dgm:t>
    </dgm:pt>
    <dgm:pt modelId="{4B3957ED-E4E2-45D4-9EFE-14C69DB53BC9}" type="parTrans" cxnId="{3C5271BE-23F2-497C-9EDF-C5027601AE8A}">
      <dgm:prSet/>
      <dgm:spPr/>
      <dgm:t>
        <a:bodyPr/>
        <a:lstStyle/>
        <a:p>
          <a:endParaRPr lang="en-ZA"/>
        </a:p>
      </dgm:t>
    </dgm:pt>
    <dgm:pt modelId="{B7DAD42D-20CA-450F-B3F9-D8A896BDCDBE}" type="sibTrans" cxnId="{3C5271BE-23F2-497C-9EDF-C5027601AE8A}">
      <dgm:prSet/>
      <dgm:spPr/>
      <dgm:t>
        <a:bodyPr/>
        <a:lstStyle/>
        <a:p>
          <a:endParaRPr lang="en-ZA"/>
        </a:p>
      </dgm:t>
    </dgm:pt>
    <dgm:pt modelId="{F2D3E5CD-7FB9-496C-BD89-943C808819CE}">
      <dgm:prSet/>
      <dgm:spPr/>
      <dgm:t>
        <a:bodyPr/>
        <a:lstStyle/>
        <a:p>
          <a:r>
            <a:rPr lang="en-ZA" b="1" smtClean="0"/>
            <a:t>Improved Quality of Public Services at the Locus of Delivery</a:t>
          </a:r>
          <a:endParaRPr lang="en-ZA" b="1"/>
        </a:p>
      </dgm:t>
    </dgm:pt>
    <dgm:pt modelId="{3F366F69-F727-4F91-A313-C7210D1B301D}" type="parTrans" cxnId="{EE59DA16-DE4B-4A31-993B-3EAF7C1E9192}">
      <dgm:prSet/>
      <dgm:spPr/>
      <dgm:t>
        <a:bodyPr/>
        <a:lstStyle/>
        <a:p>
          <a:endParaRPr lang="en-ZA"/>
        </a:p>
      </dgm:t>
    </dgm:pt>
    <dgm:pt modelId="{12252541-F1CD-4D5A-BE29-D119740EDF68}" type="sibTrans" cxnId="{EE59DA16-DE4B-4A31-993B-3EAF7C1E9192}">
      <dgm:prSet/>
      <dgm:spPr/>
      <dgm:t>
        <a:bodyPr/>
        <a:lstStyle/>
        <a:p>
          <a:endParaRPr lang="en-ZA"/>
        </a:p>
      </dgm:t>
    </dgm:pt>
    <dgm:pt modelId="{5508B39A-088C-45F3-976C-539578A9E6E3}">
      <dgm:prSet/>
      <dgm:spPr/>
      <dgm:t>
        <a:bodyPr/>
        <a:lstStyle/>
        <a:p>
          <a:r>
            <a:rPr lang="en-ZA" b="0" dirty="0" smtClean="0">
              <a:solidFill>
                <a:schemeClr val="tx1"/>
              </a:solidFill>
            </a:rPr>
            <a:t>P6</a:t>
          </a:r>
          <a:endParaRPr lang="en-ZA" b="0" dirty="0">
            <a:solidFill>
              <a:schemeClr val="tx1"/>
            </a:solidFill>
          </a:endParaRPr>
        </a:p>
      </dgm:t>
    </dgm:pt>
    <dgm:pt modelId="{679AEEB1-B700-45BC-BDB9-C958B4DA9250}" type="parTrans" cxnId="{017FC508-90E6-42BA-BB53-2C21D6C3D2E2}">
      <dgm:prSet/>
      <dgm:spPr/>
      <dgm:t>
        <a:bodyPr/>
        <a:lstStyle/>
        <a:p>
          <a:endParaRPr lang="en-ZA"/>
        </a:p>
      </dgm:t>
    </dgm:pt>
    <dgm:pt modelId="{7FF27C75-E19E-440A-A0FB-CE3BECA9BA06}" type="sibTrans" cxnId="{017FC508-90E6-42BA-BB53-2C21D6C3D2E2}">
      <dgm:prSet/>
      <dgm:spPr/>
      <dgm:t>
        <a:bodyPr/>
        <a:lstStyle/>
        <a:p>
          <a:endParaRPr lang="en-ZA"/>
        </a:p>
      </dgm:t>
    </dgm:pt>
    <dgm:pt modelId="{B4745ABE-0B69-4802-9155-09C3A29C9D40}">
      <dgm:prSet/>
      <dgm:spPr/>
      <dgm:t>
        <a:bodyPr/>
        <a:lstStyle/>
        <a:p>
          <a:r>
            <a:rPr lang="en-ZA" b="1" dirty="0" smtClean="0"/>
            <a:t>Fighting Crime &amp; Corruption</a:t>
          </a:r>
          <a:endParaRPr lang="en-ZA" b="1" dirty="0"/>
        </a:p>
      </dgm:t>
    </dgm:pt>
    <dgm:pt modelId="{BC09F629-9C97-40D3-9E9E-361CD2968F2B}" type="parTrans" cxnId="{364557E6-A2B1-4A87-89BD-AB3222F96E1E}">
      <dgm:prSet/>
      <dgm:spPr/>
      <dgm:t>
        <a:bodyPr/>
        <a:lstStyle/>
        <a:p>
          <a:endParaRPr lang="en-ZA"/>
        </a:p>
      </dgm:t>
    </dgm:pt>
    <dgm:pt modelId="{03931FDF-19F4-4B24-A51A-F7C2A319BA3A}" type="sibTrans" cxnId="{364557E6-A2B1-4A87-89BD-AB3222F96E1E}">
      <dgm:prSet/>
      <dgm:spPr/>
      <dgm:t>
        <a:bodyPr/>
        <a:lstStyle/>
        <a:p>
          <a:endParaRPr lang="en-ZA"/>
        </a:p>
      </dgm:t>
    </dgm:pt>
    <dgm:pt modelId="{00A10E1E-BECC-4D75-9D9A-985D8769A42A}" type="pres">
      <dgm:prSet presAssocID="{F946287A-4801-4A79-9B35-123E3AE3735E}" presName="linearFlow" presStyleCnt="0">
        <dgm:presLayoutVars>
          <dgm:dir/>
          <dgm:animLvl val="lvl"/>
          <dgm:resizeHandles val="exact"/>
        </dgm:presLayoutVars>
      </dgm:prSet>
      <dgm:spPr/>
      <dgm:t>
        <a:bodyPr/>
        <a:lstStyle/>
        <a:p>
          <a:endParaRPr lang="en-ZA"/>
        </a:p>
      </dgm:t>
    </dgm:pt>
    <dgm:pt modelId="{1524B493-DAAB-4569-A966-1B17FAFAFB3B}" type="pres">
      <dgm:prSet presAssocID="{38024C7D-B633-4465-A4A5-3B076CB4BD79}" presName="composite" presStyleCnt="0"/>
      <dgm:spPr/>
    </dgm:pt>
    <dgm:pt modelId="{9A7E9F5C-31C3-476B-A9D4-D0416ACC70D5}" type="pres">
      <dgm:prSet presAssocID="{38024C7D-B633-4465-A4A5-3B076CB4BD79}" presName="parentText" presStyleLbl="alignNode1" presStyleIdx="0" presStyleCnt="6">
        <dgm:presLayoutVars>
          <dgm:chMax val="1"/>
          <dgm:bulletEnabled val="1"/>
        </dgm:presLayoutVars>
      </dgm:prSet>
      <dgm:spPr/>
      <dgm:t>
        <a:bodyPr/>
        <a:lstStyle/>
        <a:p>
          <a:endParaRPr lang="en-GB"/>
        </a:p>
      </dgm:t>
    </dgm:pt>
    <dgm:pt modelId="{2D39FD0C-F4C7-4942-A8F3-6780586790D7}" type="pres">
      <dgm:prSet presAssocID="{38024C7D-B633-4465-A4A5-3B076CB4BD79}" presName="descendantText" presStyleLbl="alignAcc1" presStyleIdx="0" presStyleCnt="6">
        <dgm:presLayoutVars>
          <dgm:bulletEnabled val="1"/>
        </dgm:presLayoutVars>
      </dgm:prSet>
      <dgm:spPr/>
      <dgm:t>
        <a:bodyPr/>
        <a:lstStyle/>
        <a:p>
          <a:endParaRPr lang="en-GB"/>
        </a:p>
      </dgm:t>
    </dgm:pt>
    <dgm:pt modelId="{225EDD7B-5B41-4D60-8F94-E3CA4C91EA4E}" type="pres">
      <dgm:prSet presAssocID="{4254AFCD-03F1-4DF8-A19B-36025575F2FF}" presName="sp" presStyleCnt="0"/>
      <dgm:spPr/>
    </dgm:pt>
    <dgm:pt modelId="{4D250AE3-177B-444A-8298-943D979EF413}" type="pres">
      <dgm:prSet presAssocID="{BEF3AA2F-785E-4EA7-BC03-6186E8BEA22C}" presName="composite" presStyleCnt="0"/>
      <dgm:spPr/>
    </dgm:pt>
    <dgm:pt modelId="{F59C60A1-615C-47C0-871B-F9A0F0424862}" type="pres">
      <dgm:prSet presAssocID="{BEF3AA2F-785E-4EA7-BC03-6186E8BEA22C}" presName="parentText" presStyleLbl="alignNode1" presStyleIdx="1" presStyleCnt="6">
        <dgm:presLayoutVars>
          <dgm:chMax val="1"/>
          <dgm:bulletEnabled val="1"/>
        </dgm:presLayoutVars>
      </dgm:prSet>
      <dgm:spPr/>
      <dgm:t>
        <a:bodyPr/>
        <a:lstStyle/>
        <a:p>
          <a:endParaRPr lang="en-ZA"/>
        </a:p>
      </dgm:t>
    </dgm:pt>
    <dgm:pt modelId="{238754B0-2317-45F2-947E-C98E3D86901E}" type="pres">
      <dgm:prSet presAssocID="{BEF3AA2F-785E-4EA7-BC03-6186E8BEA22C}" presName="descendantText" presStyleLbl="alignAcc1" presStyleIdx="1" presStyleCnt="6">
        <dgm:presLayoutVars>
          <dgm:bulletEnabled val="1"/>
        </dgm:presLayoutVars>
      </dgm:prSet>
      <dgm:spPr/>
      <dgm:t>
        <a:bodyPr/>
        <a:lstStyle/>
        <a:p>
          <a:endParaRPr lang="en-GB"/>
        </a:p>
      </dgm:t>
    </dgm:pt>
    <dgm:pt modelId="{D4D8331F-02A8-40CE-AC1C-FBEF97243292}" type="pres">
      <dgm:prSet presAssocID="{03F883BE-6C2A-4FC3-8C81-581B6B077B7D}" presName="sp" presStyleCnt="0"/>
      <dgm:spPr/>
    </dgm:pt>
    <dgm:pt modelId="{2EC948D4-39E0-4383-A652-D824ADCF53E5}" type="pres">
      <dgm:prSet presAssocID="{B397D1B8-3C28-4432-9481-5CD0F05101BC}" presName="composite" presStyleCnt="0"/>
      <dgm:spPr/>
    </dgm:pt>
    <dgm:pt modelId="{0C66157D-C1E0-4A04-9C33-6123824D2E86}" type="pres">
      <dgm:prSet presAssocID="{B397D1B8-3C28-4432-9481-5CD0F05101BC}" presName="parentText" presStyleLbl="alignNode1" presStyleIdx="2" presStyleCnt="6">
        <dgm:presLayoutVars>
          <dgm:chMax val="1"/>
          <dgm:bulletEnabled val="1"/>
        </dgm:presLayoutVars>
      </dgm:prSet>
      <dgm:spPr/>
      <dgm:t>
        <a:bodyPr/>
        <a:lstStyle/>
        <a:p>
          <a:endParaRPr lang="en-ZA"/>
        </a:p>
      </dgm:t>
    </dgm:pt>
    <dgm:pt modelId="{EDE32D69-C187-4072-8BBC-04BE32342369}" type="pres">
      <dgm:prSet presAssocID="{B397D1B8-3C28-4432-9481-5CD0F05101BC}" presName="descendantText" presStyleLbl="alignAcc1" presStyleIdx="2" presStyleCnt="6">
        <dgm:presLayoutVars>
          <dgm:bulletEnabled val="1"/>
        </dgm:presLayoutVars>
      </dgm:prSet>
      <dgm:spPr/>
      <dgm:t>
        <a:bodyPr/>
        <a:lstStyle/>
        <a:p>
          <a:endParaRPr lang="en-GB"/>
        </a:p>
      </dgm:t>
    </dgm:pt>
    <dgm:pt modelId="{9506427F-D0A3-48E6-B8BE-22C501969BCD}" type="pres">
      <dgm:prSet presAssocID="{AFDE74EC-695E-46ED-8A49-3F395119EABB}" presName="sp" presStyleCnt="0"/>
      <dgm:spPr/>
    </dgm:pt>
    <dgm:pt modelId="{C4E683CC-C49F-4C58-9E7A-DDBFB26EC103}" type="pres">
      <dgm:prSet presAssocID="{CB58CDA0-D95C-4460-99C1-B7B8DEFC3456}" presName="composite" presStyleCnt="0"/>
      <dgm:spPr/>
    </dgm:pt>
    <dgm:pt modelId="{3B9B714D-CE81-49A6-8385-EE21EDD623C6}" type="pres">
      <dgm:prSet presAssocID="{CB58CDA0-D95C-4460-99C1-B7B8DEFC3456}" presName="parentText" presStyleLbl="alignNode1" presStyleIdx="3" presStyleCnt="6">
        <dgm:presLayoutVars>
          <dgm:chMax val="1"/>
          <dgm:bulletEnabled val="1"/>
        </dgm:presLayoutVars>
      </dgm:prSet>
      <dgm:spPr/>
      <dgm:t>
        <a:bodyPr/>
        <a:lstStyle/>
        <a:p>
          <a:endParaRPr lang="en-ZA"/>
        </a:p>
      </dgm:t>
    </dgm:pt>
    <dgm:pt modelId="{8D9B2CA7-4A36-4E80-9D95-2CD3F2FAC1F5}" type="pres">
      <dgm:prSet presAssocID="{CB58CDA0-D95C-4460-99C1-B7B8DEFC3456}" presName="descendantText" presStyleLbl="alignAcc1" presStyleIdx="3" presStyleCnt="6">
        <dgm:presLayoutVars>
          <dgm:bulletEnabled val="1"/>
        </dgm:presLayoutVars>
      </dgm:prSet>
      <dgm:spPr/>
      <dgm:t>
        <a:bodyPr/>
        <a:lstStyle/>
        <a:p>
          <a:endParaRPr lang="en-GB"/>
        </a:p>
      </dgm:t>
    </dgm:pt>
    <dgm:pt modelId="{8970EE65-FE19-42A2-AE87-B11F10CDF013}" type="pres">
      <dgm:prSet presAssocID="{3721B6CB-1F1A-404D-A2BF-F1B31F39C676}" presName="sp" presStyleCnt="0"/>
      <dgm:spPr/>
    </dgm:pt>
    <dgm:pt modelId="{C92243A2-62B5-4B0D-9AD0-621B4303916F}" type="pres">
      <dgm:prSet presAssocID="{8FFC0049-3FBB-4312-ADEE-34813D46A058}" presName="composite" presStyleCnt="0"/>
      <dgm:spPr/>
    </dgm:pt>
    <dgm:pt modelId="{4416EC4F-658A-496D-B9D0-BD5F9E3E4285}" type="pres">
      <dgm:prSet presAssocID="{8FFC0049-3FBB-4312-ADEE-34813D46A058}" presName="parentText" presStyleLbl="alignNode1" presStyleIdx="4" presStyleCnt="6">
        <dgm:presLayoutVars>
          <dgm:chMax val="1"/>
          <dgm:bulletEnabled val="1"/>
        </dgm:presLayoutVars>
      </dgm:prSet>
      <dgm:spPr/>
      <dgm:t>
        <a:bodyPr/>
        <a:lstStyle/>
        <a:p>
          <a:endParaRPr lang="en-ZA"/>
        </a:p>
      </dgm:t>
    </dgm:pt>
    <dgm:pt modelId="{EAF4D77C-EF9D-4F48-908B-3B7D284AFBCB}" type="pres">
      <dgm:prSet presAssocID="{8FFC0049-3FBB-4312-ADEE-34813D46A058}" presName="descendantText" presStyleLbl="alignAcc1" presStyleIdx="4" presStyleCnt="6">
        <dgm:presLayoutVars>
          <dgm:bulletEnabled val="1"/>
        </dgm:presLayoutVars>
      </dgm:prSet>
      <dgm:spPr/>
      <dgm:t>
        <a:bodyPr/>
        <a:lstStyle/>
        <a:p>
          <a:endParaRPr lang="en-GB"/>
        </a:p>
      </dgm:t>
    </dgm:pt>
    <dgm:pt modelId="{205066C3-6A24-4FD5-95A6-AC75CF4BDD99}" type="pres">
      <dgm:prSet presAssocID="{AA7DC79D-A718-479E-B2F8-99D3ED6EA706}" presName="sp" presStyleCnt="0"/>
      <dgm:spPr/>
    </dgm:pt>
    <dgm:pt modelId="{4B4CE080-FB6E-44CD-98D6-2828A3D06D6A}" type="pres">
      <dgm:prSet presAssocID="{5508B39A-088C-45F3-976C-539578A9E6E3}" presName="composite" presStyleCnt="0"/>
      <dgm:spPr/>
    </dgm:pt>
    <dgm:pt modelId="{4A3819EB-2CE7-47F3-B26A-33B4A72E56A6}" type="pres">
      <dgm:prSet presAssocID="{5508B39A-088C-45F3-976C-539578A9E6E3}" presName="parentText" presStyleLbl="alignNode1" presStyleIdx="5" presStyleCnt="6">
        <dgm:presLayoutVars>
          <dgm:chMax val="1"/>
          <dgm:bulletEnabled val="1"/>
        </dgm:presLayoutVars>
      </dgm:prSet>
      <dgm:spPr/>
      <dgm:t>
        <a:bodyPr/>
        <a:lstStyle/>
        <a:p>
          <a:endParaRPr lang="en-ZA"/>
        </a:p>
      </dgm:t>
    </dgm:pt>
    <dgm:pt modelId="{CEDD7E18-9C86-4C5C-867F-01901B242CCF}" type="pres">
      <dgm:prSet presAssocID="{5508B39A-088C-45F3-976C-539578A9E6E3}" presName="descendantText" presStyleLbl="alignAcc1" presStyleIdx="5" presStyleCnt="6">
        <dgm:presLayoutVars>
          <dgm:bulletEnabled val="1"/>
        </dgm:presLayoutVars>
      </dgm:prSet>
      <dgm:spPr/>
      <dgm:t>
        <a:bodyPr/>
        <a:lstStyle/>
        <a:p>
          <a:endParaRPr lang="en-ZA"/>
        </a:p>
      </dgm:t>
    </dgm:pt>
  </dgm:ptLst>
  <dgm:cxnLst>
    <dgm:cxn modelId="{A970C9B0-0A7E-4501-937D-330729853CA2}" type="presOf" srcId="{CB58CDA0-D95C-4460-99C1-B7B8DEFC3456}" destId="{3B9B714D-CE81-49A6-8385-EE21EDD623C6}" srcOrd="0" destOrd="0" presId="urn:microsoft.com/office/officeart/2005/8/layout/chevron2"/>
    <dgm:cxn modelId="{645C4034-B7F7-47FE-A54B-637C2193630E}" type="presOf" srcId="{8FFC0049-3FBB-4312-ADEE-34813D46A058}" destId="{4416EC4F-658A-496D-B9D0-BD5F9E3E4285}" srcOrd="0" destOrd="0" presId="urn:microsoft.com/office/officeart/2005/8/layout/chevron2"/>
    <dgm:cxn modelId="{DE228C73-755C-4C50-9F2A-5F90F35F2FDF}" srcId="{F946287A-4801-4A79-9B35-123E3AE3735E}" destId="{BEF3AA2F-785E-4EA7-BC03-6186E8BEA22C}" srcOrd="1" destOrd="0" parTransId="{81CDE66C-34E6-4702-BF2D-22A9A5734975}" sibTransId="{03F883BE-6C2A-4FC3-8C81-581B6B077B7D}"/>
    <dgm:cxn modelId="{6A572C5B-78C3-4DAE-9E79-691221F35221}" srcId="{38024C7D-B633-4465-A4A5-3B076CB4BD79}" destId="{C36327C6-33F0-4537-A0C5-901791BE2591}" srcOrd="1" destOrd="0" parTransId="{0D90E55A-A5C2-483C-8743-B1AEC7695E7D}" sibTransId="{59F8163F-CDFE-4445-9ECF-C3CF0E523900}"/>
    <dgm:cxn modelId="{C9059262-A26B-4FA4-837F-165A753A06C0}" srcId="{F946287A-4801-4A79-9B35-123E3AE3735E}" destId="{CB58CDA0-D95C-4460-99C1-B7B8DEFC3456}" srcOrd="3" destOrd="0" parTransId="{30B24C43-1CB0-4A2A-8872-C8592B5B5EB9}" sibTransId="{3721B6CB-1F1A-404D-A2BF-F1B31F39C676}"/>
    <dgm:cxn modelId="{25938675-A8D1-4207-A523-D22A6288831D}" srcId="{F946287A-4801-4A79-9B35-123E3AE3735E}" destId="{38024C7D-B633-4465-A4A5-3B076CB4BD79}" srcOrd="0" destOrd="0" parTransId="{57D96EA8-CB90-432A-BCC8-EBD6D2620B27}" sibTransId="{4254AFCD-03F1-4DF8-A19B-36025575F2FF}"/>
    <dgm:cxn modelId="{883C0B02-01CC-47BA-BBBA-5F6F5C0B11B4}" srcId="{B397D1B8-3C28-4432-9481-5CD0F05101BC}" destId="{B5E41C57-0576-418D-AAF9-75FD8CFBDA2B}" srcOrd="0" destOrd="0" parTransId="{081DBDF4-A37C-4C84-8C03-B703065572E2}" sibTransId="{5C25DD0F-2387-4B49-983C-E223E41D01C4}"/>
    <dgm:cxn modelId="{C22D1E81-943D-40C2-85CD-5038697CD17B}" type="presOf" srcId="{B397D1B8-3C28-4432-9481-5CD0F05101BC}" destId="{0C66157D-C1E0-4A04-9C33-6123824D2E86}" srcOrd="0" destOrd="0" presId="urn:microsoft.com/office/officeart/2005/8/layout/chevron2"/>
    <dgm:cxn modelId="{DEBF3891-47F1-45C8-B370-4D63F3700B9E}" type="presOf" srcId="{F946287A-4801-4A79-9B35-123E3AE3735E}" destId="{00A10E1E-BECC-4D75-9D9A-985D8769A42A}" srcOrd="0" destOrd="0" presId="urn:microsoft.com/office/officeart/2005/8/layout/chevron2"/>
    <dgm:cxn modelId="{CD0007C1-22EF-49AB-A781-76F2B19F8E75}" type="presOf" srcId="{B5E41C57-0576-418D-AAF9-75FD8CFBDA2B}" destId="{EDE32D69-C187-4072-8BBC-04BE32342369}" srcOrd="0" destOrd="0" presId="urn:microsoft.com/office/officeart/2005/8/layout/chevron2"/>
    <dgm:cxn modelId="{B072F143-6A2F-4CD9-9D60-EE127BB6E87B}" type="presOf" srcId="{F2D3E5CD-7FB9-496C-BD89-943C808819CE}" destId="{EAF4D77C-EF9D-4F48-908B-3B7D284AFBCB}" srcOrd="0" destOrd="1" presId="urn:microsoft.com/office/officeart/2005/8/layout/chevron2"/>
    <dgm:cxn modelId="{E38B2728-3D0E-4E20-82C2-D9457F307B20}" type="presOf" srcId="{0D01119B-3459-41DF-AC74-F173A50D7B87}" destId="{8D9B2CA7-4A36-4E80-9D95-2CD3F2FAC1F5}" srcOrd="0" destOrd="1" presId="urn:microsoft.com/office/officeart/2005/8/layout/chevron2"/>
    <dgm:cxn modelId="{A453C342-8613-4945-A22C-D2E826364295}" type="presOf" srcId="{F72C2EF4-0DC0-415A-AFE7-D1B42E1BDA02}" destId="{EAF4D77C-EF9D-4F48-908B-3B7D284AFBCB}" srcOrd="0" destOrd="0" presId="urn:microsoft.com/office/officeart/2005/8/layout/chevron2"/>
    <dgm:cxn modelId="{EE59DA16-DE4B-4A31-993B-3EAF7C1E9192}" srcId="{8FFC0049-3FBB-4312-ADEE-34813D46A058}" destId="{F2D3E5CD-7FB9-496C-BD89-943C808819CE}" srcOrd="1" destOrd="0" parTransId="{3F366F69-F727-4F91-A313-C7210D1B301D}" sibTransId="{12252541-F1CD-4D5A-BE29-D119740EDF68}"/>
    <dgm:cxn modelId="{85F90298-8F8D-4286-9EF7-37CE6149E348}" type="presOf" srcId="{5508B39A-088C-45F3-976C-539578A9E6E3}" destId="{4A3819EB-2CE7-47F3-B26A-33B4A72E56A6}" srcOrd="0" destOrd="0" presId="urn:microsoft.com/office/officeart/2005/8/layout/chevron2"/>
    <dgm:cxn modelId="{2F3FE9EF-262A-42BC-B799-F161E2B7F734}" srcId="{38024C7D-B633-4465-A4A5-3B076CB4BD79}" destId="{F050DEDD-020B-4C45-B805-9A434D572DB9}" srcOrd="0" destOrd="0" parTransId="{A49604F4-1D25-4A36-83C0-B4CB0818584D}" sibTransId="{9A97736B-DA53-4141-A3E7-29EC27BED68C}"/>
    <dgm:cxn modelId="{3C5271BE-23F2-497C-9EDF-C5027601AE8A}" srcId="{CB58CDA0-D95C-4460-99C1-B7B8DEFC3456}" destId="{0D01119B-3459-41DF-AC74-F173A50D7B87}" srcOrd="1" destOrd="0" parTransId="{4B3957ED-E4E2-45D4-9EFE-14C69DB53BC9}" sibTransId="{B7DAD42D-20CA-450F-B3F9-D8A896BDCDBE}"/>
    <dgm:cxn modelId="{017FC508-90E6-42BA-BB53-2C21D6C3D2E2}" srcId="{F946287A-4801-4A79-9B35-123E3AE3735E}" destId="{5508B39A-088C-45F3-976C-539578A9E6E3}" srcOrd="5" destOrd="0" parTransId="{679AEEB1-B700-45BC-BDB9-C958B4DA9250}" sibTransId="{7FF27C75-E19E-440A-A0FB-CE3BECA9BA06}"/>
    <dgm:cxn modelId="{18EF5FAA-C6A2-4439-AFE8-1512729FFB73}" type="presOf" srcId="{2F925087-977D-44C8-AC92-A3B26B458FE6}" destId="{238754B0-2317-45F2-947E-C98E3D86901E}" srcOrd="0" destOrd="0" presId="urn:microsoft.com/office/officeart/2005/8/layout/chevron2"/>
    <dgm:cxn modelId="{E0CE39AC-7A2D-4550-B875-48F37C165BC6}" type="presOf" srcId="{B4745ABE-0B69-4802-9155-09C3A29C9D40}" destId="{CEDD7E18-9C86-4C5C-867F-01901B242CCF}" srcOrd="0" destOrd="0" presId="urn:microsoft.com/office/officeart/2005/8/layout/chevron2"/>
    <dgm:cxn modelId="{E73BFC82-293F-4528-BDB0-4F465C0F2C5A}" srcId="{8FFC0049-3FBB-4312-ADEE-34813D46A058}" destId="{F72C2EF4-0DC0-415A-AFE7-D1B42E1BDA02}" srcOrd="0" destOrd="0" parTransId="{C201797B-E5D4-426D-A2BD-F525864504A3}" sibTransId="{A6F5BA02-5BF6-467F-85D7-D6601D0E9A7C}"/>
    <dgm:cxn modelId="{514FE82F-A01A-49DB-9389-0C820FA563A0}" type="presOf" srcId="{38024C7D-B633-4465-A4A5-3B076CB4BD79}" destId="{9A7E9F5C-31C3-476B-A9D4-D0416ACC70D5}" srcOrd="0" destOrd="0" presId="urn:microsoft.com/office/officeart/2005/8/layout/chevron2"/>
    <dgm:cxn modelId="{9DA462E1-B4B9-44B6-9E6F-B08587D9844D}" type="presOf" srcId="{F050DEDD-020B-4C45-B805-9A434D572DB9}" destId="{2D39FD0C-F4C7-4942-A8F3-6780586790D7}" srcOrd="0" destOrd="0" presId="urn:microsoft.com/office/officeart/2005/8/layout/chevron2"/>
    <dgm:cxn modelId="{84E55650-3B73-4D01-AFD3-B079767CD53C}" srcId="{F946287A-4801-4A79-9B35-123E3AE3735E}" destId="{B397D1B8-3C28-4432-9481-5CD0F05101BC}" srcOrd="2" destOrd="0" parTransId="{FFFE82DE-9225-4AFF-B2D8-8DDEE5654CF2}" sibTransId="{AFDE74EC-695E-46ED-8A49-3F395119EABB}"/>
    <dgm:cxn modelId="{B72EF9B5-182C-4B4B-B3F1-42282699C36C}" type="presOf" srcId="{C36327C6-33F0-4537-A0C5-901791BE2591}" destId="{2D39FD0C-F4C7-4942-A8F3-6780586790D7}" srcOrd="0" destOrd="1" presId="urn:microsoft.com/office/officeart/2005/8/layout/chevron2"/>
    <dgm:cxn modelId="{0E5F0B32-FDBA-4A74-9CDF-6355084A489F}" srcId="{BEF3AA2F-785E-4EA7-BC03-6186E8BEA22C}" destId="{2F925087-977D-44C8-AC92-A3B26B458FE6}" srcOrd="0" destOrd="0" parTransId="{D93F156A-42A7-4A85-AC43-E7229D44114E}" sibTransId="{B998D3C0-07F3-4015-8FA8-6FAB1D427B9A}"/>
    <dgm:cxn modelId="{D4909ECC-279A-410F-8865-154B93FC20BE}" type="presOf" srcId="{A0B3DB41-DD14-4D2A-A3E8-B782C765D81B}" destId="{8D9B2CA7-4A36-4E80-9D95-2CD3F2FAC1F5}" srcOrd="0" destOrd="0" presId="urn:microsoft.com/office/officeart/2005/8/layout/chevron2"/>
    <dgm:cxn modelId="{CFA9D83E-A5F8-47E0-A51A-52EA7FF01A83}" srcId="{F946287A-4801-4A79-9B35-123E3AE3735E}" destId="{8FFC0049-3FBB-4312-ADEE-34813D46A058}" srcOrd="4" destOrd="0" parTransId="{EF6F2432-7A3C-469B-B154-E1D4BB03C649}" sibTransId="{AA7DC79D-A718-479E-B2F8-99D3ED6EA706}"/>
    <dgm:cxn modelId="{3CF35554-0D59-4833-9AA1-ACDC41221D89}" srcId="{CB58CDA0-D95C-4460-99C1-B7B8DEFC3456}" destId="{A0B3DB41-DD14-4D2A-A3E8-B782C765D81B}" srcOrd="0" destOrd="0" parTransId="{A9A34C4D-FB71-4A44-9A95-E6C834ADEC4A}" sibTransId="{0AA3D73C-C0C5-41C7-A758-581F33EAEB03}"/>
    <dgm:cxn modelId="{364557E6-A2B1-4A87-89BD-AB3222F96E1E}" srcId="{5508B39A-088C-45F3-976C-539578A9E6E3}" destId="{B4745ABE-0B69-4802-9155-09C3A29C9D40}" srcOrd="0" destOrd="0" parTransId="{BC09F629-9C97-40D3-9E9E-361CD2968F2B}" sibTransId="{03931FDF-19F4-4B24-A51A-F7C2A319BA3A}"/>
    <dgm:cxn modelId="{BE3CBE52-A643-4F0E-BC80-601386045F17}" type="presOf" srcId="{BEF3AA2F-785E-4EA7-BC03-6186E8BEA22C}" destId="{F59C60A1-615C-47C0-871B-F9A0F0424862}" srcOrd="0" destOrd="0" presId="urn:microsoft.com/office/officeart/2005/8/layout/chevron2"/>
    <dgm:cxn modelId="{6350F8D3-559D-4D77-9852-BC470112F54E}" type="presParOf" srcId="{00A10E1E-BECC-4D75-9D9A-985D8769A42A}" destId="{1524B493-DAAB-4569-A966-1B17FAFAFB3B}" srcOrd="0" destOrd="0" presId="urn:microsoft.com/office/officeart/2005/8/layout/chevron2"/>
    <dgm:cxn modelId="{011F985A-0E3F-4ACA-9E3A-F07BE28BA851}" type="presParOf" srcId="{1524B493-DAAB-4569-A966-1B17FAFAFB3B}" destId="{9A7E9F5C-31C3-476B-A9D4-D0416ACC70D5}" srcOrd="0" destOrd="0" presId="urn:microsoft.com/office/officeart/2005/8/layout/chevron2"/>
    <dgm:cxn modelId="{8EC54A03-6A86-4B97-9B00-CE116D78AECA}" type="presParOf" srcId="{1524B493-DAAB-4569-A966-1B17FAFAFB3B}" destId="{2D39FD0C-F4C7-4942-A8F3-6780586790D7}" srcOrd="1" destOrd="0" presId="urn:microsoft.com/office/officeart/2005/8/layout/chevron2"/>
    <dgm:cxn modelId="{C183E185-29FD-41D0-AA25-0F095BE8E478}" type="presParOf" srcId="{00A10E1E-BECC-4D75-9D9A-985D8769A42A}" destId="{225EDD7B-5B41-4D60-8F94-E3CA4C91EA4E}" srcOrd="1" destOrd="0" presId="urn:microsoft.com/office/officeart/2005/8/layout/chevron2"/>
    <dgm:cxn modelId="{80185CA9-C950-4AEE-8373-F9CBE2A68F7E}" type="presParOf" srcId="{00A10E1E-BECC-4D75-9D9A-985D8769A42A}" destId="{4D250AE3-177B-444A-8298-943D979EF413}" srcOrd="2" destOrd="0" presId="urn:microsoft.com/office/officeart/2005/8/layout/chevron2"/>
    <dgm:cxn modelId="{CE302321-021D-43EA-B273-419A044875F4}" type="presParOf" srcId="{4D250AE3-177B-444A-8298-943D979EF413}" destId="{F59C60A1-615C-47C0-871B-F9A0F0424862}" srcOrd="0" destOrd="0" presId="urn:microsoft.com/office/officeart/2005/8/layout/chevron2"/>
    <dgm:cxn modelId="{B651FA81-C5CF-4324-B5C1-88E8314505DB}" type="presParOf" srcId="{4D250AE3-177B-444A-8298-943D979EF413}" destId="{238754B0-2317-45F2-947E-C98E3D86901E}" srcOrd="1" destOrd="0" presId="urn:microsoft.com/office/officeart/2005/8/layout/chevron2"/>
    <dgm:cxn modelId="{C6CD3088-427A-4118-BE20-899A2CE01A18}" type="presParOf" srcId="{00A10E1E-BECC-4D75-9D9A-985D8769A42A}" destId="{D4D8331F-02A8-40CE-AC1C-FBEF97243292}" srcOrd="3" destOrd="0" presId="urn:microsoft.com/office/officeart/2005/8/layout/chevron2"/>
    <dgm:cxn modelId="{078A6675-4816-42E3-8A35-32FC909FBA2E}" type="presParOf" srcId="{00A10E1E-BECC-4D75-9D9A-985D8769A42A}" destId="{2EC948D4-39E0-4383-A652-D824ADCF53E5}" srcOrd="4" destOrd="0" presId="urn:microsoft.com/office/officeart/2005/8/layout/chevron2"/>
    <dgm:cxn modelId="{9B38555B-4DD6-47F3-BDB5-E82B21832037}" type="presParOf" srcId="{2EC948D4-39E0-4383-A652-D824ADCF53E5}" destId="{0C66157D-C1E0-4A04-9C33-6123824D2E86}" srcOrd="0" destOrd="0" presId="urn:microsoft.com/office/officeart/2005/8/layout/chevron2"/>
    <dgm:cxn modelId="{6319B04A-0D56-49F1-90D1-E75F7E84575E}" type="presParOf" srcId="{2EC948D4-39E0-4383-A652-D824ADCF53E5}" destId="{EDE32D69-C187-4072-8BBC-04BE32342369}" srcOrd="1" destOrd="0" presId="urn:microsoft.com/office/officeart/2005/8/layout/chevron2"/>
    <dgm:cxn modelId="{F7A9B13D-51BC-4048-A1E9-6E50BBBC336B}" type="presParOf" srcId="{00A10E1E-BECC-4D75-9D9A-985D8769A42A}" destId="{9506427F-D0A3-48E6-B8BE-22C501969BCD}" srcOrd="5" destOrd="0" presId="urn:microsoft.com/office/officeart/2005/8/layout/chevron2"/>
    <dgm:cxn modelId="{72C3ADAC-8C3A-4433-9F5F-32FF0B6C243C}" type="presParOf" srcId="{00A10E1E-BECC-4D75-9D9A-985D8769A42A}" destId="{C4E683CC-C49F-4C58-9E7A-DDBFB26EC103}" srcOrd="6" destOrd="0" presId="urn:microsoft.com/office/officeart/2005/8/layout/chevron2"/>
    <dgm:cxn modelId="{C6B833A0-7C20-48C6-9125-63BFA8BC74DB}" type="presParOf" srcId="{C4E683CC-C49F-4C58-9E7A-DDBFB26EC103}" destId="{3B9B714D-CE81-49A6-8385-EE21EDD623C6}" srcOrd="0" destOrd="0" presId="urn:microsoft.com/office/officeart/2005/8/layout/chevron2"/>
    <dgm:cxn modelId="{3995508E-0B61-4294-9E7D-FF302E3F94A7}" type="presParOf" srcId="{C4E683CC-C49F-4C58-9E7A-DDBFB26EC103}" destId="{8D9B2CA7-4A36-4E80-9D95-2CD3F2FAC1F5}" srcOrd="1" destOrd="0" presId="urn:microsoft.com/office/officeart/2005/8/layout/chevron2"/>
    <dgm:cxn modelId="{A4D73917-033D-4A6E-8CEA-3FA13DA0C748}" type="presParOf" srcId="{00A10E1E-BECC-4D75-9D9A-985D8769A42A}" destId="{8970EE65-FE19-42A2-AE87-B11F10CDF013}" srcOrd="7" destOrd="0" presId="urn:microsoft.com/office/officeart/2005/8/layout/chevron2"/>
    <dgm:cxn modelId="{14E842CF-19E2-4431-8A6B-6A0FFC0C4187}" type="presParOf" srcId="{00A10E1E-BECC-4D75-9D9A-985D8769A42A}" destId="{C92243A2-62B5-4B0D-9AD0-621B4303916F}" srcOrd="8" destOrd="0" presId="urn:microsoft.com/office/officeart/2005/8/layout/chevron2"/>
    <dgm:cxn modelId="{81C5F285-78E0-4FFE-A56E-5A62DFF982C7}" type="presParOf" srcId="{C92243A2-62B5-4B0D-9AD0-621B4303916F}" destId="{4416EC4F-658A-496D-B9D0-BD5F9E3E4285}" srcOrd="0" destOrd="0" presId="urn:microsoft.com/office/officeart/2005/8/layout/chevron2"/>
    <dgm:cxn modelId="{403B80F6-9DC5-4AFB-BF1D-948E915B06AA}" type="presParOf" srcId="{C92243A2-62B5-4B0D-9AD0-621B4303916F}" destId="{EAF4D77C-EF9D-4F48-908B-3B7D284AFBCB}" srcOrd="1" destOrd="0" presId="urn:microsoft.com/office/officeart/2005/8/layout/chevron2"/>
    <dgm:cxn modelId="{478ACAFD-E2EA-443F-A679-62CDBFBB684C}" type="presParOf" srcId="{00A10E1E-BECC-4D75-9D9A-985D8769A42A}" destId="{205066C3-6A24-4FD5-95A6-AC75CF4BDD99}" srcOrd="9" destOrd="0" presId="urn:microsoft.com/office/officeart/2005/8/layout/chevron2"/>
    <dgm:cxn modelId="{B0B94A05-3AE6-40B4-8298-4ADD0B3844AC}" type="presParOf" srcId="{00A10E1E-BECC-4D75-9D9A-985D8769A42A}" destId="{4B4CE080-FB6E-44CD-98D6-2828A3D06D6A}" srcOrd="10" destOrd="0" presId="urn:microsoft.com/office/officeart/2005/8/layout/chevron2"/>
    <dgm:cxn modelId="{2719CD90-3A97-4B11-B3AB-CCD223CCA579}" type="presParOf" srcId="{4B4CE080-FB6E-44CD-98D6-2828A3D06D6A}" destId="{4A3819EB-2CE7-47F3-B26A-33B4A72E56A6}" srcOrd="0" destOrd="0" presId="urn:microsoft.com/office/officeart/2005/8/layout/chevron2"/>
    <dgm:cxn modelId="{0AF071BD-CEEE-4E07-A834-06F788E25719}" type="presParOf" srcId="{4B4CE080-FB6E-44CD-98D6-2828A3D06D6A}" destId="{CEDD7E18-9C86-4C5C-867F-01901B242CCF}" srcOrd="1" destOrd="0" presId="urn:microsoft.com/office/officeart/2005/8/layout/chevron2"/>
  </dgm:cxnLst>
  <dgm:bg/>
  <dgm:whole>
    <a:ln w="28575">
      <a:solidFill>
        <a:schemeClr val="accent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9F3510C-4EAA-4C79-8621-D835286976A4}"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en-GB"/>
        </a:p>
      </dgm:t>
    </dgm:pt>
    <dgm:pt modelId="{BD8ACA38-9866-48AB-B8DC-6E4DD3F3CB28}" type="pres">
      <dgm:prSet presAssocID="{A9F3510C-4EAA-4C79-8621-D835286976A4}" presName="diagram" presStyleCnt="0">
        <dgm:presLayoutVars>
          <dgm:chPref val="1"/>
          <dgm:dir/>
          <dgm:animOne val="branch"/>
          <dgm:animLvl val="lvl"/>
          <dgm:resizeHandles val="exact"/>
        </dgm:presLayoutVars>
      </dgm:prSet>
      <dgm:spPr/>
      <dgm:t>
        <a:bodyPr/>
        <a:lstStyle/>
        <a:p>
          <a:endParaRPr lang="en-ZA"/>
        </a:p>
      </dgm:t>
    </dgm:pt>
  </dgm:ptLst>
  <dgm:cxnLst>
    <dgm:cxn modelId="{DC730F2C-2F40-464F-8BAA-B38F11739AEF}" type="presOf" srcId="{A9F3510C-4EAA-4C79-8621-D835286976A4}" destId="{BD8ACA38-9866-48AB-B8DC-6E4DD3F3CB28}" srcOrd="0" destOrd="0" presId="urn:microsoft.com/office/officeart/2005/8/layout/hierarchy2"/>
  </dgm:cxnLst>
  <dgm:bg/>
  <dgm:whole>
    <a:ln w="28575">
      <a:solidFill>
        <a:schemeClr val="accent1">
          <a:lumMod val="75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606C5C9-75A8-4977-B494-855A268AC7F7}" type="doc">
      <dgm:prSet loTypeId="urn:microsoft.com/office/officeart/2005/8/layout/pyramid2" loCatId="list" qsTypeId="urn:microsoft.com/office/officeart/2005/8/quickstyle/3d4" qsCatId="3D" csTypeId="urn:microsoft.com/office/officeart/2005/8/colors/accent1_4" csCatId="accent1" phldr="1"/>
      <dgm:spPr/>
    </dgm:pt>
    <dgm:pt modelId="{958DDA99-C234-4666-8C55-9CDB40594B75}">
      <dgm:prSet phldrT="[Text]"/>
      <dgm:spPr/>
      <dgm:t>
        <a:bodyPr/>
        <a:lstStyle/>
        <a:p>
          <a:r>
            <a:rPr lang="en-ZA" dirty="0" smtClean="0"/>
            <a:t>Agriculture</a:t>
          </a:r>
          <a:endParaRPr lang="en-ZA" dirty="0"/>
        </a:p>
      </dgm:t>
    </dgm:pt>
    <dgm:pt modelId="{2BE6CC9A-4194-4F3B-8D96-077E4F6F75FE}" type="parTrans" cxnId="{14A6DE6A-728A-4F32-B178-3642F04F9C5F}">
      <dgm:prSet/>
      <dgm:spPr/>
      <dgm:t>
        <a:bodyPr/>
        <a:lstStyle/>
        <a:p>
          <a:endParaRPr lang="en-ZA"/>
        </a:p>
      </dgm:t>
    </dgm:pt>
    <dgm:pt modelId="{0A150682-AD6F-4EAC-BA84-5D3C4DDC36BC}" type="sibTrans" cxnId="{14A6DE6A-728A-4F32-B178-3642F04F9C5F}">
      <dgm:prSet/>
      <dgm:spPr/>
      <dgm:t>
        <a:bodyPr/>
        <a:lstStyle/>
        <a:p>
          <a:endParaRPr lang="en-ZA"/>
        </a:p>
      </dgm:t>
    </dgm:pt>
    <dgm:pt modelId="{18666A4A-1342-4434-86F2-A0469DE74ABF}">
      <dgm:prSet phldrT="[Text]"/>
      <dgm:spPr/>
      <dgm:t>
        <a:bodyPr/>
        <a:lstStyle/>
        <a:p>
          <a:r>
            <a:rPr lang="en-ZA" dirty="0" smtClean="0"/>
            <a:t>Tourism</a:t>
          </a:r>
          <a:endParaRPr lang="en-ZA" dirty="0"/>
        </a:p>
      </dgm:t>
    </dgm:pt>
    <dgm:pt modelId="{0319F305-E878-438F-A33F-EA440D8EDEBF}" type="parTrans" cxnId="{C1244831-2B62-4E9A-AAC7-0A4A92613E0C}">
      <dgm:prSet/>
      <dgm:spPr/>
      <dgm:t>
        <a:bodyPr/>
        <a:lstStyle/>
        <a:p>
          <a:endParaRPr lang="en-ZA"/>
        </a:p>
      </dgm:t>
    </dgm:pt>
    <dgm:pt modelId="{A0052629-3B03-4536-AAD0-E48D428647FB}" type="sibTrans" cxnId="{C1244831-2B62-4E9A-AAC7-0A4A92613E0C}">
      <dgm:prSet/>
      <dgm:spPr/>
      <dgm:t>
        <a:bodyPr/>
        <a:lstStyle/>
        <a:p>
          <a:endParaRPr lang="en-ZA"/>
        </a:p>
      </dgm:t>
    </dgm:pt>
    <dgm:pt modelId="{86B5CC3B-A7A9-4F03-BF0F-396A4BD10F8C}">
      <dgm:prSet phldrT="[Text]"/>
      <dgm:spPr/>
      <dgm:t>
        <a:bodyPr/>
        <a:lstStyle/>
        <a:p>
          <a:r>
            <a:rPr lang="en-ZA" dirty="0" smtClean="0"/>
            <a:t>Mining</a:t>
          </a:r>
          <a:endParaRPr lang="en-ZA" dirty="0"/>
        </a:p>
      </dgm:t>
    </dgm:pt>
    <dgm:pt modelId="{08BDACC6-E310-4902-95A6-D5DCB3A9208F}" type="parTrans" cxnId="{B399A330-D518-43DB-99BE-B4207C324219}">
      <dgm:prSet/>
      <dgm:spPr/>
      <dgm:t>
        <a:bodyPr/>
        <a:lstStyle/>
        <a:p>
          <a:endParaRPr lang="en-ZA"/>
        </a:p>
      </dgm:t>
    </dgm:pt>
    <dgm:pt modelId="{685E73AE-A097-41DC-BBD8-143CAE7F185B}" type="sibTrans" cxnId="{B399A330-D518-43DB-99BE-B4207C324219}">
      <dgm:prSet/>
      <dgm:spPr/>
      <dgm:t>
        <a:bodyPr/>
        <a:lstStyle/>
        <a:p>
          <a:endParaRPr lang="en-ZA"/>
        </a:p>
      </dgm:t>
    </dgm:pt>
    <dgm:pt modelId="{C33CAF09-4CDC-43C8-AD2C-2703FACF00FD}" type="pres">
      <dgm:prSet presAssocID="{D606C5C9-75A8-4977-B494-855A268AC7F7}" presName="compositeShape" presStyleCnt="0">
        <dgm:presLayoutVars>
          <dgm:dir/>
          <dgm:resizeHandles/>
        </dgm:presLayoutVars>
      </dgm:prSet>
      <dgm:spPr/>
    </dgm:pt>
    <dgm:pt modelId="{17F364C4-43C8-459F-91CA-BFC7D477B7FB}" type="pres">
      <dgm:prSet presAssocID="{D606C5C9-75A8-4977-B494-855A268AC7F7}" presName="pyramid" presStyleLbl="node1" presStyleIdx="0" presStyleCnt="1"/>
      <dgm:spPr/>
    </dgm:pt>
    <dgm:pt modelId="{25977235-51BE-4F50-BB4C-8384C2C93922}" type="pres">
      <dgm:prSet presAssocID="{D606C5C9-75A8-4977-B494-855A268AC7F7}" presName="theList" presStyleCnt="0"/>
      <dgm:spPr/>
    </dgm:pt>
    <dgm:pt modelId="{CC687CD7-D4CA-4DE1-885A-6ADA8F9D29F5}" type="pres">
      <dgm:prSet presAssocID="{958DDA99-C234-4666-8C55-9CDB40594B75}" presName="aNode" presStyleLbl="fgAcc1" presStyleIdx="0" presStyleCnt="3">
        <dgm:presLayoutVars>
          <dgm:bulletEnabled val="1"/>
        </dgm:presLayoutVars>
      </dgm:prSet>
      <dgm:spPr/>
      <dgm:t>
        <a:bodyPr/>
        <a:lstStyle/>
        <a:p>
          <a:endParaRPr lang="en-ZA"/>
        </a:p>
      </dgm:t>
    </dgm:pt>
    <dgm:pt modelId="{B57F5E40-3EFD-449B-ADB0-86BD00D36F95}" type="pres">
      <dgm:prSet presAssocID="{958DDA99-C234-4666-8C55-9CDB40594B75}" presName="aSpace" presStyleCnt="0"/>
      <dgm:spPr/>
    </dgm:pt>
    <dgm:pt modelId="{272E313B-3C82-4C9D-8623-9A1F00303868}" type="pres">
      <dgm:prSet presAssocID="{18666A4A-1342-4434-86F2-A0469DE74ABF}" presName="aNode" presStyleLbl="fgAcc1" presStyleIdx="1" presStyleCnt="3">
        <dgm:presLayoutVars>
          <dgm:bulletEnabled val="1"/>
        </dgm:presLayoutVars>
      </dgm:prSet>
      <dgm:spPr/>
      <dgm:t>
        <a:bodyPr/>
        <a:lstStyle/>
        <a:p>
          <a:endParaRPr lang="en-ZA"/>
        </a:p>
      </dgm:t>
    </dgm:pt>
    <dgm:pt modelId="{C775E3A8-EBA8-440F-ACF8-62CF456D4DA1}" type="pres">
      <dgm:prSet presAssocID="{18666A4A-1342-4434-86F2-A0469DE74ABF}" presName="aSpace" presStyleCnt="0"/>
      <dgm:spPr/>
    </dgm:pt>
    <dgm:pt modelId="{88150340-45FD-4E1C-B131-A5115B6732E5}" type="pres">
      <dgm:prSet presAssocID="{86B5CC3B-A7A9-4F03-BF0F-396A4BD10F8C}" presName="aNode" presStyleLbl="fgAcc1" presStyleIdx="2" presStyleCnt="3">
        <dgm:presLayoutVars>
          <dgm:bulletEnabled val="1"/>
        </dgm:presLayoutVars>
      </dgm:prSet>
      <dgm:spPr/>
      <dgm:t>
        <a:bodyPr/>
        <a:lstStyle/>
        <a:p>
          <a:endParaRPr lang="en-ZA"/>
        </a:p>
      </dgm:t>
    </dgm:pt>
    <dgm:pt modelId="{02A57086-063F-4C1C-B4CA-725F9667222F}" type="pres">
      <dgm:prSet presAssocID="{86B5CC3B-A7A9-4F03-BF0F-396A4BD10F8C}" presName="aSpace" presStyleCnt="0"/>
      <dgm:spPr/>
    </dgm:pt>
  </dgm:ptLst>
  <dgm:cxnLst>
    <dgm:cxn modelId="{14A6DE6A-728A-4F32-B178-3642F04F9C5F}" srcId="{D606C5C9-75A8-4977-B494-855A268AC7F7}" destId="{958DDA99-C234-4666-8C55-9CDB40594B75}" srcOrd="0" destOrd="0" parTransId="{2BE6CC9A-4194-4F3B-8D96-077E4F6F75FE}" sibTransId="{0A150682-AD6F-4EAC-BA84-5D3C4DDC36BC}"/>
    <dgm:cxn modelId="{C10C91E4-A78B-4593-99C6-1BEB48872E07}" type="presOf" srcId="{D606C5C9-75A8-4977-B494-855A268AC7F7}" destId="{C33CAF09-4CDC-43C8-AD2C-2703FACF00FD}" srcOrd="0" destOrd="0" presId="urn:microsoft.com/office/officeart/2005/8/layout/pyramid2"/>
    <dgm:cxn modelId="{2FBC430C-94D8-4563-B624-CDC918788356}" type="presOf" srcId="{18666A4A-1342-4434-86F2-A0469DE74ABF}" destId="{272E313B-3C82-4C9D-8623-9A1F00303868}" srcOrd="0" destOrd="0" presId="urn:microsoft.com/office/officeart/2005/8/layout/pyramid2"/>
    <dgm:cxn modelId="{C1244831-2B62-4E9A-AAC7-0A4A92613E0C}" srcId="{D606C5C9-75A8-4977-B494-855A268AC7F7}" destId="{18666A4A-1342-4434-86F2-A0469DE74ABF}" srcOrd="1" destOrd="0" parTransId="{0319F305-E878-438F-A33F-EA440D8EDEBF}" sibTransId="{A0052629-3B03-4536-AAD0-E48D428647FB}"/>
    <dgm:cxn modelId="{F18F5346-2AC7-4E57-B08C-450C0A3AAFEB}" type="presOf" srcId="{958DDA99-C234-4666-8C55-9CDB40594B75}" destId="{CC687CD7-D4CA-4DE1-885A-6ADA8F9D29F5}" srcOrd="0" destOrd="0" presId="urn:microsoft.com/office/officeart/2005/8/layout/pyramid2"/>
    <dgm:cxn modelId="{089BB6CC-EECD-4E4A-84F8-A2AEF221EAC4}" type="presOf" srcId="{86B5CC3B-A7A9-4F03-BF0F-396A4BD10F8C}" destId="{88150340-45FD-4E1C-B131-A5115B6732E5}" srcOrd="0" destOrd="0" presId="urn:microsoft.com/office/officeart/2005/8/layout/pyramid2"/>
    <dgm:cxn modelId="{B399A330-D518-43DB-99BE-B4207C324219}" srcId="{D606C5C9-75A8-4977-B494-855A268AC7F7}" destId="{86B5CC3B-A7A9-4F03-BF0F-396A4BD10F8C}" srcOrd="2" destOrd="0" parTransId="{08BDACC6-E310-4902-95A6-D5DCB3A9208F}" sibTransId="{685E73AE-A097-41DC-BBD8-143CAE7F185B}"/>
    <dgm:cxn modelId="{7903519A-DDE4-470A-9053-7E09FD078C50}" type="presParOf" srcId="{C33CAF09-4CDC-43C8-AD2C-2703FACF00FD}" destId="{17F364C4-43C8-459F-91CA-BFC7D477B7FB}" srcOrd="0" destOrd="0" presId="urn:microsoft.com/office/officeart/2005/8/layout/pyramid2"/>
    <dgm:cxn modelId="{86543E3F-D5E6-44DE-8EB9-1B889EE39AB0}" type="presParOf" srcId="{C33CAF09-4CDC-43C8-AD2C-2703FACF00FD}" destId="{25977235-51BE-4F50-BB4C-8384C2C93922}" srcOrd="1" destOrd="0" presId="urn:microsoft.com/office/officeart/2005/8/layout/pyramid2"/>
    <dgm:cxn modelId="{1271012B-1D39-42A6-8290-258209D38983}" type="presParOf" srcId="{25977235-51BE-4F50-BB4C-8384C2C93922}" destId="{CC687CD7-D4CA-4DE1-885A-6ADA8F9D29F5}" srcOrd="0" destOrd="0" presId="urn:microsoft.com/office/officeart/2005/8/layout/pyramid2"/>
    <dgm:cxn modelId="{A60D89A7-130C-4181-BC34-420ADD59EC6B}" type="presParOf" srcId="{25977235-51BE-4F50-BB4C-8384C2C93922}" destId="{B57F5E40-3EFD-449B-ADB0-86BD00D36F95}" srcOrd="1" destOrd="0" presId="urn:microsoft.com/office/officeart/2005/8/layout/pyramid2"/>
    <dgm:cxn modelId="{CFCAE549-FF01-45BD-99E7-AA9BA99C9D8E}" type="presParOf" srcId="{25977235-51BE-4F50-BB4C-8384C2C93922}" destId="{272E313B-3C82-4C9D-8623-9A1F00303868}" srcOrd="2" destOrd="0" presId="urn:microsoft.com/office/officeart/2005/8/layout/pyramid2"/>
    <dgm:cxn modelId="{02AF2600-E8D2-45CC-83B3-11AC681B400D}" type="presParOf" srcId="{25977235-51BE-4F50-BB4C-8384C2C93922}" destId="{C775E3A8-EBA8-440F-ACF8-62CF456D4DA1}" srcOrd="3" destOrd="0" presId="urn:microsoft.com/office/officeart/2005/8/layout/pyramid2"/>
    <dgm:cxn modelId="{C97914AF-2C4C-49CC-AD01-0EBF8F2092D5}" type="presParOf" srcId="{25977235-51BE-4F50-BB4C-8384C2C93922}" destId="{88150340-45FD-4E1C-B131-A5115B6732E5}" srcOrd="4" destOrd="0" presId="urn:microsoft.com/office/officeart/2005/8/layout/pyramid2"/>
    <dgm:cxn modelId="{C5E30E82-BDEB-4C74-9D24-26CC39A48778}" type="presParOf" srcId="{25977235-51BE-4F50-BB4C-8384C2C93922}" destId="{02A57086-063F-4C1C-B4CA-725F9667222F}" srcOrd="5"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895254-75F3-4BCE-8493-C83A0B3A5D94}">
      <dsp:nvSpPr>
        <dsp:cNvPr id="0" name=""/>
        <dsp:cNvSpPr/>
      </dsp:nvSpPr>
      <dsp:spPr>
        <a:xfrm>
          <a:off x="3505641" y="2095941"/>
          <a:ext cx="1218316" cy="1218316"/>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ZA" sz="2100" b="1" kern="1200" smtClean="0">
              <a:solidFill>
                <a:schemeClr val="tx2">
                  <a:lumMod val="50000"/>
                </a:schemeClr>
              </a:solidFill>
            </a:rPr>
            <a:t>MP V2030</a:t>
          </a:r>
          <a:endParaRPr lang="en-ZA" sz="2100" b="1" kern="1200" dirty="0">
            <a:solidFill>
              <a:schemeClr val="tx2">
                <a:lumMod val="50000"/>
              </a:schemeClr>
            </a:solidFill>
          </a:endParaRPr>
        </a:p>
      </dsp:txBody>
      <dsp:txXfrm>
        <a:off x="3684059" y="2274359"/>
        <a:ext cx="861480" cy="861480"/>
      </dsp:txXfrm>
    </dsp:sp>
    <dsp:sp modelId="{27FE4194-5167-4B43-B8D9-20996C7E5060}">
      <dsp:nvSpPr>
        <dsp:cNvPr id="0" name=""/>
        <dsp:cNvSpPr/>
      </dsp:nvSpPr>
      <dsp:spPr>
        <a:xfrm rot="16200000">
          <a:off x="3963878" y="1612613"/>
          <a:ext cx="301842" cy="41422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ZA" sz="1100" b="1" kern="1200">
            <a:solidFill>
              <a:schemeClr val="tx2">
                <a:lumMod val="50000"/>
              </a:schemeClr>
            </a:solidFill>
          </a:endParaRPr>
        </a:p>
      </dsp:txBody>
      <dsp:txXfrm>
        <a:off x="4009155" y="1740735"/>
        <a:ext cx="211289" cy="248537"/>
      </dsp:txXfrm>
    </dsp:sp>
    <dsp:sp modelId="{B5265F9C-4D3C-4DAD-9B17-FA0A52E4F442}">
      <dsp:nvSpPr>
        <dsp:cNvPr id="0" name=""/>
        <dsp:cNvSpPr/>
      </dsp:nvSpPr>
      <dsp:spPr>
        <a:xfrm>
          <a:off x="3353352" y="3532"/>
          <a:ext cx="1522895" cy="1522895"/>
        </a:xfrm>
        <a:prstGeom prst="ellipse">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smtClean="0">
              <a:solidFill>
                <a:schemeClr val="tx2">
                  <a:lumMod val="50000"/>
                </a:schemeClr>
              </a:solidFill>
            </a:rPr>
            <a:t>Mpumalanga Economic Growth &amp; Development Path</a:t>
          </a:r>
          <a:endParaRPr lang="en-ZA" sz="1100" b="1" kern="1200" dirty="0">
            <a:solidFill>
              <a:schemeClr val="tx2">
                <a:lumMod val="50000"/>
              </a:schemeClr>
            </a:solidFill>
          </a:endParaRPr>
        </a:p>
      </dsp:txBody>
      <dsp:txXfrm>
        <a:off x="3576375" y="226555"/>
        <a:ext cx="1076849" cy="1076849"/>
      </dsp:txXfrm>
    </dsp:sp>
    <dsp:sp modelId="{E1BD86DC-3E4E-4D8A-A146-657C539F3A24}">
      <dsp:nvSpPr>
        <dsp:cNvPr id="0" name=""/>
        <dsp:cNvSpPr/>
      </dsp:nvSpPr>
      <dsp:spPr>
        <a:xfrm rot="19800000">
          <a:off x="4730633" y="2055299"/>
          <a:ext cx="301842" cy="41422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ZA" sz="1100" b="1" kern="1200">
            <a:solidFill>
              <a:schemeClr val="tx2">
                <a:lumMod val="50000"/>
              </a:schemeClr>
            </a:solidFill>
          </a:endParaRPr>
        </a:p>
      </dsp:txBody>
      <dsp:txXfrm>
        <a:off x="4736699" y="2160782"/>
        <a:ext cx="211289" cy="248537"/>
      </dsp:txXfrm>
    </dsp:sp>
    <dsp:sp modelId="{89AC0CC9-AB18-4DD6-93ED-2E25FF22CA18}">
      <dsp:nvSpPr>
        <dsp:cNvPr id="0" name=""/>
        <dsp:cNvSpPr/>
      </dsp:nvSpPr>
      <dsp:spPr>
        <a:xfrm>
          <a:off x="5033545" y="973592"/>
          <a:ext cx="1522895" cy="1522895"/>
        </a:xfrm>
        <a:prstGeom prst="ellipse">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smtClean="0">
              <a:solidFill>
                <a:schemeClr val="tx2">
                  <a:lumMod val="50000"/>
                </a:schemeClr>
              </a:solidFill>
            </a:rPr>
            <a:t>Infrastructure Master Plan</a:t>
          </a:r>
          <a:endParaRPr lang="en-ZA" sz="1100" b="1" kern="1200" dirty="0">
            <a:solidFill>
              <a:schemeClr val="tx2">
                <a:lumMod val="50000"/>
              </a:schemeClr>
            </a:solidFill>
          </a:endParaRPr>
        </a:p>
      </dsp:txBody>
      <dsp:txXfrm>
        <a:off x="5256568" y="1196615"/>
        <a:ext cx="1076849" cy="1076849"/>
      </dsp:txXfrm>
    </dsp:sp>
    <dsp:sp modelId="{33DDE1B2-1F66-4821-842F-A1CF1B2F6518}">
      <dsp:nvSpPr>
        <dsp:cNvPr id="0" name=""/>
        <dsp:cNvSpPr/>
      </dsp:nvSpPr>
      <dsp:spPr>
        <a:xfrm rot="1800000">
          <a:off x="4730633" y="2940672"/>
          <a:ext cx="301842" cy="41422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ZA" sz="1100" b="1" kern="1200">
            <a:solidFill>
              <a:schemeClr val="tx2">
                <a:lumMod val="50000"/>
              </a:schemeClr>
            </a:solidFill>
          </a:endParaRPr>
        </a:p>
      </dsp:txBody>
      <dsp:txXfrm>
        <a:off x="4736699" y="3000879"/>
        <a:ext cx="211289" cy="248537"/>
      </dsp:txXfrm>
    </dsp:sp>
    <dsp:sp modelId="{18D3D3B2-E9E3-426F-8F2E-23F6728315D2}">
      <dsp:nvSpPr>
        <dsp:cNvPr id="0" name=""/>
        <dsp:cNvSpPr/>
      </dsp:nvSpPr>
      <dsp:spPr>
        <a:xfrm>
          <a:off x="5033545" y="2913712"/>
          <a:ext cx="1522895" cy="1522895"/>
        </a:xfrm>
        <a:prstGeom prst="ellipse">
          <a:avLst/>
        </a:prstGeom>
        <a:solidFill>
          <a:schemeClr val="accent4">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smtClean="0">
              <a:solidFill>
                <a:schemeClr val="tx2">
                  <a:lumMod val="50000"/>
                </a:schemeClr>
              </a:solidFill>
            </a:rPr>
            <a:t>Mpumalanga Spatial Framework</a:t>
          </a:r>
          <a:endParaRPr lang="en-ZA" sz="1100" b="1" kern="1200" dirty="0">
            <a:solidFill>
              <a:schemeClr val="tx2">
                <a:lumMod val="50000"/>
              </a:schemeClr>
            </a:solidFill>
          </a:endParaRPr>
        </a:p>
      </dsp:txBody>
      <dsp:txXfrm>
        <a:off x="5256568" y="3136735"/>
        <a:ext cx="1076849" cy="1076849"/>
      </dsp:txXfrm>
    </dsp:sp>
    <dsp:sp modelId="{171FCDA9-472B-4AC8-9693-01BD56CEFA58}">
      <dsp:nvSpPr>
        <dsp:cNvPr id="0" name=""/>
        <dsp:cNvSpPr/>
      </dsp:nvSpPr>
      <dsp:spPr>
        <a:xfrm rot="5400000">
          <a:off x="3963878" y="3383358"/>
          <a:ext cx="301842" cy="41422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ZA" sz="1100" b="1" kern="1200">
            <a:solidFill>
              <a:schemeClr val="tx2">
                <a:lumMod val="50000"/>
              </a:schemeClr>
            </a:solidFill>
          </a:endParaRPr>
        </a:p>
      </dsp:txBody>
      <dsp:txXfrm>
        <a:off x="4009155" y="3420927"/>
        <a:ext cx="211289" cy="248537"/>
      </dsp:txXfrm>
    </dsp:sp>
    <dsp:sp modelId="{2A6EC0E7-AABA-467B-B471-00B2AE4D72AC}">
      <dsp:nvSpPr>
        <dsp:cNvPr id="0" name=""/>
        <dsp:cNvSpPr/>
      </dsp:nvSpPr>
      <dsp:spPr>
        <a:xfrm>
          <a:off x="3353352" y="3883772"/>
          <a:ext cx="1522895" cy="1522895"/>
        </a:xfrm>
        <a:prstGeom prst="ellipse">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smtClean="0">
              <a:solidFill>
                <a:schemeClr val="tx2">
                  <a:lumMod val="50000"/>
                </a:schemeClr>
              </a:solidFill>
            </a:rPr>
            <a:t>Human Settlement Master Plan</a:t>
          </a:r>
          <a:endParaRPr lang="en-ZA" sz="1100" b="1" kern="1200" dirty="0">
            <a:solidFill>
              <a:schemeClr val="tx2">
                <a:lumMod val="50000"/>
              </a:schemeClr>
            </a:solidFill>
          </a:endParaRPr>
        </a:p>
      </dsp:txBody>
      <dsp:txXfrm>
        <a:off x="3576375" y="4106795"/>
        <a:ext cx="1076849" cy="1076849"/>
      </dsp:txXfrm>
    </dsp:sp>
    <dsp:sp modelId="{75216368-9812-4DF8-85CE-E000CB5D2775}">
      <dsp:nvSpPr>
        <dsp:cNvPr id="0" name=""/>
        <dsp:cNvSpPr/>
      </dsp:nvSpPr>
      <dsp:spPr>
        <a:xfrm rot="9000000">
          <a:off x="3197123" y="2940672"/>
          <a:ext cx="301842" cy="414227"/>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ZA" sz="1100" b="1" kern="1200">
            <a:solidFill>
              <a:schemeClr val="tx2">
                <a:lumMod val="50000"/>
              </a:schemeClr>
            </a:solidFill>
          </a:endParaRPr>
        </a:p>
      </dsp:txBody>
      <dsp:txXfrm rot="10800000">
        <a:off x="3281610" y="3000879"/>
        <a:ext cx="211289" cy="248537"/>
      </dsp:txXfrm>
    </dsp:sp>
    <dsp:sp modelId="{A63760CE-4AF7-4BD2-8B36-0E3BDD8D15EF}">
      <dsp:nvSpPr>
        <dsp:cNvPr id="0" name=""/>
        <dsp:cNvSpPr/>
      </dsp:nvSpPr>
      <dsp:spPr>
        <a:xfrm>
          <a:off x="1673159" y="2913712"/>
          <a:ext cx="1522895" cy="1522895"/>
        </a:xfrm>
        <a:prstGeom prst="ellipse">
          <a:avLst/>
        </a:prstGeom>
        <a:solidFill>
          <a:schemeClr val="accent3"/>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smtClean="0">
              <a:solidFill>
                <a:schemeClr val="tx2">
                  <a:lumMod val="50000"/>
                </a:schemeClr>
              </a:solidFill>
            </a:rPr>
            <a:t>Comprehensive Rural Development Programme</a:t>
          </a:r>
          <a:endParaRPr lang="en-US" sz="1100" b="1" kern="1200" dirty="0">
            <a:solidFill>
              <a:schemeClr val="tx2">
                <a:lumMod val="50000"/>
              </a:schemeClr>
            </a:solidFill>
          </a:endParaRPr>
        </a:p>
      </dsp:txBody>
      <dsp:txXfrm>
        <a:off x="1896182" y="3136735"/>
        <a:ext cx="1076849" cy="1076849"/>
      </dsp:txXfrm>
    </dsp:sp>
    <dsp:sp modelId="{59D5BE72-9EB3-4E1C-BC43-2501751BD7F1}">
      <dsp:nvSpPr>
        <dsp:cNvPr id="0" name=""/>
        <dsp:cNvSpPr/>
      </dsp:nvSpPr>
      <dsp:spPr>
        <a:xfrm rot="12600000">
          <a:off x="3197123" y="2055299"/>
          <a:ext cx="301842" cy="41422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ZA" sz="1100" b="1" kern="1200">
            <a:solidFill>
              <a:schemeClr val="tx2">
                <a:lumMod val="50000"/>
              </a:schemeClr>
            </a:solidFill>
          </a:endParaRPr>
        </a:p>
      </dsp:txBody>
      <dsp:txXfrm rot="10800000">
        <a:off x="3281610" y="2160782"/>
        <a:ext cx="211289" cy="248537"/>
      </dsp:txXfrm>
    </dsp:sp>
    <dsp:sp modelId="{93A7ABE8-BAEF-48E5-9C53-D0A5D3DC384F}">
      <dsp:nvSpPr>
        <dsp:cNvPr id="0" name=""/>
        <dsp:cNvSpPr/>
      </dsp:nvSpPr>
      <dsp:spPr>
        <a:xfrm>
          <a:off x="1673159" y="973592"/>
          <a:ext cx="1522895" cy="1522895"/>
        </a:xfrm>
        <a:prstGeom prst="ellipse">
          <a:avLst/>
        </a:prstGeom>
        <a:solidFill>
          <a:schemeClr val="accent5">
            <a:lumMod val="75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smtClean="0">
              <a:solidFill>
                <a:schemeClr val="tx2">
                  <a:lumMod val="50000"/>
                </a:schemeClr>
              </a:solidFill>
            </a:rPr>
            <a:t>Human Resources Development Strategy</a:t>
          </a:r>
          <a:endParaRPr lang="en-US" sz="1100" b="1" kern="1200" dirty="0">
            <a:solidFill>
              <a:schemeClr val="tx2">
                <a:lumMod val="50000"/>
              </a:schemeClr>
            </a:solidFill>
          </a:endParaRPr>
        </a:p>
      </dsp:txBody>
      <dsp:txXfrm>
        <a:off x="1896182" y="1196615"/>
        <a:ext cx="1076849" cy="107684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3D4A4-BAB2-47FC-92B3-F32CA3289853}">
      <dsp:nvSpPr>
        <dsp:cNvPr id="0" name=""/>
        <dsp:cNvSpPr/>
      </dsp:nvSpPr>
      <dsp:spPr>
        <a:xfrm>
          <a:off x="3167925" y="2173727"/>
          <a:ext cx="1251676" cy="1118698"/>
        </a:xfrm>
        <a:prstGeom prst="roundRect">
          <a:avLst/>
        </a:prstGeom>
        <a:solidFill>
          <a:schemeClr val="accent6">
            <a:lumMod val="75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n-ZA" sz="1500" b="1" kern="1200" dirty="0" smtClean="0">
              <a:solidFill>
                <a:schemeClr val="tx2">
                  <a:lumMod val="50000"/>
                </a:schemeClr>
              </a:solidFill>
            </a:rPr>
            <a:t>Agriculture</a:t>
          </a:r>
          <a:endParaRPr lang="en-ZA" sz="1500" b="1" kern="1200" dirty="0">
            <a:solidFill>
              <a:schemeClr val="tx2">
                <a:lumMod val="50000"/>
              </a:schemeClr>
            </a:solidFill>
          </a:endParaRPr>
        </a:p>
      </dsp:txBody>
      <dsp:txXfrm>
        <a:off x="3222535" y="2228337"/>
        <a:ext cx="1142456" cy="1009478"/>
      </dsp:txXfrm>
    </dsp:sp>
    <dsp:sp modelId="{87720B2A-0466-4F8C-B699-43933A0271A3}">
      <dsp:nvSpPr>
        <dsp:cNvPr id="0" name=""/>
        <dsp:cNvSpPr/>
      </dsp:nvSpPr>
      <dsp:spPr>
        <a:xfrm rot="16200000">
          <a:off x="3210111" y="1590075"/>
          <a:ext cx="1167302" cy="0"/>
        </a:xfrm>
        <a:custGeom>
          <a:avLst/>
          <a:gdLst/>
          <a:ahLst/>
          <a:cxnLst/>
          <a:rect l="0" t="0" r="0" b="0"/>
          <a:pathLst>
            <a:path>
              <a:moveTo>
                <a:pt x="0" y="0"/>
              </a:moveTo>
              <a:lnTo>
                <a:pt x="1167302" y="0"/>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E8ECC9-8308-4DF6-A79C-18C24E040460}">
      <dsp:nvSpPr>
        <dsp:cNvPr id="0" name=""/>
        <dsp:cNvSpPr/>
      </dsp:nvSpPr>
      <dsp:spPr>
        <a:xfrm>
          <a:off x="2155462" y="291747"/>
          <a:ext cx="3276602" cy="714677"/>
        </a:xfrm>
        <a:prstGeom prst="roundRect">
          <a:avLst/>
        </a:prstGeom>
        <a:solidFill>
          <a:schemeClr val="accent1">
            <a:lumMod val="60000"/>
            <a:lum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ZA" sz="2400" kern="1200" dirty="0" smtClean="0">
              <a:solidFill>
                <a:schemeClr val="tx2">
                  <a:lumMod val="50000"/>
                </a:schemeClr>
              </a:solidFill>
            </a:rPr>
            <a:t>Increase food and livestock production</a:t>
          </a:r>
          <a:endParaRPr lang="en-ZA" sz="2400" kern="1200" dirty="0">
            <a:solidFill>
              <a:schemeClr val="tx2">
                <a:lumMod val="50000"/>
              </a:schemeClr>
            </a:solidFill>
          </a:endParaRPr>
        </a:p>
      </dsp:txBody>
      <dsp:txXfrm>
        <a:off x="2190350" y="326635"/>
        <a:ext cx="3206826" cy="644901"/>
      </dsp:txXfrm>
    </dsp:sp>
    <dsp:sp modelId="{20603C8B-BF7F-451F-B42F-D1B35E19E91F}">
      <dsp:nvSpPr>
        <dsp:cNvPr id="0" name=""/>
        <dsp:cNvSpPr/>
      </dsp:nvSpPr>
      <dsp:spPr>
        <a:xfrm rot="1213399">
          <a:off x="4397078" y="3089925"/>
          <a:ext cx="730708" cy="0"/>
        </a:xfrm>
        <a:custGeom>
          <a:avLst/>
          <a:gdLst/>
          <a:ahLst/>
          <a:cxnLst/>
          <a:rect l="0" t="0" r="0" b="0"/>
          <a:pathLst>
            <a:path>
              <a:moveTo>
                <a:pt x="0" y="0"/>
              </a:moveTo>
              <a:lnTo>
                <a:pt x="730708" y="0"/>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0231AF-0D06-4155-B002-D4C56CF97CC9}">
      <dsp:nvSpPr>
        <dsp:cNvPr id="0" name=""/>
        <dsp:cNvSpPr/>
      </dsp:nvSpPr>
      <dsp:spPr>
        <a:xfrm>
          <a:off x="4828768" y="3216220"/>
          <a:ext cx="3019831" cy="908761"/>
        </a:xfrm>
        <a:prstGeom prst="roundRect">
          <a:avLst/>
        </a:prstGeom>
        <a:solidFill>
          <a:schemeClr val="accent1">
            <a:lumMod val="60000"/>
            <a:lum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ZA" sz="2400" kern="1200" dirty="0" smtClean="0">
              <a:solidFill>
                <a:schemeClr val="tx2">
                  <a:lumMod val="50000"/>
                </a:schemeClr>
              </a:solidFill>
            </a:rPr>
            <a:t>Invest in agriculture infrastructure</a:t>
          </a:r>
          <a:endParaRPr lang="en-ZA" sz="2400" kern="1200" dirty="0">
            <a:solidFill>
              <a:schemeClr val="tx2">
                <a:lumMod val="50000"/>
              </a:schemeClr>
            </a:solidFill>
          </a:endParaRPr>
        </a:p>
      </dsp:txBody>
      <dsp:txXfrm>
        <a:off x="4873130" y="3260582"/>
        <a:ext cx="2931107" cy="820037"/>
      </dsp:txXfrm>
    </dsp:sp>
    <dsp:sp modelId="{42F9A31B-9567-449F-B338-B3021663A0A2}">
      <dsp:nvSpPr>
        <dsp:cNvPr id="0" name=""/>
        <dsp:cNvSpPr/>
      </dsp:nvSpPr>
      <dsp:spPr>
        <a:xfrm rot="9496857">
          <a:off x="2359806" y="3137395"/>
          <a:ext cx="837858" cy="0"/>
        </a:xfrm>
        <a:custGeom>
          <a:avLst/>
          <a:gdLst/>
          <a:ahLst/>
          <a:cxnLst/>
          <a:rect l="0" t="0" r="0" b="0"/>
          <a:pathLst>
            <a:path>
              <a:moveTo>
                <a:pt x="0" y="0"/>
              </a:moveTo>
              <a:lnTo>
                <a:pt x="837858" y="0"/>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ACF5E2-0070-4212-AB8D-AB6240EC8BE5}">
      <dsp:nvSpPr>
        <dsp:cNvPr id="0" name=""/>
        <dsp:cNvSpPr/>
      </dsp:nvSpPr>
      <dsp:spPr>
        <a:xfrm>
          <a:off x="0" y="3292422"/>
          <a:ext cx="2497684" cy="908761"/>
        </a:xfrm>
        <a:prstGeom prst="roundRect">
          <a:avLst/>
        </a:prstGeom>
        <a:solidFill>
          <a:schemeClr val="accent1">
            <a:lumMod val="60000"/>
            <a:lum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ZA" sz="2400" kern="1200" dirty="0" smtClean="0">
              <a:solidFill>
                <a:schemeClr val="tx2">
                  <a:lumMod val="50000"/>
                </a:schemeClr>
              </a:solidFill>
            </a:rPr>
            <a:t>Promote export markets</a:t>
          </a:r>
          <a:endParaRPr lang="en-ZA" sz="2400" kern="1200" dirty="0">
            <a:solidFill>
              <a:schemeClr val="tx2">
                <a:lumMod val="50000"/>
              </a:schemeClr>
            </a:solidFill>
          </a:endParaRPr>
        </a:p>
      </dsp:txBody>
      <dsp:txXfrm>
        <a:off x="44362" y="3336784"/>
        <a:ext cx="2408960" cy="82003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3D4A4-BAB2-47FC-92B3-F32CA3289853}">
      <dsp:nvSpPr>
        <dsp:cNvPr id="0" name=""/>
        <dsp:cNvSpPr/>
      </dsp:nvSpPr>
      <dsp:spPr>
        <a:xfrm>
          <a:off x="3167925" y="2173727"/>
          <a:ext cx="1251676" cy="1118698"/>
        </a:xfrm>
        <a:prstGeom prst="roundRect">
          <a:avLst/>
        </a:prstGeom>
        <a:solidFill>
          <a:schemeClr val="accent6">
            <a:lumMod val="75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ZA" sz="2100" b="1" kern="1200" dirty="0" smtClean="0">
              <a:solidFill>
                <a:schemeClr val="tx2">
                  <a:lumMod val="50000"/>
                </a:schemeClr>
              </a:solidFill>
            </a:rPr>
            <a:t>Tourism</a:t>
          </a:r>
          <a:endParaRPr lang="en-ZA" sz="2100" b="1" kern="1200" dirty="0">
            <a:solidFill>
              <a:schemeClr val="tx2">
                <a:lumMod val="50000"/>
              </a:schemeClr>
            </a:solidFill>
          </a:endParaRPr>
        </a:p>
      </dsp:txBody>
      <dsp:txXfrm>
        <a:off x="3222535" y="2228337"/>
        <a:ext cx="1142456" cy="1009478"/>
      </dsp:txXfrm>
    </dsp:sp>
    <dsp:sp modelId="{87720B2A-0466-4F8C-B699-43933A0271A3}">
      <dsp:nvSpPr>
        <dsp:cNvPr id="0" name=""/>
        <dsp:cNvSpPr/>
      </dsp:nvSpPr>
      <dsp:spPr>
        <a:xfrm rot="16200000">
          <a:off x="3210111" y="1590075"/>
          <a:ext cx="1167302" cy="0"/>
        </a:xfrm>
        <a:custGeom>
          <a:avLst/>
          <a:gdLst/>
          <a:ahLst/>
          <a:cxnLst/>
          <a:rect l="0" t="0" r="0" b="0"/>
          <a:pathLst>
            <a:path>
              <a:moveTo>
                <a:pt x="0" y="0"/>
              </a:moveTo>
              <a:lnTo>
                <a:pt x="1167302" y="0"/>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E8ECC9-8308-4DF6-A79C-18C24E040460}">
      <dsp:nvSpPr>
        <dsp:cNvPr id="0" name=""/>
        <dsp:cNvSpPr/>
      </dsp:nvSpPr>
      <dsp:spPr>
        <a:xfrm>
          <a:off x="2155462" y="291747"/>
          <a:ext cx="3276602" cy="714677"/>
        </a:xfrm>
        <a:prstGeom prst="roundRect">
          <a:avLst/>
        </a:prstGeom>
        <a:solidFill>
          <a:schemeClr val="accent1">
            <a:lumMod val="60000"/>
            <a:lum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ZA" sz="2400" kern="1200" dirty="0" smtClean="0">
              <a:solidFill>
                <a:schemeClr val="tx2">
                  <a:lumMod val="50000"/>
                </a:schemeClr>
              </a:solidFill>
            </a:rPr>
            <a:t>Marketing &amp; branding</a:t>
          </a:r>
          <a:endParaRPr lang="en-ZA" sz="2400" kern="1200" dirty="0">
            <a:solidFill>
              <a:schemeClr val="tx2">
                <a:lumMod val="50000"/>
              </a:schemeClr>
            </a:solidFill>
          </a:endParaRPr>
        </a:p>
      </dsp:txBody>
      <dsp:txXfrm>
        <a:off x="2190350" y="326635"/>
        <a:ext cx="3206826" cy="644901"/>
      </dsp:txXfrm>
    </dsp:sp>
    <dsp:sp modelId="{20603C8B-BF7F-451F-B42F-D1B35E19E91F}">
      <dsp:nvSpPr>
        <dsp:cNvPr id="0" name=""/>
        <dsp:cNvSpPr/>
      </dsp:nvSpPr>
      <dsp:spPr>
        <a:xfrm rot="1213399">
          <a:off x="4397078" y="3089925"/>
          <a:ext cx="730708" cy="0"/>
        </a:xfrm>
        <a:custGeom>
          <a:avLst/>
          <a:gdLst/>
          <a:ahLst/>
          <a:cxnLst/>
          <a:rect l="0" t="0" r="0" b="0"/>
          <a:pathLst>
            <a:path>
              <a:moveTo>
                <a:pt x="0" y="0"/>
              </a:moveTo>
              <a:lnTo>
                <a:pt x="730708" y="0"/>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0231AF-0D06-4155-B002-D4C56CF97CC9}">
      <dsp:nvSpPr>
        <dsp:cNvPr id="0" name=""/>
        <dsp:cNvSpPr/>
      </dsp:nvSpPr>
      <dsp:spPr>
        <a:xfrm>
          <a:off x="4828768" y="3216220"/>
          <a:ext cx="3019831" cy="908761"/>
        </a:xfrm>
        <a:prstGeom prst="roundRect">
          <a:avLst/>
        </a:prstGeom>
        <a:solidFill>
          <a:schemeClr val="accent1">
            <a:lumMod val="60000"/>
            <a:lum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ZA" sz="2400" kern="1200" dirty="0" smtClean="0">
              <a:solidFill>
                <a:schemeClr val="tx2">
                  <a:lumMod val="50000"/>
                </a:schemeClr>
              </a:solidFill>
            </a:rPr>
            <a:t>Invest in tourism infrastructure</a:t>
          </a:r>
          <a:endParaRPr lang="en-ZA" sz="2400" kern="1200" dirty="0">
            <a:solidFill>
              <a:schemeClr val="tx2">
                <a:lumMod val="50000"/>
              </a:schemeClr>
            </a:solidFill>
          </a:endParaRPr>
        </a:p>
      </dsp:txBody>
      <dsp:txXfrm>
        <a:off x="4873130" y="3260582"/>
        <a:ext cx="2931107" cy="820037"/>
      </dsp:txXfrm>
    </dsp:sp>
    <dsp:sp modelId="{42F9A31B-9567-449F-B338-B3021663A0A2}">
      <dsp:nvSpPr>
        <dsp:cNvPr id="0" name=""/>
        <dsp:cNvSpPr/>
      </dsp:nvSpPr>
      <dsp:spPr>
        <a:xfrm rot="9496857">
          <a:off x="2359806" y="3137395"/>
          <a:ext cx="837858" cy="0"/>
        </a:xfrm>
        <a:custGeom>
          <a:avLst/>
          <a:gdLst/>
          <a:ahLst/>
          <a:cxnLst/>
          <a:rect l="0" t="0" r="0" b="0"/>
          <a:pathLst>
            <a:path>
              <a:moveTo>
                <a:pt x="0" y="0"/>
              </a:moveTo>
              <a:lnTo>
                <a:pt x="837858" y="0"/>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ACF5E2-0070-4212-AB8D-AB6240EC8BE5}">
      <dsp:nvSpPr>
        <dsp:cNvPr id="0" name=""/>
        <dsp:cNvSpPr/>
      </dsp:nvSpPr>
      <dsp:spPr>
        <a:xfrm>
          <a:off x="0" y="3292422"/>
          <a:ext cx="2497684" cy="908761"/>
        </a:xfrm>
        <a:prstGeom prst="roundRect">
          <a:avLst/>
        </a:prstGeom>
        <a:solidFill>
          <a:schemeClr val="accent1">
            <a:lumMod val="60000"/>
            <a:lum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ZA" sz="2400" kern="1200" dirty="0" smtClean="0">
              <a:solidFill>
                <a:schemeClr val="tx2">
                  <a:lumMod val="50000"/>
                </a:schemeClr>
              </a:solidFill>
            </a:rPr>
            <a:t>Product development</a:t>
          </a:r>
          <a:endParaRPr lang="en-ZA" sz="2400" kern="1200" dirty="0">
            <a:solidFill>
              <a:schemeClr val="tx2">
                <a:lumMod val="50000"/>
              </a:schemeClr>
            </a:solidFill>
          </a:endParaRPr>
        </a:p>
      </dsp:txBody>
      <dsp:txXfrm>
        <a:off x="44362" y="3336784"/>
        <a:ext cx="2408960" cy="82003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3D4A4-BAB2-47FC-92B3-F32CA3289853}">
      <dsp:nvSpPr>
        <dsp:cNvPr id="0" name=""/>
        <dsp:cNvSpPr/>
      </dsp:nvSpPr>
      <dsp:spPr>
        <a:xfrm>
          <a:off x="3167925" y="2173727"/>
          <a:ext cx="1251676" cy="1118698"/>
        </a:xfrm>
        <a:prstGeom prst="roundRect">
          <a:avLst/>
        </a:prstGeom>
        <a:solidFill>
          <a:schemeClr val="accent6">
            <a:lumMod val="75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ZA" sz="2400" b="1" kern="1200" dirty="0" smtClean="0">
              <a:solidFill>
                <a:schemeClr val="tx2">
                  <a:lumMod val="50000"/>
                </a:schemeClr>
              </a:solidFill>
            </a:rPr>
            <a:t>Mining</a:t>
          </a:r>
          <a:endParaRPr lang="en-ZA" sz="2400" b="1" kern="1200" dirty="0">
            <a:solidFill>
              <a:schemeClr val="tx2">
                <a:lumMod val="50000"/>
              </a:schemeClr>
            </a:solidFill>
          </a:endParaRPr>
        </a:p>
      </dsp:txBody>
      <dsp:txXfrm>
        <a:off x="3222535" y="2228337"/>
        <a:ext cx="1142456" cy="1009478"/>
      </dsp:txXfrm>
    </dsp:sp>
    <dsp:sp modelId="{87720B2A-0466-4F8C-B699-43933A0271A3}">
      <dsp:nvSpPr>
        <dsp:cNvPr id="0" name=""/>
        <dsp:cNvSpPr/>
      </dsp:nvSpPr>
      <dsp:spPr>
        <a:xfrm rot="16200000">
          <a:off x="3210111" y="1590075"/>
          <a:ext cx="1167302" cy="0"/>
        </a:xfrm>
        <a:custGeom>
          <a:avLst/>
          <a:gdLst/>
          <a:ahLst/>
          <a:cxnLst/>
          <a:rect l="0" t="0" r="0" b="0"/>
          <a:pathLst>
            <a:path>
              <a:moveTo>
                <a:pt x="0" y="0"/>
              </a:moveTo>
              <a:lnTo>
                <a:pt x="1167302" y="0"/>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E8ECC9-8308-4DF6-A79C-18C24E040460}">
      <dsp:nvSpPr>
        <dsp:cNvPr id="0" name=""/>
        <dsp:cNvSpPr/>
      </dsp:nvSpPr>
      <dsp:spPr>
        <a:xfrm>
          <a:off x="2155462" y="291747"/>
          <a:ext cx="3276602" cy="714677"/>
        </a:xfrm>
        <a:prstGeom prst="roundRect">
          <a:avLst/>
        </a:prstGeom>
        <a:solidFill>
          <a:schemeClr val="accent1">
            <a:lumMod val="60000"/>
            <a:lum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ZA" sz="2400" kern="1200" dirty="0" smtClean="0">
              <a:solidFill>
                <a:schemeClr val="tx2">
                  <a:lumMod val="50000"/>
                </a:schemeClr>
              </a:solidFill>
            </a:rPr>
            <a:t>SMME &amp; Cooperatives Development</a:t>
          </a:r>
          <a:endParaRPr lang="en-ZA" sz="2400" kern="1200" dirty="0">
            <a:solidFill>
              <a:schemeClr val="tx2">
                <a:lumMod val="50000"/>
              </a:schemeClr>
            </a:solidFill>
          </a:endParaRPr>
        </a:p>
      </dsp:txBody>
      <dsp:txXfrm>
        <a:off x="2190350" y="326635"/>
        <a:ext cx="3206826" cy="644901"/>
      </dsp:txXfrm>
    </dsp:sp>
    <dsp:sp modelId="{20603C8B-BF7F-451F-B42F-D1B35E19E91F}">
      <dsp:nvSpPr>
        <dsp:cNvPr id="0" name=""/>
        <dsp:cNvSpPr/>
      </dsp:nvSpPr>
      <dsp:spPr>
        <a:xfrm rot="1213399">
          <a:off x="4397078" y="3089925"/>
          <a:ext cx="730708" cy="0"/>
        </a:xfrm>
        <a:custGeom>
          <a:avLst/>
          <a:gdLst/>
          <a:ahLst/>
          <a:cxnLst/>
          <a:rect l="0" t="0" r="0" b="0"/>
          <a:pathLst>
            <a:path>
              <a:moveTo>
                <a:pt x="0" y="0"/>
              </a:moveTo>
              <a:lnTo>
                <a:pt x="730708" y="0"/>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0231AF-0D06-4155-B002-D4C56CF97CC9}">
      <dsp:nvSpPr>
        <dsp:cNvPr id="0" name=""/>
        <dsp:cNvSpPr/>
      </dsp:nvSpPr>
      <dsp:spPr>
        <a:xfrm>
          <a:off x="4828768" y="3216220"/>
          <a:ext cx="3019831" cy="908761"/>
        </a:xfrm>
        <a:prstGeom prst="roundRect">
          <a:avLst/>
        </a:prstGeom>
        <a:solidFill>
          <a:schemeClr val="accent1">
            <a:lumMod val="60000"/>
            <a:lum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ZA" sz="2400" kern="1200" dirty="0" smtClean="0">
              <a:solidFill>
                <a:schemeClr val="tx2">
                  <a:lumMod val="50000"/>
                </a:schemeClr>
              </a:solidFill>
            </a:rPr>
            <a:t>Coal Haulage Logistics</a:t>
          </a:r>
          <a:endParaRPr lang="en-ZA" sz="2400" kern="1200" dirty="0">
            <a:solidFill>
              <a:schemeClr val="tx2">
                <a:lumMod val="50000"/>
              </a:schemeClr>
            </a:solidFill>
          </a:endParaRPr>
        </a:p>
      </dsp:txBody>
      <dsp:txXfrm>
        <a:off x="4873130" y="3260582"/>
        <a:ext cx="2931107" cy="820037"/>
      </dsp:txXfrm>
    </dsp:sp>
    <dsp:sp modelId="{42F9A31B-9567-449F-B338-B3021663A0A2}">
      <dsp:nvSpPr>
        <dsp:cNvPr id="0" name=""/>
        <dsp:cNvSpPr/>
      </dsp:nvSpPr>
      <dsp:spPr>
        <a:xfrm rot="9496857">
          <a:off x="2359806" y="3137395"/>
          <a:ext cx="837858" cy="0"/>
        </a:xfrm>
        <a:custGeom>
          <a:avLst/>
          <a:gdLst/>
          <a:ahLst/>
          <a:cxnLst/>
          <a:rect l="0" t="0" r="0" b="0"/>
          <a:pathLst>
            <a:path>
              <a:moveTo>
                <a:pt x="0" y="0"/>
              </a:moveTo>
              <a:lnTo>
                <a:pt x="837858" y="0"/>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ACF5E2-0070-4212-AB8D-AB6240EC8BE5}">
      <dsp:nvSpPr>
        <dsp:cNvPr id="0" name=""/>
        <dsp:cNvSpPr/>
      </dsp:nvSpPr>
      <dsp:spPr>
        <a:xfrm>
          <a:off x="0" y="3292422"/>
          <a:ext cx="2497684" cy="908761"/>
        </a:xfrm>
        <a:prstGeom prst="roundRect">
          <a:avLst/>
        </a:prstGeom>
        <a:solidFill>
          <a:schemeClr val="accent1">
            <a:lumMod val="60000"/>
            <a:lum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ZA" sz="2400" kern="1200" dirty="0" smtClean="0">
              <a:solidFill>
                <a:schemeClr val="tx2">
                  <a:lumMod val="50000"/>
                </a:schemeClr>
              </a:solidFill>
            </a:rPr>
            <a:t>Economic Infrastructure</a:t>
          </a:r>
          <a:endParaRPr lang="en-ZA" sz="2400" kern="1200" dirty="0">
            <a:solidFill>
              <a:schemeClr val="tx2">
                <a:lumMod val="50000"/>
              </a:schemeClr>
            </a:solidFill>
          </a:endParaRPr>
        </a:p>
      </dsp:txBody>
      <dsp:txXfrm>
        <a:off x="44362" y="3336784"/>
        <a:ext cx="2408960" cy="82003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C3A13-3F6E-4B4B-A750-07A44D1C56B6}">
      <dsp:nvSpPr>
        <dsp:cNvPr id="0" name=""/>
        <dsp:cNvSpPr/>
      </dsp:nvSpPr>
      <dsp:spPr>
        <a:xfrm>
          <a:off x="838199" y="0"/>
          <a:ext cx="6553200" cy="4876800"/>
        </a:xfrm>
        <a:prstGeom prst="diamond">
          <a:avLst/>
        </a:prstGeom>
        <a:gradFill rotWithShape="0">
          <a:gsLst>
            <a:gs pos="0">
              <a:schemeClr val="accent3">
                <a:tint val="40000"/>
                <a:hueOff val="0"/>
                <a:satOff val="0"/>
                <a:lumOff val="0"/>
                <a:alphaOff val="0"/>
                <a:shade val="70000"/>
                <a:satMod val="150000"/>
              </a:schemeClr>
            </a:gs>
            <a:gs pos="34000">
              <a:schemeClr val="accent3">
                <a:tint val="40000"/>
                <a:hueOff val="0"/>
                <a:satOff val="0"/>
                <a:lumOff val="0"/>
                <a:alphaOff val="0"/>
                <a:shade val="70000"/>
                <a:satMod val="140000"/>
              </a:schemeClr>
            </a:gs>
            <a:gs pos="70000">
              <a:schemeClr val="accent3">
                <a:tint val="40000"/>
                <a:hueOff val="0"/>
                <a:satOff val="0"/>
                <a:lumOff val="0"/>
                <a:alphaOff val="0"/>
                <a:tint val="100000"/>
                <a:shade val="90000"/>
                <a:satMod val="140000"/>
              </a:schemeClr>
            </a:gs>
            <a:gs pos="100000">
              <a:schemeClr val="accent3">
                <a:tint val="40000"/>
                <a:hueOff val="0"/>
                <a:satOff val="0"/>
                <a:lumOff val="0"/>
                <a:alphaOff val="0"/>
                <a:tint val="100000"/>
                <a:shade val="100000"/>
                <a:satMod val="100000"/>
              </a:schemeClr>
            </a:gs>
          </a:gsLst>
          <a:path path="circle">
            <a:fillToRect l="100000" t="100000" r="100000" b="100000"/>
          </a:path>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E53E37E0-BFAC-464B-BF38-3BC8F3C8D726}">
      <dsp:nvSpPr>
        <dsp:cNvPr id="0" name=""/>
        <dsp:cNvSpPr/>
      </dsp:nvSpPr>
      <dsp:spPr>
        <a:xfrm>
          <a:off x="2057398" y="380998"/>
          <a:ext cx="2066546" cy="2066546"/>
        </a:xfrm>
        <a:prstGeom prst="roundRect">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b="1" kern="1200" dirty="0" smtClean="0">
              <a:solidFill>
                <a:schemeClr val="tx1"/>
              </a:solidFill>
            </a:rPr>
            <a:t>Early Childhood Development</a:t>
          </a:r>
          <a:r>
            <a:rPr lang="en-ZA" sz="1500" b="1" kern="1200" dirty="0" smtClean="0">
              <a:solidFill>
                <a:schemeClr val="tx1"/>
              </a:solidFill>
            </a:rPr>
            <a:t>:</a:t>
          </a:r>
          <a:endParaRPr lang="en-ZA" sz="1500" kern="1200" dirty="0" smtClean="0">
            <a:solidFill>
              <a:schemeClr val="tx1"/>
            </a:solidFill>
          </a:endParaRPr>
        </a:p>
        <a:p>
          <a:pPr lvl="0" algn="ctr" defTabSz="800100">
            <a:lnSpc>
              <a:spcPct val="90000"/>
            </a:lnSpc>
            <a:spcBef>
              <a:spcPct val="0"/>
            </a:spcBef>
            <a:spcAft>
              <a:spcPct val="35000"/>
            </a:spcAft>
          </a:pPr>
          <a:r>
            <a:rPr lang="en-ZA" sz="1500" kern="1200" dirty="0" smtClean="0">
              <a:solidFill>
                <a:schemeClr val="tx1"/>
              </a:solidFill>
            </a:rPr>
            <a:t>Expand access to ECD                   </a:t>
          </a:r>
          <a:endParaRPr lang="en-GB" sz="1500" kern="1200" dirty="0">
            <a:solidFill>
              <a:schemeClr val="tx1"/>
            </a:solidFill>
          </a:endParaRPr>
        </a:p>
      </dsp:txBody>
      <dsp:txXfrm>
        <a:off x="2158278" y="481878"/>
        <a:ext cx="1864786" cy="1864786"/>
      </dsp:txXfrm>
    </dsp:sp>
    <dsp:sp modelId="{4C1D0DE8-2788-49E4-AE19-6D30B8C28B15}">
      <dsp:nvSpPr>
        <dsp:cNvPr id="0" name=""/>
        <dsp:cNvSpPr/>
      </dsp:nvSpPr>
      <dsp:spPr>
        <a:xfrm>
          <a:off x="4191004" y="380998"/>
          <a:ext cx="2200653" cy="2066546"/>
        </a:xfrm>
        <a:prstGeom prst="roundRect">
          <a:avLst/>
        </a:prstGeom>
        <a:gradFill rotWithShape="0">
          <a:gsLst>
            <a:gs pos="0">
              <a:schemeClr val="accent3">
                <a:hueOff val="-2796490"/>
                <a:satOff val="-8373"/>
                <a:lumOff val="-1046"/>
                <a:alphaOff val="0"/>
                <a:shade val="70000"/>
                <a:satMod val="150000"/>
              </a:schemeClr>
            </a:gs>
            <a:gs pos="34000">
              <a:schemeClr val="accent3">
                <a:hueOff val="-2796490"/>
                <a:satOff val="-8373"/>
                <a:lumOff val="-1046"/>
                <a:alphaOff val="0"/>
                <a:shade val="70000"/>
                <a:satMod val="140000"/>
              </a:schemeClr>
            </a:gs>
            <a:gs pos="70000">
              <a:schemeClr val="accent3">
                <a:hueOff val="-2796490"/>
                <a:satOff val="-8373"/>
                <a:lumOff val="-1046"/>
                <a:alphaOff val="0"/>
                <a:tint val="100000"/>
                <a:shade val="90000"/>
                <a:satMod val="140000"/>
              </a:schemeClr>
            </a:gs>
            <a:gs pos="100000">
              <a:schemeClr val="accent3">
                <a:hueOff val="-2796490"/>
                <a:satOff val="-8373"/>
                <a:lumOff val="-1046"/>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n-ZA" sz="1800" b="1" kern="1200" dirty="0" smtClean="0">
            <a:solidFill>
              <a:schemeClr val="tx1"/>
            </a:solidFill>
          </a:endParaRPr>
        </a:p>
        <a:p>
          <a:pPr lvl="0" algn="ctr" defTabSz="800100">
            <a:lnSpc>
              <a:spcPct val="90000"/>
            </a:lnSpc>
            <a:spcBef>
              <a:spcPct val="0"/>
            </a:spcBef>
            <a:spcAft>
              <a:spcPct val="35000"/>
            </a:spcAft>
          </a:pPr>
          <a:endParaRPr lang="en-ZA" sz="1800" b="1" kern="1200" dirty="0" smtClean="0">
            <a:solidFill>
              <a:schemeClr val="tx1"/>
            </a:solidFill>
          </a:endParaRPr>
        </a:p>
        <a:p>
          <a:pPr lvl="0" algn="ctr" defTabSz="800100">
            <a:lnSpc>
              <a:spcPct val="90000"/>
            </a:lnSpc>
            <a:spcBef>
              <a:spcPct val="0"/>
            </a:spcBef>
            <a:spcAft>
              <a:spcPct val="35000"/>
            </a:spcAft>
          </a:pPr>
          <a:r>
            <a:rPr lang="en-ZA" sz="1800" b="1" kern="1200" dirty="0" smtClean="0">
              <a:solidFill>
                <a:schemeClr val="tx1"/>
              </a:solidFill>
            </a:rPr>
            <a:t>Teaching Quality</a:t>
          </a:r>
          <a:r>
            <a:rPr lang="en-ZA" sz="1500" kern="1200" dirty="0" smtClean="0">
              <a:solidFill>
                <a:schemeClr val="tx1"/>
              </a:solidFill>
            </a:rPr>
            <a:t>: </a:t>
          </a:r>
        </a:p>
        <a:p>
          <a:pPr lvl="0" algn="ctr" defTabSz="800100">
            <a:lnSpc>
              <a:spcPct val="90000"/>
            </a:lnSpc>
            <a:spcBef>
              <a:spcPct val="0"/>
            </a:spcBef>
            <a:spcAft>
              <a:spcPct val="35000"/>
            </a:spcAft>
          </a:pPr>
          <a:r>
            <a:rPr lang="en-ZA" sz="1500" kern="1200" dirty="0" smtClean="0">
              <a:solidFill>
                <a:schemeClr val="tx1"/>
              </a:solidFill>
            </a:rPr>
            <a:t>Deeper investment in teacher training (maths &amp; science)</a:t>
          </a:r>
        </a:p>
        <a:p>
          <a:pPr lvl="0" algn="ctr" defTabSz="800100">
            <a:lnSpc>
              <a:spcPct val="90000"/>
            </a:lnSpc>
            <a:spcBef>
              <a:spcPct val="0"/>
            </a:spcBef>
            <a:spcAft>
              <a:spcPct val="35000"/>
            </a:spcAft>
          </a:pPr>
          <a:endParaRPr lang="en-ZA" sz="1500" kern="1200" dirty="0" smtClean="0">
            <a:solidFill>
              <a:schemeClr val="tx1"/>
            </a:solidFill>
          </a:endParaRPr>
        </a:p>
        <a:p>
          <a:pPr lvl="0" algn="ctr" defTabSz="800100">
            <a:lnSpc>
              <a:spcPct val="90000"/>
            </a:lnSpc>
            <a:spcBef>
              <a:spcPct val="0"/>
            </a:spcBef>
            <a:spcAft>
              <a:spcPct val="35000"/>
            </a:spcAft>
          </a:pPr>
          <a:endParaRPr lang="en-ZA" sz="1500" kern="1200" dirty="0" smtClean="0">
            <a:solidFill>
              <a:schemeClr val="tx1"/>
            </a:solidFill>
          </a:endParaRPr>
        </a:p>
        <a:p>
          <a:pPr lvl="0" algn="ctr" defTabSz="800100">
            <a:lnSpc>
              <a:spcPct val="90000"/>
            </a:lnSpc>
            <a:spcBef>
              <a:spcPct val="0"/>
            </a:spcBef>
            <a:spcAft>
              <a:spcPct val="35000"/>
            </a:spcAft>
          </a:pPr>
          <a:endParaRPr lang="en-ZA" sz="1500" kern="1200" dirty="0" smtClean="0">
            <a:solidFill>
              <a:schemeClr val="tx1"/>
            </a:solidFill>
          </a:endParaRPr>
        </a:p>
      </dsp:txBody>
      <dsp:txXfrm>
        <a:off x="4291884" y="481878"/>
        <a:ext cx="1998893" cy="1864786"/>
      </dsp:txXfrm>
    </dsp:sp>
    <dsp:sp modelId="{96328FE6-8B94-4EC6-9AC6-1CB3231763EF}">
      <dsp:nvSpPr>
        <dsp:cNvPr id="0" name=""/>
        <dsp:cNvSpPr/>
      </dsp:nvSpPr>
      <dsp:spPr>
        <a:xfrm>
          <a:off x="2133600" y="2429254"/>
          <a:ext cx="2066527" cy="2066546"/>
        </a:xfrm>
        <a:prstGeom prst="roundRect">
          <a:avLst/>
        </a:prstGeom>
        <a:gradFill rotWithShape="0">
          <a:gsLst>
            <a:gs pos="0">
              <a:schemeClr val="accent3">
                <a:hueOff val="-5592980"/>
                <a:satOff val="-16746"/>
                <a:lumOff val="-2091"/>
                <a:alphaOff val="0"/>
                <a:shade val="70000"/>
                <a:satMod val="150000"/>
              </a:schemeClr>
            </a:gs>
            <a:gs pos="34000">
              <a:schemeClr val="accent3">
                <a:hueOff val="-5592980"/>
                <a:satOff val="-16746"/>
                <a:lumOff val="-2091"/>
                <a:alphaOff val="0"/>
                <a:shade val="70000"/>
                <a:satMod val="140000"/>
              </a:schemeClr>
            </a:gs>
            <a:gs pos="70000">
              <a:schemeClr val="accent3">
                <a:hueOff val="-5592980"/>
                <a:satOff val="-16746"/>
                <a:lumOff val="-2091"/>
                <a:alphaOff val="0"/>
                <a:tint val="100000"/>
                <a:shade val="90000"/>
                <a:satMod val="140000"/>
              </a:schemeClr>
            </a:gs>
            <a:gs pos="100000">
              <a:schemeClr val="accent3">
                <a:hueOff val="-5592980"/>
                <a:satOff val="-16746"/>
                <a:lumOff val="-2091"/>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b="1" kern="1200" dirty="0" smtClean="0">
              <a:solidFill>
                <a:schemeClr val="tx1"/>
              </a:solidFill>
            </a:rPr>
            <a:t>Education Infrastructure Investment:</a:t>
          </a:r>
        </a:p>
        <a:p>
          <a:pPr lvl="0" algn="ctr" defTabSz="800100">
            <a:lnSpc>
              <a:spcPct val="90000"/>
            </a:lnSpc>
            <a:spcBef>
              <a:spcPct val="0"/>
            </a:spcBef>
            <a:spcAft>
              <a:spcPct val="35000"/>
            </a:spcAft>
          </a:pPr>
          <a:r>
            <a:rPr lang="en-GB" sz="1600" kern="1200" dirty="0" smtClean="0">
              <a:solidFill>
                <a:schemeClr val="tx1"/>
              </a:solidFill>
            </a:rPr>
            <a:t>Adherence to norms and standards</a:t>
          </a:r>
          <a:endParaRPr lang="en-GB" sz="1600" kern="1200" dirty="0">
            <a:solidFill>
              <a:schemeClr val="tx1"/>
            </a:solidFill>
          </a:endParaRPr>
        </a:p>
      </dsp:txBody>
      <dsp:txXfrm>
        <a:off x="2234480" y="2530134"/>
        <a:ext cx="1864767" cy="1864786"/>
      </dsp:txXfrm>
    </dsp:sp>
    <dsp:sp modelId="{CDFA1C03-52B5-4D23-9908-0039478EBEF0}">
      <dsp:nvSpPr>
        <dsp:cNvPr id="0" name=""/>
        <dsp:cNvSpPr/>
      </dsp:nvSpPr>
      <dsp:spPr>
        <a:xfrm>
          <a:off x="4191004" y="2438402"/>
          <a:ext cx="2200653" cy="2066546"/>
        </a:xfrm>
        <a:prstGeom prst="roundRect">
          <a:avLst/>
        </a:prstGeom>
        <a:gradFill rotWithShape="0">
          <a:gsLst>
            <a:gs pos="0">
              <a:schemeClr val="accent3">
                <a:hueOff val="-8389470"/>
                <a:satOff val="-25119"/>
                <a:lumOff val="-3137"/>
                <a:alphaOff val="0"/>
                <a:shade val="70000"/>
                <a:satMod val="150000"/>
              </a:schemeClr>
            </a:gs>
            <a:gs pos="34000">
              <a:schemeClr val="accent3">
                <a:hueOff val="-8389470"/>
                <a:satOff val="-25119"/>
                <a:lumOff val="-3137"/>
                <a:alphaOff val="0"/>
                <a:shade val="70000"/>
                <a:satMod val="140000"/>
              </a:schemeClr>
            </a:gs>
            <a:gs pos="70000">
              <a:schemeClr val="accent3">
                <a:hueOff val="-8389470"/>
                <a:satOff val="-25119"/>
                <a:lumOff val="-3137"/>
                <a:alphaOff val="0"/>
                <a:tint val="100000"/>
                <a:shade val="90000"/>
                <a:satMod val="140000"/>
              </a:schemeClr>
            </a:gs>
            <a:gs pos="100000">
              <a:schemeClr val="accent3">
                <a:hueOff val="-8389470"/>
                <a:satOff val="-25119"/>
                <a:lumOff val="-3137"/>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n-ZA" sz="1800" b="1" kern="1200" dirty="0" smtClean="0">
            <a:solidFill>
              <a:schemeClr val="tx1"/>
            </a:solidFill>
          </a:endParaRPr>
        </a:p>
        <a:p>
          <a:pPr lvl="0" algn="ctr" defTabSz="800100">
            <a:lnSpc>
              <a:spcPct val="90000"/>
            </a:lnSpc>
            <a:spcBef>
              <a:spcPct val="0"/>
            </a:spcBef>
            <a:spcAft>
              <a:spcPct val="35000"/>
            </a:spcAft>
          </a:pPr>
          <a:r>
            <a:rPr lang="en-ZA" sz="1800" b="1" kern="1200" dirty="0" smtClean="0">
              <a:solidFill>
                <a:schemeClr val="tx1"/>
              </a:solidFill>
            </a:rPr>
            <a:t>Leadership and governance</a:t>
          </a:r>
        </a:p>
        <a:p>
          <a:pPr lvl="0" algn="ctr" defTabSz="800100">
            <a:lnSpc>
              <a:spcPct val="90000"/>
            </a:lnSpc>
            <a:spcBef>
              <a:spcPct val="0"/>
            </a:spcBef>
            <a:spcAft>
              <a:spcPct val="35000"/>
            </a:spcAft>
          </a:pPr>
          <a:r>
            <a:rPr lang="en-ZA" sz="1600" kern="1200" dirty="0" smtClean="0">
              <a:solidFill>
                <a:schemeClr val="tx1"/>
              </a:solidFill>
            </a:rPr>
            <a:t>School functionality and performance</a:t>
          </a:r>
        </a:p>
        <a:p>
          <a:pPr lvl="0" algn="ctr" defTabSz="800100">
            <a:lnSpc>
              <a:spcPct val="90000"/>
            </a:lnSpc>
            <a:spcBef>
              <a:spcPct val="0"/>
            </a:spcBef>
            <a:spcAft>
              <a:spcPct val="35000"/>
            </a:spcAft>
          </a:pPr>
          <a:endParaRPr lang="en-ZA" sz="1600" kern="1200" dirty="0" smtClean="0">
            <a:solidFill>
              <a:schemeClr val="tx1"/>
            </a:solidFill>
          </a:endParaRPr>
        </a:p>
        <a:p>
          <a:pPr lvl="0" algn="ctr" defTabSz="800100">
            <a:lnSpc>
              <a:spcPct val="90000"/>
            </a:lnSpc>
            <a:spcBef>
              <a:spcPct val="0"/>
            </a:spcBef>
            <a:spcAft>
              <a:spcPct val="35000"/>
            </a:spcAft>
          </a:pPr>
          <a:endParaRPr lang="en-GB" sz="1600" kern="1200" dirty="0">
            <a:solidFill>
              <a:schemeClr val="tx1"/>
            </a:solidFill>
          </a:endParaRPr>
        </a:p>
      </dsp:txBody>
      <dsp:txXfrm>
        <a:off x="4291884" y="2539282"/>
        <a:ext cx="1998893" cy="186478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D03B38-593A-4FBC-B133-D732C62FE864}">
      <dsp:nvSpPr>
        <dsp:cNvPr id="0" name=""/>
        <dsp:cNvSpPr/>
      </dsp:nvSpPr>
      <dsp:spPr>
        <a:xfrm>
          <a:off x="2758373" y="1168538"/>
          <a:ext cx="2805112" cy="2805112"/>
        </a:xfrm>
        <a:prstGeom prst="ellipse">
          <a:avLst/>
        </a:prstGeom>
        <a:gradFill rotWithShape="0">
          <a:gsLst>
            <a:gs pos="0">
              <a:schemeClr val="accent2">
                <a:alpha val="50000"/>
                <a:hueOff val="0"/>
                <a:satOff val="0"/>
                <a:lumOff val="0"/>
                <a:alphaOff val="0"/>
                <a:shade val="70000"/>
                <a:satMod val="150000"/>
              </a:schemeClr>
            </a:gs>
            <a:gs pos="34000">
              <a:schemeClr val="accent2">
                <a:alpha val="50000"/>
                <a:hueOff val="0"/>
                <a:satOff val="0"/>
                <a:lumOff val="0"/>
                <a:alphaOff val="0"/>
                <a:shade val="70000"/>
                <a:satMod val="140000"/>
              </a:schemeClr>
            </a:gs>
            <a:gs pos="70000">
              <a:schemeClr val="accent2">
                <a:alpha val="50000"/>
                <a:hueOff val="0"/>
                <a:satOff val="0"/>
                <a:lumOff val="0"/>
                <a:alphaOff val="0"/>
                <a:tint val="100000"/>
                <a:shade val="90000"/>
                <a:satMod val="140000"/>
              </a:schemeClr>
            </a:gs>
            <a:gs pos="100000">
              <a:schemeClr val="accent2">
                <a:alpha val="5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ZA" sz="6500" kern="1200" dirty="0" smtClean="0"/>
            <a:t>NHI</a:t>
          </a:r>
          <a:endParaRPr lang="en-GB" sz="6500" kern="1200" dirty="0"/>
        </a:p>
      </dsp:txBody>
      <dsp:txXfrm>
        <a:off x="3169172" y="1579337"/>
        <a:ext cx="1983514" cy="1983514"/>
      </dsp:txXfrm>
    </dsp:sp>
    <dsp:sp modelId="{BF815795-1695-4B80-8945-03DAC7EF8F4E}">
      <dsp:nvSpPr>
        <dsp:cNvPr id="0" name=""/>
        <dsp:cNvSpPr/>
      </dsp:nvSpPr>
      <dsp:spPr>
        <a:xfrm>
          <a:off x="3238903" y="-5270"/>
          <a:ext cx="1844052" cy="1503063"/>
        </a:xfrm>
        <a:prstGeom prst="ellipse">
          <a:avLst/>
        </a:prstGeom>
        <a:gradFill rotWithShape="0">
          <a:gsLst>
            <a:gs pos="0">
              <a:schemeClr val="accent3">
                <a:alpha val="50000"/>
                <a:hueOff val="0"/>
                <a:satOff val="0"/>
                <a:lumOff val="0"/>
                <a:alphaOff val="0"/>
                <a:shade val="70000"/>
                <a:satMod val="150000"/>
              </a:schemeClr>
            </a:gs>
            <a:gs pos="34000">
              <a:schemeClr val="accent3">
                <a:alpha val="50000"/>
                <a:hueOff val="0"/>
                <a:satOff val="0"/>
                <a:lumOff val="0"/>
                <a:alphaOff val="0"/>
                <a:shade val="70000"/>
                <a:satMod val="140000"/>
              </a:schemeClr>
            </a:gs>
            <a:gs pos="70000">
              <a:schemeClr val="accent3">
                <a:alpha val="50000"/>
                <a:hueOff val="0"/>
                <a:satOff val="0"/>
                <a:lumOff val="0"/>
                <a:alphaOff val="0"/>
                <a:tint val="100000"/>
                <a:shade val="90000"/>
                <a:satMod val="140000"/>
              </a:schemeClr>
            </a:gs>
            <a:gs pos="100000">
              <a:schemeClr val="accent3">
                <a:alpha val="5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ZA" sz="1400" b="1" kern="1200" dirty="0" smtClean="0"/>
            <a:t>Improved efficiency of Department of Health</a:t>
          </a:r>
          <a:endParaRPr lang="en-GB" sz="1400" b="1" kern="1200" dirty="0"/>
        </a:p>
      </dsp:txBody>
      <dsp:txXfrm>
        <a:off x="3508958" y="214848"/>
        <a:ext cx="1303942" cy="1062827"/>
      </dsp:txXfrm>
    </dsp:sp>
    <dsp:sp modelId="{8B3544C0-80DC-43C4-81BC-28B1F721C964}">
      <dsp:nvSpPr>
        <dsp:cNvPr id="0" name=""/>
        <dsp:cNvSpPr/>
      </dsp:nvSpPr>
      <dsp:spPr>
        <a:xfrm>
          <a:off x="5047903" y="1158643"/>
          <a:ext cx="1697093" cy="1697093"/>
        </a:xfrm>
        <a:prstGeom prst="ellipse">
          <a:avLst/>
        </a:prstGeom>
        <a:gradFill rotWithShape="0">
          <a:gsLst>
            <a:gs pos="0">
              <a:schemeClr val="accent4">
                <a:alpha val="50000"/>
                <a:hueOff val="0"/>
                <a:satOff val="0"/>
                <a:lumOff val="0"/>
                <a:alphaOff val="0"/>
                <a:shade val="70000"/>
                <a:satMod val="150000"/>
              </a:schemeClr>
            </a:gs>
            <a:gs pos="34000">
              <a:schemeClr val="accent4">
                <a:alpha val="50000"/>
                <a:hueOff val="0"/>
                <a:satOff val="0"/>
                <a:lumOff val="0"/>
                <a:alphaOff val="0"/>
                <a:shade val="70000"/>
                <a:satMod val="140000"/>
              </a:schemeClr>
            </a:gs>
            <a:gs pos="70000">
              <a:schemeClr val="accent4">
                <a:alpha val="50000"/>
                <a:hueOff val="0"/>
                <a:satOff val="0"/>
                <a:lumOff val="0"/>
                <a:alphaOff val="0"/>
                <a:tint val="100000"/>
                <a:shade val="90000"/>
                <a:satMod val="140000"/>
              </a:schemeClr>
            </a:gs>
            <a:gs pos="100000">
              <a:schemeClr val="accent4">
                <a:alpha val="5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ZA" sz="1400" b="1" kern="1200" dirty="0" smtClean="0"/>
            <a:t>Improved Regional Hospital Network</a:t>
          </a:r>
          <a:endParaRPr lang="en-GB" sz="1400" b="1" kern="1200" dirty="0"/>
        </a:p>
      </dsp:txBody>
      <dsp:txXfrm>
        <a:off x="5296437" y="1407177"/>
        <a:ext cx="1200025" cy="1200025"/>
      </dsp:txXfrm>
    </dsp:sp>
    <dsp:sp modelId="{BC9DCE25-DF4C-43A6-A2D6-ABE58C485963}">
      <dsp:nvSpPr>
        <dsp:cNvPr id="0" name=""/>
        <dsp:cNvSpPr/>
      </dsp:nvSpPr>
      <dsp:spPr>
        <a:xfrm>
          <a:off x="4371080" y="3247559"/>
          <a:ext cx="1724919" cy="1599713"/>
        </a:xfrm>
        <a:prstGeom prst="ellipse">
          <a:avLst/>
        </a:prstGeom>
        <a:gradFill rotWithShape="0">
          <a:gsLst>
            <a:gs pos="0">
              <a:schemeClr val="accent5">
                <a:alpha val="50000"/>
                <a:hueOff val="0"/>
                <a:satOff val="0"/>
                <a:lumOff val="0"/>
                <a:alphaOff val="0"/>
                <a:shade val="70000"/>
                <a:satMod val="150000"/>
              </a:schemeClr>
            </a:gs>
            <a:gs pos="34000">
              <a:schemeClr val="accent5">
                <a:alpha val="50000"/>
                <a:hueOff val="0"/>
                <a:satOff val="0"/>
                <a:lumOff val="0"/>
                <a:alphaOff val="0"/>
                <a:shade val="70000"/>
                <a:satMod val="140000"/>
              </a:schemeClr>
            </a:gs>
            <a:gs pos="70000">
              <a:schemeClr val="accent5">
                <a:alpha val="50000"/>
                <a:hueOff val="0"/>
                <a:satOff val="0"/>
                <a:lumOff val="0"/>
                <a:alphaOff val="0"/>
                <a:tint val="100000"/>
                <a:shade val="90000"/>
                <a:satMod val="140000"/>
              </a:schemeClr>
            </a:gs>
            <a:gs pos="100000">
              <a:schemeClr val="accent5">
                <a:alpha val="5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b="1" kern="1200" dirty="0" smtClean="0"/>
            <a:t>Adequate Infrastructure in line with prescribed standards</a:t>
          </a:r>
          <a:endParaRPr lang="en-GB" sz="1200" b="1" kern="1200" dirty="0"/>
        </a:p>
      </dsp:txBody>
      <dsp:txXfrm>
        <a:off x="4623689" y="3481832"/>
        <a:ext cx="1219701" cy="1131167"/>
      </dsp:txXfrm>
    </dsp:sp>
    <dsp:sp modelId="{B02AA947-DEFA-4825-B407-3A7740B7EF12}">
      <dsp:nvSpPr>
        <dsp:cNvPr id="0" name=""/>
        <dsp:cNvSpPr/>
      </dsp:nvSpPr>
      <dsp:spPr>
        <a:xfrm>
          <a:off x="2172689" y="3212762"/>
          <a:ext cx="1831261" cy="1669308"/>
        </a:xfrm>
        <a:prstGeom prst="ellipse">
          <a:avLst/>
        </a:prstGeom>
        <a:gradFill rotWithShape="0">
          <a:gsLst>
            <a:gs pos="0">
              <a:schemeClr val="accent6">
                <a:alpha val="50000"/>
                <a:hueOff val="0"/>
                <a:satOff val="0"/>
                <a:lumOff val="0"/>
                <a:alphaOff val="0"/>
                <a:shade val="70000"/>
                <a:satMod val="150000"/>
              </a:schemeClr>
            </a:gs>
            <a:gs pos="34000">
              <a:schemeClr val="accent6">
                <a:alpha val="50000"/>
                <a:hueOff val="0"/>
                <a:satOff val="0"/>
                <a:lumOff val="0"/>
                <a:alphaOff val="0"/>
                <a:shade val="70000"/>
                <a:satMod val="140000"/>
              </a:schemeClr>
            </a:gs>
            <a:gs pos="70000">
              <a:schemeClr val="accent6">
                <a:alpha val="50000"/>
                <a:hueOff val="0"/>
                <a:satOff val="0"/>
                <a:lumOff val="0"/>
                <a:alphaOff val="0"/>
                <a:tint val="100000"/>
                <a:shade val="90000"/>
                <a:satMod val="140000"/>
              </a:schemeClr>
            </a:gs>
            <a:gs pos="100000">
              <a:schemeClr val="accent6">
                <a:alpha val="5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ZA" sz="1400" b="1" kern="1200" dirty="0" smtClean="0"/>
            <a:t>Sufficient Qualified &amp; Professional Personnel</a:t>
          </a:r>
          <a:endParaRPr lang="en-GB" sz="1400" b="1" kern="1200" dirty="0"/>
        </a:p>
      </dsp:txBody>
      <dsp:txXfrm>
        <a:off x="2440871" y="3457226"/>
        <a:ext cx="1294897" cy="1180380"/>
      </dsp:txXfrm>
    </dsp:sp>
    <dsp:sp modelId="{1967734D-1A69-475D-8B35-9FD9EC2B76E6}">
      <dsp:nvSpPr>
        <dsp:cNvPr id="0" name=""/>
        <dsp:cNvSpPr/>
      </dsp:nvSpPr>
      <dsp:spPr>
        <a:xfrm>
          <a:off x="1484603" y="1136244"/>
          <a:ext cx="1881613" cy="1741890"/>
        </a:xfrm>
        <a:prstGeom prst="ellipse">
          <a:avLst/>
        </a:prstGeom>
        <a:gradFill rotWithShape="0">
          <a:gsLst>
            <a:gs pos="0">
              <a:schemeClr val="accent2">
                <a:alpha val="50000"/>
                <a:hueOff val="0"/>
                <a:satOff val="0"/>
                <a:lumOff val="0"/>
                <a:alphaOff val="0"/>
                <a:shade val="70000"/>
                <a:satMod val="150000"/>
              </a:schemeClr>
            </a:gs>
            <a:gs pos="34000">
              <a:schemeClr val="accent2">
                <a:alpha val="50000"/>
                <a:hueOff val="0"/>
                <a:satOff val="0"/>
                <a:lumOff val="0"/>
                <a:alphaOff val="0"/>
                <a:shade val="70000"/>
                <a:satMod val="140000"/>
              </a:schemeClr>
            </a:gs>
            <a:gs pos="70000">
              <a:schemeClr val="accent2">
                <a:alpha val="50000"/>
                <a:hueOff val="0"/>
                <a:satOff val="0"/>
                <a:lumOff val="0"/>
                <a:alphaOff val="0"/>
                <a:tint val="100000"/>
                <a:shade val="90000"/>
                <a:satMod val="140000"/>
              </a:schemeClr>
            </a:gs>
            <a:gs pos="100000">
              <a:schemeClr val="accent2">
                <a:alpha val="5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ZA" sz="1400" b="1" kern="1200" dirty="0" smtClean="0"/>
            <a:t>Effective &amp; Efficient Medical Supply Distribution System</a:t>
          </a:r>
          <a:endParaRPr lang="en-GB" sz="1400" b="1" kern="1200" dirty="0"/>
        </a:p>
      </dsp:txBody>
      <dsp:txXfrm>
        <a:off x="1760159" y="1391338"/>
        <a:ext cx="1330501" cy="123170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54783-B5FF-4CEF-A5A3-6C072AF1AD03}">
      <dsp:nvSpPr>
        <dsp:cNvPr id="0" name=""/>
        <dsp:cNvSpPr/>
      </dsp:nvSpPr>
      <dsp:spPr>
        <a:xfrm rot="16200000">
          <a:off x="-1201213" y="1430158"/>
          <a:ext cx="4433450" cy="2016483"/>
        </a:xfrm>
        <a:prstGeom prst="flowChartManualOperation">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0" rIns="133751" bIns="0" numCol="1" spcCol="1270" anchor="t" anchorCtr="0">
          <a:noAutofit/>
        </a:bodyPr>
        <a:lstStyle/>
        <a:p>
          <a:pPr lvl="0" algn="l" defTabSz="933450">
            <a:lnSpc>
              <a:spcPct val="90000"/>
            </a:lnSpc>
            <a:spcBef>
              <a:spcPct val="0"/>
            </a:spcBef>
            <a:spcAft>
              <a:spcPct val="35000"/>
            </a:spcAft>
          </a:pPr>
          <a:r>
            <a:rPr lang="en-ZA" sz="2100" b="1" kern="1200" dirty="0" smtClean="0">
              <a:solidFill>
                <a:schemeClr val="tx1"/>
              </a:solidFill>
            </a:rPr>
            <a:t>Integrated and Sustainable Human Settlements</a:t>
          </a:r>
          <a:r>
            <a:rPr lang="en-ZA" sz="2100" kern="1200" dirty="0" smtClean="0">
              <a:solidFill>
                <a:schemeClr val="tx1"/>
              </a:solidFill>
            </a:rPr>
            <a:t> </a:t>
          </a:r>
          <a:endParaRPr lang="en-GB" sz="2100" b="1" kern="1200" dirty="0">
            <a:solidFill>
              <a:schemeClr val="tx1"/>
            </a:solidFill>
          </a:endParaRPr>
        </a:p>
        <a:p>
          <a:pPr marL="171450" lvl="1" indent="-171450" algn="l" defTabSz="711200">
            <a:lnSpc>
              <a:spcPct val="90000"/>
            </a:lnSpc>
            <a:spcBef>
              <a:spcPct val="0"/>
            </a:spcBef>
            <a:spcAft>
              <a:spcPct val="15000"/>
            </a:spcAft>
            <a:buChar char="••"/>
          </a:pPr>
          <a:endParaRPr lang="en-GB" sz="1600" kern="1200" dirty="0">
            <a:solidFill>
              <a:schemeClr val="tx1"/>
            </a:solidFill>
          </a:endParaRPr>
        </a:p>
      </dsp:txBody>
      <dsp:txXfrm rot="5400000">
        <a:off x="7270" y="1108365"/>
        <a:ext cx="2016483" cy="2660070"/>
      </dsp:txXfrm>
    </dsp:sp>
    <dsp:sp modelId="{B3D2771B-C810-44AB-8AC6-A08949ABF289}">
      <dsp:nvSpPr>
        <dsp:cNvPr id="0" name=""/>
        <dsp:cNvSpPr/>
      </dsp:nvSpPr>
      <dsp:spPr>
        <a:xfrm rot="16200000">
          <a:off x="981630" y="1430158"/>
          <a:ext cx="4433450" cy="2016483"/>
        </a:xfrm>
        <a:prstGeom prst="flowChartManualOperation">
          <a:avLst/>
        </a:prstGeom>
        <a:gradFill rotWithShape="0">
          <a:gsLst>
            <a:gs pos="0">
              <a:schemeClr val="accent3">
                <a:hueOff val="-2796490"/>
                <a:satOff val="-8373"/>
                <a:lumOff val="-1046"/>
                <a:alphaOff val="0"/>
                <a:shade val="70000"/>
                <a:satMod val="150000"/>
              </a:schemeClr>
            </a:gs>
            <a:gs pos="34000">
              <a:schemeClr val="accent3">
                <a:hueOff val="-2796490"/>
                <a:satOff val="-8373"/>
                <a:lumOff val="-1046"/>
                <a:alphaOff val="0"/>
                <a:shade val="70000"/>
                <a:satMod val="140000"/>
              </a:schemeClr>
            </a:gs>
            <a:gs pos="70000">
              <a:schemeClr val="accent3">
                <a:hueOff val="-2796490"/>
                <a:satOff val="-8373"/>
                <a:lumOff val="-1046"/>
                <a:alphaOff val="0"/>
                <a:tint val="100000"/>
                <a:shade val="90000"/>
                <a:satMod val="140000"/>
              </a:schemeClr>
            </a:gs>
            <a:gs pos="100000">
              <a:schemeClr val="accent3">
                <a:hueOff val="-2796490"/>
                <a:satOff val="-8373"/>
                <a:lumOff val="-1046"/>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0" rIns="133751" bIns="0" numCol="1" spcCol="1270" anchor="ctr" anchorCtr="0">
          <a:noAutofit/>
        </a:bodyPr>
        <a:lstStyle/>
        <a:p>
          <a:pPr lvl="0" algn="l" defTabSz="933450">
            <a:lnSpc>
              <a:spcPct val="90000"/>
            </a:lnSpc>
            <a:spcBef>
              <a:spcPct val="0"/>
            </a:spcBef>
            <a:spcAft>
              <a:spcPct val="35000"/>
            </a:spcAft>
          </a:pPr>
          <a:r>
            <a:rPr lang="en-ZA" sz="2100" b="1" kern="1200" dirty="0" smtClean="0">
              <a:solidFill>
                <a:schemeClr val="tx1"/>
              </a:solidFill>
            </a:rPr>
            <a:t>Transport and Logistics Networks</a:t>
          </a:r>
        </a:p>
        <a:p>
          <a:pPr lvl="0" algn="ctr" defTabSz="933450">
            <a:lnSpc>
              <a:spcPct val="90000"/>
            </a:lnSpc>
            <a:spcBef>
              <a:spcPct val="0"/>
            </a:spcBef>
            <a:spcAft>
              <a:spcPct val="35000"/>
            </a:spcAft>
          </a:pPr>
          <a:endParaRPr lang="en-ZA" sz="2100" b="1" kern="1200" dirty="0" smtClean="0">
            <a:solidFill>
              <a:schemeClr val="tx1"/>
            </a:solidFill>
          </a:endParaRPr>
        </a:p>
        <a:p>
          <a:pPr lvl="0" algn="ctr" defTabSz="933450">
            <a:lnSpc>
              <a:spcPct val="90000"/>
            </a:lnSpc>
            <a:spcBef>
              <a:spcPct val="0"/>
            </a:spcBef>
            <a:spcAft>
              <a:spcPct val="35000"/>
            </a:spcAft>
          </a:pPr>
          <a:endParaRPr lang="en-ZA" sz="2100" b="1" kern="1200" dirty="0" smtClean="0">
            <a:solidFill>
              <a:schemeClr val="tx1"/>
            </a:solidFill>
          </a:endParaRPr>
        </a:p>
        <a:p>
          <a:pPr lvl="0" algn="ctr" defTabSz="933450">
            <a:lnSpc>
              <a:spcPct val="90000"/>
            </a:lnSpc>
            <a:spcBef>
              <a:spcPct val="0"/>
            </a:spcBef>
            <a:spcAft>
              <a:spcPct val="35000"/>
            </a:spcAft>
          </a:pPr>
          <a:endParaRPr lang="en-ZA" sz="2100" b="1" kern="1200" dirty="0" smtClean="0">
            <a:solidFill>
              <a:schemeClr val="tx1"/>
            </a:solidFill>
          </a:endParaRPr>
        </a:p>
        <a:p>
          <a:pPr lvl="0" algn="ctr" defTabSz="933450">
            <a:lnSpc>
              <a:spcPct val="90000"/>
            </a:lnSpc>
            <a:spcBef>
              <a:spcPct val="0"/>
            </a:spcBef>
            <a:spcAft>
              <a:spcPct val="35000"/>
            </a:spcAft>
          </a:pPr>
          <a:endParaRPr lang="en-GB" sz="2100" b="1" kern="1200" dirty="0">
            <a:solidFill>
              <a:schemeClr val="tx1"/>
            </a:solidFill>
          </a:endParaRPr>
        </a:p>
      </dsp:txBody>
      <dsp:txXfrm rot="5400000">
        <a:off x="2190113" y="1108365"/>
        <a:ext cx="2016483" cy="2660070"/>
      </dsp:txXfrm>
    </dsp:sp>
    <dsp:sp modelId="{295D4B1C-F1FB-4973-B192-73ACB9456638}">
      <dsp:nvSpPr>
        <dsp:cNvPr id="0" name=""/>
        <dsp:cNvSpPr/>
      </dsp:nvSpPr>
      <dsp:spPr>
        <a:xfrm rot="16200000">
          <a:off x="3164474" y="1430158"/>
          <a:ext cx="4433450" cy="2016483"/>
        </a:xfrm>
        <a:prstGeom prst="flowChartManualOperation">
          <a:avLst/>
        </a:prstGeom>
        <a:solidFill>
          <a:schemeClr val="accent1"/>
        </a:soli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0" rIns="133751" bIns="0" numCol="1" spcCol="1270" anchor="ctr" anchorCtr="0">
          <a:noAutofit/>
        </a:bodyPr>
        <a:lstStyle/>
        <a:p>
          <a:pPr lvl="0" algn="l" defTabSz="933450">
            <a:lnSpc>
              <a:spcPct val="90000"/>
            </a:lnSpc>
            <a:spcBef>
              <a:spcPct val="0"/>
            </a:spcBef>
            <a:spcAft>
              <a:spcPct val="35000"/>
            </a:spcAft>
          </a:pPr>
          <a:r>
            <a:rPr lang="en-ZA" sz="2100" b="1" kern="1200" dirty="0" smtClean="0">
              <a:solidFill>
                <a:schemeClr val="tx1"/>
              </a:solidFill>
            </a:rPr>
            <a:t>Urban Renewal and Rural Development</a:t>
          </a:r>
        </a:p>
        <a:p>
          <a:pPr lvl="0" algn="ctr" defTabSz="933450">
            <a:lnSpc>
              <a:spcPct val="90000"/>
            </a:lnSpc>
            <a:spcBef>
              <a:spcPct val="0"/>
            </a:spcBef>
            <a:spcAft>
              <a:spcPct val="35000"/>
            </a:spcAft>
          </a:pPr>
          <a:endParaRPr lang="en-ZA" sz="2100" b="1" kern="1200" dirty="0" smtClean="0">
            <a:solidFill>
              <a:schemeClr val="tx1"/>
            </a:solidFill>
          </a:endParaRPr>
        </a:p>
        <a:p>
          <a:pPr lvl="0" algn="ctr" defTabSz="933450">
            <a:lnSpc>
              <a:spcPct val="90000"/>
            </a:lnSpc>
            <a:spcBef>
              <a:spcPct val="0"/>
            </a:spcBef>
            <a:spcAft>
              <a:spcPct val="35000"/>
            </a:spcAft>
          </a:pPr>
          <a:endParaRPr lang="en-ZA" sz="2100" b="1" kern="1200" dirty="0" smtClean="0">
            <a:solidFill>
              <a:schemeClr val="tx1"/>
            </a:solidFill>
          </a:endParaRPr>
        </a:p>
        <a:p>
          <a:pPr lvl="0" algn="ctr" defTabSz="933450">
            <a:lnSpc>
              <a:spcPct val="90000"/>
            </a:lnSpc>
            <a:spcBef>
              <a:spcPct val="0"/>
            </a:spcBef>
            <a:spcAft>
              <a:spcPct val="35000"/>
            </a:spcAft>
          </a:pPr>
          <a:endParaRPr lang="en-GB" sz="2100" b="1" kern="1200" dirty="0">
            <a:solidFill>
              <a:schemeClr val="tx1"/>
            </a:solidFill>
          </a:endParaRPr>
        </a:p>
      </dsp:txBody>
      <dsp:txXfrm rot="5400000">
        <a:off x="4372957" y="1108365"/>
        <a:ext cx="2016483" cy="2660070"/>
      </dsp:txXfrm>
    </dsp:sp>
    <dsp:sp modelId="{03FE298E-B0F7-4952-8DC8-753EEE7F9458}">
      <dsp:nvSpPr>
        <dsp:cNvPr id="0" name=""/>
        <dsp:cNvSpPr/>
      </dsp:nvSpPr>
      <dsp:spPr>
        <a:xfrm rot="16200000">
          <a:off x="5562234" y="1639175"/>
          <a:ext cx="3664037" cy="1666528"/>
        </a:xfrm>
        <a:prstGeom prst="flowChartManualOperation">
          <a:avLst/>
        </a:prstGeom>
        <a:solidFill>
          <a:schemeClr val="accent6"/>
        </a:soli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0" rIns="133751" bIns="0" numCol="1" spcCol="1270" anchor="ctr" anchorCtr="0">
          <a:noAutofit/>
        </a:bodyPr>
        <a:lstStyle/>
        <a:p>
          <a:pPr lvl="0" algn="l" defTabSz="933450">
            <a:lnSpc>
              <a:spcPct val="90000"/>
            </a:lnSpc>
            <a:spcBef>
              <a:spcPct val="0"/>
            </a:spcBef>
            <a:spcAft>
              <a:spcPct val="35000"/>
            </a:spcAft>
          </a:pPr>
          <a:r>
            <a:rPr lang="en-ZA" sz="2100" b="1" kern="1200" dirty="0" smtClean="0">
              <a:solidFill>
                <a:schemeClr val="tx1"/>
              </a:solidFill>
            </a:rPr>
            <a:t>ICT</a:t>
          </a:r>
        </a:p>
        <a:p>
          <a:pPr lvl="0" algn="ctr" defTabSz="933450">
            <a:lnSpc>
              <a:spcPct val="90000"/>
            </a:lnSpc>
            <a:spcBef>
              <a:spcPct val="0"/>
            </a:spcBef>
            <a:spcAft>
              <a:spcPct val="35000"/>
            </a:spcAft>
          </a:pPr>
          <a:endParaRPr lang="en-ZA" sz="2100" b="1" kern="1200" dirty="0" smtClean="0">
            <a:solidFill>
              <a:schemeClr val="tx1"/>
            </a:solidFill>
          </a:endParaRPr>
        </a:p>
        <a:p>
          <a:pPr lvl="0" algn="ctr" defTabSz="933450">
            <a:lnSpc>
              <a:spcPct val="90000"/>
            </a:lnSpc>
            <a:spcBef>
              <a:spcPct val="0"/>
            </a:spcBef>
            <a:spcAft>
              <a:spcPct val="35000"/>
            </a:spcAft>
          </a:pPr>
          <a:endParaRPr lang="en-ZA" sz="2100" b="1" kern="1200" dirty="0" smtClean="0">
            <a:solidFill>
              <a:schemeClr val="tx1"/>
            </a:solidFill>
          </a:endParaRPr>
        </a:p>
        <a:p>
          <a:pPr lvl="0" algn="ctr" defTabSz="933450">
            <a:lnSpc>
              <a:spcPct val="90000"/>
            </a:lnSpc>
            <a:spcBef>
              <a:spcPct val="0"/>
            </a:spcBef>
            <a:spcAft>
              <a:spcPct val="35000"/>
            </a:spcAft>
          </a:pPr>
          <a:endParaRPr lang="en-ZA" sz="2100" b="1" kern="1200" dirty="0" smtClean="0">
            <a:solidFill>
              <a:schemeClr val="tx1"/>
            </a:solidFill>
          </a:endParaRPr>
        </a:p>
        <a:p>
          <a:pPr lvl="0" algn="ctr" defTabSz="933450">
            <a:lnSpc>
              <a:spcPct val="90000"/>
            </a:lnSpc>
            <a:spcBef>
              <a:spcPct val="0"/>
            </a:spcBef>
            <a:spcAft>
              <a:spcPct val="35000"/>
            </a:spcAft>
          </a:pPr>
          <a:endParaRPr lang="en-ZA" sz="2100" b="1" kern="1200" dirty="0" smtClean="0">
            <a:solidFill>
              <a:schemeClr val="tx1"/>
            </a:solidFill>
          </a:endParaRPr>
        </a:p>
      </dsp:txBody>
      <dsp:txXfrm rot="5400000">
        <a:off x="6560988" y="1373228"/>
        <a:ext cx="1666528" cy="219842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B1A7A3-040C-4815-857E-50AD9440553F}">
      <dsp:nvSpPr>
        <dsp:cNvPr id="0" name=""/>
        <dsp:cNvSpPr/>
      </dsp:nvSpPr>
      <dsp:spPr>
        <a:xfrm>
          <a:off x="2003015" y="822211"/>
          <a:ext cx="4074907" cy="4074907"/>
        </a:xfrm>
        <a:prstGeom prst="blockArc">
          <a:avLst>
            <a:gd name="adj1" fmla="val 12238211"/>
            <a:gd name="adj2" fmla="val 16396586"/>
            <a:gd name="adj3" fmla="val 4642"/>
          </a:avLst>
        </a:prstGeom>
        <a:solidFill>
          <a:schemeClr val="accent6">
            <a:lumMod val="50000"/>
          </a:schemeClr>
        </a:solidFill>
        <a:ln>
          <a:noFill/>
        </a:ln>
        <a:effectLst>
          <a:outerShdw blurRad="38100" dist="25400" dir="2700000" algn="br"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89B71A6-7EBC-47BD-BDFD-89BA068CC9DD}">
      <dsp:nvSpPr>
        <dsp:cNvPr id="0" name=""/>
        <dsp:cNvSpPr/>
      </dsp:nvSpPr>
      <dsp:spPr>
        <a:xfrm>
          <a:off x="2112538" y="507019"/>
          <a:ext cx="4074907" cy="4074907"/>
        </a:xfrm>
        <a:prstGeom prst="blockArc">
          <a:avLst>
            <a:gd name="adj1" fmla="val 7701901"/>
            <a:gd name="adj2" fmla="val 11661148"/>
            <a:gd name="adj3" fmla="val 4642"/>
          </a:avLst>
        </a:prstGeom>
        <a:solidFill>
          <a:schemeClr val="accent6">
            <a:lumMod val="50000"/>
          </a:schemeClr>
        </a:solidFill>
        <a:ln>
          <a:noFill/>
        </a:ln>
        <a:effectLst>
          <a:outerShdw blurRad="38100" dist="25400" dir="2700000" algn="br"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8870A3F-33C6-4139-A643-3ED84FBC300D}">
      <dsp:nvSpPr>
        <dsp:cNvPr id="0" name=""/>
        <dsp:cNvSpPr/>
      </dsp:nvSpPr>
      <dsp:spPr>
        <a:xfrm>
          <a:off x="2046898" y="457233"/>
          <a:ext cx="4074907" cy="4074907"/>
        </a:xfrm>
        <a:prstGeom prst="blockArc">
          <a:avLst>
            <a:gd name="adj1" fmla="val 3025463"/>
            <a:gd name="adj2" fmla="val 7559581"/>
            <a:gd name="adj3" fmla="val 4642"/>
          </a:avLst>
        </a:prstGeom>
        <a:solidFill>
          <a:schemeClr val="accent6">
            <a:lumMod val="50000"/>
          </a:schemeClr>
        </a:solidFill>
        <a:ln>
          <a:noFill/>
        </a:ln>
        <a:effectLst>
          <a:outerShdw blurRad="38100" dist="25400" dir="2700000" algn="br"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7E73195-B0EB-4BC3-96BE-F835CB2EEC66}">
      <dsp:nvSpPr>
        <dsp:cNvPr id="0" name=""/>
        <dsp:cNvSpPr/>
      </dsp:nvSpPr>
      <dsp:spPr>
        <a:xfrm>
          <a:off x="2075074" y="303840"/>
          <a:ext cx="4074907" cy="4074907"/>
        </a:xfrm>
        <a:prstGeom prst="blockArc">
          <a:avLst>
            <a:gd name="adj1" fmla="val 20806264"/>
            <a:gd name="adj2" fmla="val 2993418"/>
            <a:gd name="adj3" fmla="val 4642"/>
          </a:avLst>
        </a:prstGeom>
        <a:solidFill>
          <a:schemeClr val="accent6">
            <a:lumMod val="50000"/>
          </a:schemeClr>
        </a:solidFill>
        <a:ln>
          <a:noFill/>
        </a:ln>
        <a:effectLst>
          <a:outerShdw blurRad="38100" dist="25400" dir="2700000" algn="br"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6E5CF63-EB2D-4078-92CD-26F392194FCC}">
      <dsp:nvSpPr>
        <dsp:cNvPr id="0" name=""/>
        <dsp:cNvSpPr/>
      </dsp:nvSpPr>
      <dsp:spPr>
        <a:xfrm>
          <a:off x="2152784" y="825138"/>
          <a:ext cx="4074907" cy="4074907"/>
        </a:xfrm>
        <a:prstGeom prst="blockArc">
          <a:avLst>
            <a:gd name="adj1" fmla="val 16137770"/>
            <a:gd name="adj2" fmla="val 20156254"/>
            <a:gd name="adj3" fmla="val 4642"/>
          </a:avLst>
        </a:prstGeom>
        <a:solidFill>
          <a:schemeClr val="accent6">
            <a:lumMod val="50000"/>
          </a:schemeClr>
        </a:solidFill>
        <a:ln>
          <a:noFill/>
        </a:ln>
        <a:effectLst>
          <a:outerShdw blurRad="38100" dist="25400" dir="2700000" algn="br"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D6AD2AF-A9A4-4B23-AC81-44C25F704E24}">
      <dsp:nvSpPr>
        <dsp:cNvPr id="0" name=""/>
        <dsp:cNvSpPr/>
      </dsp:nvSpPr>
      <dsp:spPr>
        <a:xfrm>
          <a:off x="3313488" y="1913955"/>
          <a:ext cx="1602425" cy="1504355"/>
        </a:xfrm>
        <a:prstGeom prst="ellipse">
          <a:avLst/>
        </a:prstGeom>
        <a:solidFill>
          <a:schemeClr val="accent1">
            <a:lumMod val="75000"/>
          </a:schemeClr>
        </a:soli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1"/>
              </a:solidFill>
            </a:rPr>
            <a:t>Effective and efficient local government </a:t>
          </a:r>
          <a:endParaRPr lang="en-GB" sz="1500" b="1" kern="1200" dirty="0">
            <a:solidFill>
              <a:schemeClr val="tx1"/>
            </a:solidFill>
          </a:endParaRPr>
        </a:p>
      </dsp:txBody>
      <dsp:txXfrm>
        <a:off x="3548158" y="2134263"/>
        <a:ext cx="1133085" cy="1063739"/>
      </dsp:txXfrm>
    </dsp:sp>
    <dsp:sp modelId="{26469982-8C0E-4421-834C-7740D1F57CEB}">
      <dsp:nvSpPr>
        <dsp:cNvPr id="0" name=""/>
        <dsp:cNvSpPr/>
      </dsp:nvSpPr>
      <dsp:spPr>
        <a:xfrm>
          <a:off x="3353100" y="77079"/>
          <a:ext cx="1602226" cy="1591349"/>
        </a:xfrm>
        <a:prstGeom prst="ellipse">
          <a:avLst/>
        </a:prstGeom>
        <a:solidFill>
          <a:schemeClr val="accent6"/>
        </a:soli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ZA" sz="1100" b="1" kern="1200" dirty="0" smtClean="0">
              <a:solidFill>
                <a:schemeClr val="tx1"/>
              </a:solidFill>
            </a:rPr>
            <a:t>Improve the quality of leadership to make local government work</a:t>
          </a:r>
          <a:endParaRPr lang="en-GB" sz="1100" b="1" kern="1200" dirty="0">
            <a:solidFill>
              <a:schemeClr val="tx1"/>
            </a:solidFill>
          </a:endParaRPr>
        </a:p>
      </dsp:txBody>
      <dsp:txXfrm>
        <a:off x="3587741" y="310127"/>
        <a:ext cx="1132944" cy="1125253"/>
      </dsp:txXfrm>
    </dsp:sp>
    <dsp:sp modelId="{3E798F75-9852-4F7B-B924-CA9D4853CB22}">
      <dsp:nvSpPr>
        <dsp:cNvPr id="0" name=""/>
        <dsp:cNvSpPr/>
      </dsp:nvSpPr>
      <dsp:spPr>
        <a:xfrm>
          <a:off x="5204579" y="1254820"/>
          <a:ext cx="1605759" cy="1592636"/>
        </a:xfrm>
        <a:prstGeom prst="ellipse">
          <a:avLst/>
        </a:prstGeom>
        <a:solidFill>
          <a:schemeClr val="accent3">
            <a:lumMod val="75000"/>
          </a:schemeClr>
        </a:soli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ZA" sz="1100" b="1" kern="1200" dirty="0" smtClean="0">
              <a:solidFill>
                <a:schemeClr val="tx1"/>
              </a:solidFill>
            </a:rPr>
            <a:t>Deliver quality infrastructure to improve service delivery (water and sanitation)</a:t>
          </a:r>
          <a:endParaRPr lang="en-GB" sz="1100" b="1" kern="1200" dirty="0">
            <a:solidFill>
              <a:schemeClr val="tx1"/>
            </a:solidFill>
          </a:endParaRPr>
        </a:p>
      </dsp:txBody>
      <dsp:txXfrm>
        <a:off x="5439737" y="1488056"/>
        <a:ext cx="1135443" cy="1126164"/>
      </dsp:txXfrm>
    </dsp:sp>
    <dsp:sp modelId="{96C1D95D-73DA-4205-B8E9-71105912D249}">
      <dsp:nvSpPr>
        <dsp:cNvPr id="0" name=""/>
        <dsp:cNvSpPr/>
      </dsp:nvSpPr>
      <dsp:spPr>
        <a:xfrm>
          <a:off x="4519756" y="3232178"/>
          <a:ext cx="1665042" cy="1592991"/>
        </a:xfrm>
        <a:prstGeom prst="ellipse">
          <a:avLst/>
        </a:prstGeom>
        <a:solidFill>
          <a:schemeClr val="accent2">
            <a:lumMod val="75000"/>
          </a:schemeClr>
        </a:soli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ZA" sz="1100" b="1" kern="1200" dirty="0" smtClean="0">
              <a:solidFill>
                <a:schemeClr val="tx1"/>
              </a:solidFill>
            </a:rPr>
            <a:t>Introduce a people-driven service delivery model</a:t>
          </a:r>
          <a:endParaRPr lang="en-GB" sz="1100" b="1" kern="1200" dirty="0">
            <a:solidFill>
              <a:schemeClr val="tx1"/>
            </a:solidFill>
          </a:endParaRPr>
        </a:p>
      </dsp:txBody>
      <dsp:txXfrm>
        <a:off x="4763596" y="3465466"/>
        <a:ext cx="1177362" cy="1126415"/>
      </dsp:txXfrm>
    </dsp:sp>
    <dsp:sp modelId="{C716DFEC-4D18-4BDE-8D87-4319B2B9E7A3}">
      <dsp:nvSpPr>
        <dsp:cNvPr id="0" name=""/>
        <dsp:cNvSpPr/>
      </dsp:nvSpPr>
      <dsp:spPr>
        <a:xfrm>
          <a:off x="2118742" y="3346905"/>
          <a:ext cx="1592032" cy="1516001"/>
        </a:xfrm>
        <a:prstGeom prst="ellipse">
          <a:avLst/>
        </a:prstGeom>
        <a:solidFill>
          <a:schemeClr val="accent5">
            <a:lumMod val="75000"/>
          </a:schemeClr>
        </a:solidFill>
        <a:ln>
          <a:solidFill>
            <a:schemeClr val="accent1"/>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ZA" sz="1100" b="1" kern="1200" dirty="0" smtClean="0">
              <a:solidFill>
                <a:schemeClr val="tx1"/>
              </a:solidFill>
            </a:rPr>
            <a:t>Invest in local economic activities to grow local economies and create employment </a:t>
          </a:r>
          <a:endParaRPr lang="en-GB" sz="1100" b="1" kern="1200" dirty="0">
            <a:solidFill>
              <a:schemeClr val="tx1"/>
            </a:solidFill>
          </a:endParaRPr>
        </a:p>
      </dsp:txBody>
      <dsp:txXfrm>
        <a:off x="2351890" y="3568918"/>
        <a:ext cx="1125736" cy="1071975"/>
      </dsp:txXfrm>
    </dsp:sp>
    <dsp:sp modelId="{7D97AABF-FACB-4C3B-A2C9-2C62241321E9}">
      <dsp:nvSpPr>
        <dsp:cNvPr id="0" name=""/>
        <dsp:cNvSpPr/>
      </dsp:nvSpPr>
      <dsp:spPr>
        <a:xfrm>
          <a:off x="1419260" y="1258229"/>
          <a:ext cx="1605365" cy="1585819"/>
        </a:xfrm>
        <a:prstGeom prst="ellipse">
          <a:avLst/>
        </a:prstGeom>
        <a:solidFill>
          <a:schemeClr val="bg2">
            <a:lumMod val="75000"/>
          </a:schemeClr>
        </a:soli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dirty="0" smtClean="0">
              <a:solidFill>
                <a:schemeClr val="tx1"/>
              </a:solidFill>
            </a:rPr>
            <a:t>Manage and account for the use of limited public resources</a:t>
          </a:r>
          <a:endParaRPr lang="en-GB" sz="1100" b="1" kern="1200" dirty="0">
            <a:solidFill>
              <a:schemeClr val="tx1"/>
            </a:solidFill>
          </a:endParaRPr>
        </a:p>
      </dsp:txBody>
      <dsp:txXfrm>
        <a:off x="1654360" y="1490467"/>
        <a:ext cx="1135165" cy="11213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80D98D-C8EC-4AB5-809C-BDD42E2086CC}">
      <dsp:nvSpPr>
        <dsp:cNvPr id="0" name=""/>
        <dsp:cNvSpPr/>
      </dsp:nvSpPr>
      <dsp:spPr>
        <a:xfrm>
          <a:off x="5562" y="834806"/>
          <a:ext cx="2402387" cy="1793331"/>
        </a:xfrm>
        <a:prstGeom prst="round2SameRect">
          <a:avLst>
            <a:gd name="adj1" fmla="val 8000"/>
            <a:gd name="adj2" fmla="val 0"/>
          </a:avLst>
        </a:prstGeom>
        <a:solidFill>
          <a:schemeClr val="lt1">
            <a:alpha val="90000"/>
            <a:hueOff val="0"/>
            <a:satOff val="0"/>
            <a:lumOff val="0"/>
            <a:alphaOff val="0"/>
          </a:schemeClr>
        </a:solidFill>
        <a:ln w="264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100000"/>
            </a:lnSpc>
            <a:spcBef>
              <a:spcPct val="0"/>
            </a:spcBef>
            <a:spcAft>
              <a:spcPts val="600"/>
            </a:spcAft>
            <a:buChar char="••"/>
          </a:pPr>
          <a:r>
            <a:rPr lang="en-ZA" sz="1600" kern="1200" smtClean="0">
              <a:latin typeface="Calibri"/>
              <a:ea typeface="+mn-ea"/>
              <a:cs typeface="+mn-cs"/>
            </a:rPr>
            <a:t>Economy &amp; employment</a:t>
          </a:r>
          <a:endParaRPr lang="en-ZA" sz="1600" kern="1200">
            <a:latin typeface="Calibri"/>
            <a:ea typeface="+mn-ea"/>
            <a:cs typeface="+mn-cs"/>
          </a:endParaRPr>
        </a:p>
        <a:p>
          <a:pPr marL="171450" lvl="1" indent="-171450" algn="l" defTabSz="711200">
            <a:lnSpc>
              <a:spcPct val="100000"/>
            </a:lnSpc>
            <a:spcBef>
              <a:spcPct val="0"/>
            </a:spcBef>
            <a:spcAft>
              <a:spcPts val="600"/>
            </a:spcAft>
            <a:buChar char="••"/>
          </a:pPr>
          <a:r>
            <a:rPr lang="en-ZA" sz="1600" kern="1200" smtClean="0">
              <a:latin typeface="Calibri"/>
              <a:ea typeface="+mn-ea"/>
              <a:cs typeface="+mn-cs"/>
            </a:rPr>
            <a:t>Improving education, training &amp; innovation</a:t>
          </a:r>
          <a:endParaRPr lang="en-ZA" sz="1600" kern="1200">
            <a:latin typeface="Calibri"/>
            <a:ea typeface="+mn-ea"/>
            <a:cs typeface="+mn-cs"/>
          </a:endParaRPr>
        </a:p>
        <a:p>
          <a:pPr marL="171450" lvl="1" indent="-171450" algn="l" defTabSz="711200">
            <a:lnSpc>
              <a:spcPct val="100000"/>
            </a:lnSpc>
            <a:spcBef>
              <a:spcPct val="0"/>
            </a:spcBef>
            <a:spcAft>
              <a:spcPts val="600"/>
            </a:spcAft>
            <a:buChar char="••"/>
          </a:pPr>
          <a:r>
            <a:rPr lang="en-ZA" sz="1600" kern="1200" smtClean="0">
              <a:latin typeface="Calibri"/>
              <a:ea typeface="+mn-ea"/>
              <a:cs typeface="+mn-cs"/>
            </a:rPr>
            <a:t>Healthcare for all</a:t>
          </a:r>
          <a:endParaRPr lang="en-ZA" sz="1600" kern="1200">
            <a:latin typeface="Calibri"/>
            <a:ea typeface="+mn-ea"/>
            <a:cs typeface="+mn-cs"/>
          </a:endParaRPr>
        </a:p>
        <a:p>
          <a:pPr marL="171450" lvl="1" indent="-171450" algn="l" defTabSz="711200">
            <a:lnSpc>
              <a:spcPct val="100000"/>
            </a:lnSpc>
            <a:spcBef>
              <a:spcPct val="0"/>
            </a:spcBef>
            <a:spcAft>
              <a:spcPts val="600"/>
            </a:spcAft>
            <a:buChar char="••"/>
          </a:pPr>
          <a:r>
            <a:rPr lang="en-ZA" sz="1600" kern="1200" smtClean="0">
              <a:latin typeface="Calibri"/>
              <a:ea typeface="+mn-ea"/>
              <a:cs typeface="+mn-cs"/>
            </a:rPr>
            <a:t>Social Protection</a:t>
          </a:r>
          <a:endParaRPr lang="en-ZA" sz="1600" kern="1200">
            <a:latin typeface="Calibri"/>
            <a:ea typeface="+mn-ea"/>
            <a:cs typeface="+mn-cs"/>
          </a:endParaRPr>
        </a:p>
      </dsp:txBody>
      <dsp:txXfrm>
        <a:off x="47582" y="876826"/>
        <a:ext cx="2318347" cy="1751311"/>
      </dsp:txXfrm>
    </dsp:sp>
    <dsp:sp modelId="{3716D927-4DB8-4305-9567-C0E7A8139E8B}">
      <dsp:nvSpPr>
        <dsp:cNvPr id="0" name=""/>
        <dsp:cNvSpPr/>
      </dsp:nvSpPr>
      <dsp:spPr>
        <a:xfrm>
          <a:off x="5562" y="2628138"/>
          <a:ext cx="2402387" cy="771132"/>
        </a:xfrm>
        <a:prstGeom prst="rect">
          <a:avLst/>
        </a:prstGeom>
        <a:solidFill>
          <a:schemeClr val="accent3">
            <a:hueOff val="0"/>
            <a:satOff val="0"/>
            <a:lumOff val="0"/>
            <a:alphaOff val="0"/>
          </a:schemeClr>
        </a:solidFill>
        <a:ln w="264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lvl="0" algn="l" defTabSz="800100">
            <a:lnSpc>
              <a:spcPct val="90000"/>
            </a:lnSpc>
            <a:spcBef>
              <a:spcPct val="0"/>
            </a:spcBef>
            <a:spcAft>
              <a:spcPct val="35000"/>
            </a:spcAft>
          </a:pPr>
          <a:r>
            <a:rPr lang="en-ZA" sz="1800" b="1" kern="1200" dirty="0" smtClean="0">
              <a:solidFill>
                <a:schemeClr val="tx1"/>
              </a:solidFill>
              <a:latin typeface="Calibri"/>
              <a:ea typeface="+mn-ea"/>
              <a:cs typeface="+mn-cs"/>
            </a:rPr>
            <a:t>SOCIO -ECONOMIC OUTCOMES</a:t>
          </a:r>
          <a:endParaRPr lang="en-ZA" sz="1800" b="1" kern="1200" dirty="0">
            <a:solidFill>
              <a:schemeClr val="tx1"/>
            </a:solidFill>
            <a:latin typeface="Calibri"/>
            <a:ea typeface="+mn-ea"/>
            <a:cs typeface="+mn-cs"/>
          </a:endParaRPr>
        </a:p>
      </dsp:txBody>
      <dsp:txXfrm>
        <a:off x="5562" y="2628138"/>
        <a:ext cx="1691822" cy="771132"/>
      </dsp:txXfrm>
    </dsp:sp>
    <dsp:sp modelId="{F08DE278-55D2-40E9-8756-1A6BAD2265DC}">
      <dsp:nvSpPr>
        <dsp:cNvPr id="0" name=""/>
        <dsp:cNvSpPr/>
      </dsp:nvSpPr>
      <dsp:spPr>
        <a:xfrm>
          <a:off x="1765343" y="2750625"/>
          <a:ext cx="840835" cy="840835"/>
        </a:xfrm>
        <a:prstGeom prst="ellipse">
          <a:avLst/>
        </a:prstGeom>
        <a:solidFill>
          <a:schemeClr val="accent3">
            <a:tint val="40000"/>
            <a:alpha val="90000"/>
            <a:hueOff val="0"/>
            <a:satOff val="0"/>
            <a:lumOff val="0"/>
            <a:alphaOff val="0"/>
          </a:schemeClr>
        </a:solidFill>
        <a:ln w="2642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5ED4FE-88AC-4455-BB3A-1015440189C6}">
      <dsp:nvSpPr>
        <dsp:cNvPr id="0" name=""/>
        <dsp:cNvSpPr/>
      </dsp:nvSpPr>
      <dsp:spPr>
        <a:xfrm>
          <a:off x="2814491" y="834806"/>
          <a:ext cx="2402387" cy="1793331"/>
        </a:xfrm>
        <a:prstGeom prst="round2SameRect">
          <a:avLst>
            <a:gd name="adj1" fmla="val 8000"/>
            <a:gd name="adj2" fmla="val 0"/>
          </a:avLst>
        </a:prstGeom>
        <a:solidFill>
          <a:schemeClr val="lt1">
            <a:alpha val="90000"/>
            <a:hueOff val="0"/>
            <a:satOff val="0"/>
            <a:lumOff val="0"/>
            <a:alphaOff val="0"/>
          </a:schemeClr>
        </a:solidFill>
        <a:ln w="26425" cap="flat" cmpd="sng" algn="ctr">
          <a:solidFill>
            <a:schemeClr val="accent3">
              <a:hueOff val="-4194735"/>
              <a:satOff val="-12560"/>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ZA" sz="1600" kern="1200" smtClean="0">
              <a:latin typeface="Calibri"/>
              <a:ea typeface="+mn-ea"/>
              <a:cs typeface="+mn-cs"/>
            </a:rPr>
            <a:t>Economic Infrastructure</a:t>
          </a:r>
          <a:endParaRPr lang="en-ZA" sz="1600" kern="1200">
            <a:latin typeface="Calibri"/>
            <a:ea typeface="+mn-ea"/>
            <a:cs typeface="+mn-cs"/>
          </a:endParaRPr>
        </a:p>
        <a:p>
          <a:pPr marL="171450" lvl="1" indent="-171450" algn="l" defTabSz="711200">
            <a:lnSpc>
              <a:spcPct val="90000"/>
            </a:lnSpc>
            <a:spcBef>
              <a:spcPct val="0"/>
            </a:spcBef>
            <a:spcAft>
              <a:spcPct val="15000"/>
            </a:spcAft>
            <a:buChar char="••"/>
          </a:pPr>
          <a:r>
            <a:rPr lang="en-ZA" sz="1600" kern="1200" dirty="0" smtClean="0">
              <a:latin typeface="Calibri"/>
              <a:ea typeface="+mn-ea"/>
              <a:cs typeface="+mn-cs"/>
            </a:rPr>
            <a:t>Transforming human settlements</a:t>
          </a:r>
          <a:endParaRPr lang="en-ZA" sz="1600" kern="1200" dirty="0">
            <a:latin typeface="Calibri"/>
            <a:ea typeface="+mn-ea"/>
            <a:cs typeface="+mn-cs"/>
          </a:endParaRPr>
        </a:p>
        <a:p>
          <a:pPr marL="171450" lvl="1" indent="-171450" algn="l" defTabSz="711200">
            <a:lnSpc>
              <a:spcPct val="100000"/>
            </a:lnSpc>
            <a:spcBef>
              <a:spcPct val="0"/>
            </a:spcBef>
            <a:spcAft>
              <a:spcPts val="600"/>
            </a:spcAft>
            <a:buChar char="••"/>
          </a:pPr>
          <a:r>
            <a:rPr lang="en-ZA" sz="1600" kern="1200" smtClean="0">
              <a:latin typeface="Calibri"/>
              <a:ea typeface="+mn-ea"/>
              <a:cs typeface="+mn-cs"/>
            </a:rPr>
            <a:t>Environmental sutainability &amp; resilience</a:t>
          </a:r>
          <a:endParaRPr lang="en-ZA" sz="1600" kern="1200" dirty="0">
            <a:latin typeface="Calibri"/>
            <a:ea typeface="+mn-ea"/>
            <a:cs typeface="+mn-cs"/>
          </a:endParaRPr>
        </a:p>
        <a:p>
          <a:pPr marL="171450" lvl="1" indent="-171450" algn="l" defTabSz="711200">
            <a:lnSpc>
              <a:spcPct val="90000"/>
            </a:lnSpc>
            <a:spcBef>
              <a:spcPct val="0"/>
            </a:spcBef>
            <a:spcAft>
              <a:spcPct val="15000"/>
            </a:spcAft>
            <a:buChar char="••"/>
          </a:pPr>
          <a:r>
            <a:rPr lang="en-ZA" sz="1600" kern="1200" smtClean="0">
              <a:latin typeface="Calibri"/>
              <a:ea typeface="+mn-ea"/>
              <a:cs typeface="+mn-cs"/>
            </a:rPr>
            <a:t>Inclusive rural economy</a:t>
          </a:r>
          <a:endParaRPr lang="en-ZA" sz="1600" kern="1200">
            <a:latin typeface="Calibri"/>
            <a:ea typeface="+mn-ea"/>
            <a:cs typeface="+mn-cs"/>
          </a:endParaRPr>
        </a:p>
      </dsp:txBody>
      <dsp:txXfrm>
        <a:off x="2856511" y="876826"/>
        <a:ext cx="2318347" cy="1751311"/>
      </dsp:txXfrm>
    </dsp:sp>
    <dsp:sp modelId="{07729D13-4A73-41C6-B27B-67B8223B5E26}">
      <dsp:nvSpPr>
        <dsp:cNvPr id="0" name=""/>
        <dsp:cNvSpPr/>
      </dsp:nvSpPr>
      <dsp:spPr>
        <a:xfrm>
          <a:off x="2814491" y="2628138"/>
          <a:ext cx="2402387" cy="771132"/>
        </a:xfrm>
        <a:prstGeom prst="rect">
          <a:avLst/>
        </a:prstGeom>
        <a:solidFill>
          <a:schemeClr val="accent3">
            <a:hueOff val="-4194735"/>
            <a:satOff val="-12560"/>
            <a:lumOff val="-1569"/>
            <a:alphaOff val="0"/>
          </a:schemeClr>
        </a:solidFill>
        <a:ln w="26425" cap="flat" cmpd="sng" algn="ctr">
          <a:solidFill>
            <a:schemeClr val="accent3">
              <a:hueOff val="-4194735"/>
              <a:satOff val="-12560"/>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lvl="0" algn="l" defTabSz="933450">
            <a:lnSpc>
              <a:spcPct val="90000"/>
            </a:lnSpc>
            <a:spcBef>
              <a:spcPct val="0"/>
            </a:spcBef>
            <a:spcAft>
              <a:spcPct val="35000"/>
            </a:spcAft>
          </a:pPr>
          <a:r>
            <a:rPr lang="en-ZA" sz="2100" b="1" kern="1200" dirty="0" smtClean="0">
              <a:solidFill>
                <a:schemeClr val="tx1"/>
              </a:solidFill>
              <a:latin typeface="Calibri"/>
              <a:ea typeface="+mn-ea"/>
              <a:cs typeface="+mn-cs"/>
            </a:rPr>
            <a:t>MECHANISMS</a:t>
          </a:r>
          <a:endParaRPr lang="en-ZA" sz="2100" b="1" kern="1200" dirty="0">
            <a:solidFill>
              <a:schemeClr val="tx1"/>
            </a:solidFill>
            <a:latin typeface="Calibri"/>
            <a:ea typeface="+mn-ea"/>
            <a:cs typeface="+mn-cs"/>
          </a:endParaRPr>
        </a:p>
      </dsp:txBody>
      <dsp:txXfrm>
        <a:off x="2814491" y="2628138"/>
        <a:ext cx="1691822" cy="771132"/>
      </dsp:txXfrm>
    </dsp:sp>
    <dsp:sp modelId="{1A4D0F8F-9895-4309-BFC7-153F59815D3C}">
      <dsp:nvSpPr>
        <dsp:cNvPr id="0" name=""/>
        <dsp:cNvSpPr/>
      </dsp:nvSpPr>
      <dsp:spPr>
        <a:xfrm>
          <a:off x="4574273" y="2750625"/>
          <a:ext cx="840835" cy="840835"/>
        </a:xfrm>
        <a:prstGeom prst="ellipse">
          <a:avLst/>
        </a:prstGeom>
        <a:solidFill>
          <a:schemeClr val="accent3">
            <a:tint val="40000"/>
            <a:alpha val="90000"/>
            <a:hueOff val="-4238610"/>
            <a:satOff val="-11332"/>
            <a:lumOff val="-550"/>
            <a:alphaOff val="0"/>
          </a:schemeClr>
        </a:solidFill>
        <a:ln w="26425" cap="flat" cmpd="sng" algn="ctr">
          <a:solidFill>
            <a:schemeClr val="accent3">
              <a:tint val="40000"/>
              <a:alpha val="90000"/>
              <a:hueOff val="-4238610"/>
              <a:satOff val="-11332"/>
              <a:lumOff val="-550"/>
              <a:alphaOff val="0"/>
            </a:schemeClr>
          </a:solidFill>
          <a:prstDash val="solid"/>
        </a:ln>
        <a:effectLst/>
      </dsp:spPr>
      <dsp:style>
        <a:lnRef idx="2">
          <a:scrgbClr r="0" g="0" b="0"/>
        </a:lnRef>
        <a:fillRef idx="1">
          <a:scrgbClr r="0" g="0" b="0"/>
        </a:fillRef>
        <a:effectRef idx="0">
          <a:scrgbClr r="0" g="0" b="0"/>
        </a:effectRef>
        <a:fontRef idx="minor"/>
      </dsp:style>
    </dsp:sp>
    <dsp:sp modelId="{CF7ECAD8-3000-44DC-B028-167EDD37DDF7}">
      <dsp:nvSpPr>
        <dsp:cNvPr id="0" name=""/>
        <dsp:cNvSpPr/>
      </dsp:nvSpPr>
      <dsp:spPr>
        <a:xfrm>
          <a:off x="5623420" y="834806"/>
          <a:ext cx="2402387" cy="1793331"/>
        </a:xfrm>
        <a:prstGeom prst="round2SameRect">
          <a:avLst>
            <a:gd name="adj1" fmla="val 8000"/>
            <a:gd name="adj2" fmla="val 0"/>
          </a:avLst>
        </a:prstGeom>
        <a:solidFill>
          <a:schemeClr val="lt1">
            <a:alpha val="90000"/>
            <a:hueOff val="0"/>
            <a:satOff val="0"/>
            <a:lumOff val="0"/>
            <a:alphaOff val="0"/>
          </a:schemeClr>
        </a:solidFill>
        <a:ln w="26425" cap="flat" cmpd="sng" algn="ctr">
          <a:solidFill>
            <a:schemeClr val="accent3">
              <a:hueOff val="-8389470"/>
              <a:satOff val="-25119"/>
              <a:lumOff val="-31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ZA" sz="1600" kern="1200" smtClean="0">
              <a:latin typeface="Calibri"/>
              <a:ea typeface="+mn-ea"/>
              <a:cs typeface="+mn-cs"/>
            </a:rPr>
            <a:t>Building a capable &amp; developmental state</a:t>
          </a:r>
          <a:endParaRPr lang="en-ZA" sz="1600" kern="1200">
            <a:latin typeface="Calibri"/>
            <a:ea typeface="+mn-ea"/>
            <a:cs typeface="+mn-cs"/>
          </a:endParaRPr>
        </a:p>
        <a:p>
          <a:pPr marL="171450" lvl="1" indent="-171450" algn="l" defTabSz="711200">
            <a:lnSpc>
              <a:spcPct val="90000"/>
            </a:lnSpc>
            <a:spcBef>
              <a:spcPct val="0"/>
            </a:spcBef>
            <a:spcAft>
              <a:spcPct val="15000"/>
            </a:spcAft>
            <a:buChar char="••"/>
          </a:pPr>
          <a:r>
            <a:rPr lang="en-ZA" sz="1600" kern="1200" smtClean="0">
              <a:latin typeface="Calibri"/>
              <a:ea typeface="+mn-ea"/>
              <a:cs typeface="+mn-cs"/>
            </a:rPr>
            <a:t>Fighting corruption</a:t>
          </a:r>
          <a:endParaRPr lang="en-ZA" sz="1600" kern="1200">
            <a:latin typeface="Calibri"/>
            <a:ea typeface="+mn-ea"/>
            <a:cs typeface="+mn-cs"/>
          </a:endParaRPr>
        </a:p>
        <a:p>
          <a:pPr marL="171450" lvl="1" indent="-171450" algn="l" defTabSz="711200">
            <a:lnSpc>
              <a:spcPct val="100000"/>
            </a:lnSpc>
            <a:spcBef>
              <a:spcPct val="0"/>
            </a:spcBef>
            <a:spcAft>
              <a:spcPts val="600"/>
            </a:spcAft>
            <a:buChar char="••"/>
          </a:pPr>
          <a:r>
            <a:rPr lang="en-ZA" sz="1600" kern="1200" smtClean="0">
              <a:latin typeface="Calibri"/>
              <a:ea typeface="+mn-ea"/>
              <a:cs typeface="+mn-cs"/>
            </a:rPr>
            <a:t>Building supportive, safe &amp; cohesive communities.</a:t>
          </a:r>
          <a:endParaRPr lang="en-ZA" sz="1600" kern="1200">
            <a:latin typeface="Calibri"/>
            <a:ea typeface="+mn-ea"/>
            <a:cs typeface="+mn-cs"/>
          </a:endParaRPr>
        </a:p>
      </dsp:txBody>
      <dsp:txXfrm>
        <a:off x="5665440" y="876826"/>
        <a:ext cx="2318347" cy="1751311"/>
      </dsp:txXfrm>
    </dsp:sp>
    <dsp:sp modelId="{19647DC8-C592-4C2D-887E-4517F588201C}">
      <dsp:nvSpPr>
        <dsp:cNvPr id="0" name=""/>
        <dsp:cNvSpPr/>
      </dsp:nvSpPr>
      <dsp:spPr>
        <a:xfrm>
          <a:off x="5623420" y="2628138"/>
          <a:ext cx="2402387" cy="771132"/>
        </a:xfrm>
        <a:prstGeom prst="rect">
          <a:avLst/>
        </a:prstGeom>
        <a:solidFill>
          <a:schemeClr val="accent3">
            <a:hueOff val="-8389470"/>
            <a:satOff val="-25119"/>
            <a:lumOff val="-3137"/>
            <a:alphaOff val="0"/>
          </a:schemeClr>
        </a:solidFill>
        <a:ln w="26425" cap="flat" cmpd="sng" algn="ctr">
          <a:solidFill>
            <a:schemeClr val="accent3">
              <a:hueOff val="-8389470"/>
              <a:satOff val="-25119"/>
              <a:lumOff val="-313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lvl="0" algn="l" defTabSz="933450">
            <a:lnSpc>
              <a:spcPct val="90000"/>
            </a:lnSpc>
            <a:spcBef>
              <a:spcPct val="0"/>
            </a:spcBef>
            <a:spcAft>
              <a:spcPct val="35000"/>
            </a:spcAft>
          </a:pPr>
          <a:r>
            <a:rPr lang="en-ZA" sz="2100" b="1" kern="1200" dirty="0" smtClean="0">
              <a:solidFill>
                <a:schemeClr val="tx1"/>
              </a:solidFill>
              <a:latin typeface="Calibri"/>
              <a:ea typeface="+mn-ea"/>
              <a:cs typeface="+mn-cs"/>
            </a:rPr>
            <a:t>CONDITIONS</a:t>
          </a:r>
          <a:endParaRPr lang="en-ZA" sz="2100" b="1" kern="1200" dirty="0">
            <a:solidFill>
              <a:schemeClr val="tx1"/>
            </a:solidFill>
            <a:latin typeface="Calibri"/>
            <a:ea typeface="+mn-ea"/>
            <a:cs typeface="+mn-cs"/>
          </a:endParaRPr>
        </a:p>
      </dsp:txBody>
      <dsp:txXfrm>
        <a:off x="5623420" y="2628138"/>
        <a:ext cx="1691822" cy="771132"/>
      </dsp:txXfrm>
    </dsp:sp>
    <dsp:sp modelId="{F02BF60C-D92A-47ED-8589-32C88A435317}">
      <dsp:nvSpPr>
        <dsp:cNvPr id="0" name=""/>
        <dsp:cNvSpPr/>
      </dsp:nvSpPr>
      <dsp:spPr>
        <a:xfrm>
          <a:off x="7383202" y="2750625"/>
          <a:ext cx="840835" cy="840835"/>
        </a:xfrm>
        <a:prstGeom prst="ellipse">
          <a:avLst/>
        </a:prstGeom>
        <a:solidFill>
          <a:schemeClr val="accent3">
            <a:tint val="40000"/>
            <a:alpha val="90000"/>
            <a:hueOff val="-8477219"/>
            <a:satOff val="-22663"/>
            <a:lumOff val="-1101"/>
            <a:alphaOff val="0"/>
          </a:schemeClr>
        </a:solidFill>
        <a:ln w="26425" cap="flat" cmpd="sng" algn="ctr">
          <a:solidFill>
            <a:schemeClr val="accent3">
              <a:tint val="40000"/>
              <a:alpha val="90000"/>
              <a:hueOff val="-8477219"/>
              <a:satOff val="-22663"/>
              <a:lumOff val="-110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FAF3B6-7928-42D4-A2E5-053AB4351206}">
      <dsp:nvSpPr>
        <dsp:cNvPr id="0" name=""/>
        <dsp:cNvSpPr/>
      </dsp:nvSpPr>
      <dsp:spPr>
        <a:xfrm>
          <a:off x="2433" y="187839"/>
          <a:ext cx="2372664" cy="949065"/>
        </a:xfrm>
        <a:prstGeom prst="rect">
          <a:avLst/>
        </a:prstGeom>
        <a:solidFill>
          <a:srgbClr val="FFC000"/>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ZA" sz="2400" b="1" kern="1200" dirty="0" smtClean="0">
              <a:latin typeface="+mn-lt"/>
            </a:rPr>
            <a:t>Unemployment</a:t>
          </a:r>
          <a:endParaRPr lang="en-GB" sz="2400" b="1" kern="1200" dirty="0">
            <a:latin typeface="+mn-lt"/>
          </a:endParaRPr>
        </a:p>
      </dsp:txBody>
      <dsp:txXfrm>
        <a:off x="2433" y="187839"/>
        <a:ext cx="2372664" cy="949065"/>
      </dsp:txXfrm>
    </dsp:sp>
    <dsp:sp modelId="{6F44170F-7B40-469A-B849-253149BF319D}">
      <dsp:nvSpPr>
        <dsp:cNvPr id="0" name=""/>
        <dsp:cNvSpPr/>
      </dsp:nvSpPr>
      <dsp:spPr>
        <a:xfrm>
          <a:off x="2433" y="1136904"/>
          <a:ext cx="2372664" cy="2810880"/>
        </a:xfrm>
        <a:prstGeom prst="rect">
          <a:avLst/>
        </a:prstGeom>
        <a:noFill/>
        <a:ln w="1905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ZA" sz="1600" b="1" kern="1200" dirty="0" smtClean="0">
              <a:latin typeface="+mn-lt"/>
            </a:rPr>
            <a:t>Reduce the unemployment rate </a:t>
          </a:r>
          <a:r>
            <a:rPr lang="en-ZA" sz="1600" b="0" kern="1200" dirty="0" smtClean="0">
              <a:latin typeface="+mn-lt"/>
            </a:rPr>
            <a:t>to 15% by 2020</a:t>
          </a:r>
          <a:endParaRPr lang="en-GB" sz="1600" kern="1200" dirty="0">
            <a:latin typeface="+mn-lt"/>
          </a:endParaRPr>
        </a:p>
        <a:p>
          <a:pPr marL="171450" lvl="1" indent="-171450" algn="l" defTabSz="711200">
            <a:lnSpc>
              <a:spcPct val="90000"/>
            </a:lnSpc>
            <a:spcBef>
              <a:spcPct val="0"/>
            </a:spcBef>
            <a:spcAft>
              <a:spcPct val="15000"/>
            </a:spcAft>
            <a:buChar char="••"/>
          </a:pPr>
          <a:r>
            <a:rPr lang="en-ZA" sz="1600" b="0" kern="1200" dirty="0" smtClean="0">
              <a:latin typeface="+mn-lt"/>
            </a:rPr>
            <a:t>Therefore creating 720,000 new jobs</a:t>
          </a:r>
          <a:endParaRPr lang="en-GB" sz="1600" kern="1200" dirty="0">
            <a:latin typeface="+mn-lt"/>
          </a:endParaRPr>
        </a:p>
        <a:p>
          <a:pPr marL="171450" lvl="1" indent="-171450" algn="l" defTabSz="711200">
            <a:lnSpc>
              <a:spcPct val="90000"/>
            </a:lnSpc>
            <a:spcBef>
              <a:spcPct val="0"/>
            </a:spcBef>
            <a:spcAft>
              <a:spcPct val="15000"/>
            </a:spcAft>
            <a:buChar char="••"/>
          </a:pPr>
          <a:r>
            <a:rPr lang="en-ZA" sz="1600" kern="1200" dirty="0" smtClean="0">
              <a:latin typeface="+mn-lt"/>
            </a:rPr>
            <a:t>Move from 890 000 employed in 2010 to 1.6 million employed in 2020</a:t>
          </a:r>
          <a:endParaRPr lang="en-GB" sz="1600" kern="1200" dirty="0">
            <a:latin typeface="+mn-lt"/>
          </a:endParaRPr>
        </a:p>
        <a:p>
          <a:pPr marL="171450" lvl="1" indent="-171450" algn="l" defTabSz="711200">
            <a:lnSpc>
              <a:spcPct val="90000"/>
            </a:lnSpc>
            <a:spcBef>
              <a:spcPct val="0"/>
            </a:spcBef>
            <a:spcAft>
              <a:spcPct val="15000"/>
            </a:spcAft>
            <a:buChar char="••"/>
          </a:pPr>
          <a:endParaRPr lang="en-ZA" sz="1600" kern="1200" dirty="0">
            <a:latin typeface="+mn-lt"/>
          </a:endParaRPr>
        </a:p>
      </dsp:txBody>
      <dsp:txXfrm>
        <a:off x="2433" y="1136904"/>
        <a:ext cx="2372664" cy="2810880"/>
      </dsp:txXfrm>
    </dsp:sp>
    <dsp:sp modelId="{34859749-E9B8-4E18-82AF-657B179018EC}">
      <dsp:nvSpPr>
        <dsp:cNvPr id="0" name=""/>
        <dsp:cNvSpPr/>
      </dsp:nvSpPr>
      <dsp:spPr>
        <a:xfrm>
          <a:off x="2707271" y="187839"/>
          <a:ext cx="2372664" cy="949065"/>
        </a:xfrm>
        <a:prstGeom prst="rect">
          <a:avLst/>
        </a:prstGeom>
        <a:solidFill>
          <a:srgbClr val="FFC000"/>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ZA" sz="2400" b="1" kern="1200" dirty="0" smtClean="0">
              <a:latin typeface="+mn-lt"/>
            </a:rPr>
            <a:t>Inequality</a:t>
          </a:r>
          <a:endParaRPr lang="en-GB" sz="2400" b="1" kern="1200" dirty="0">
            <a:latin typeface="+mn-lt"/>
          </a:endParaRPr>
        </a:p>
      </dsp:txBody>
      <dsp:txXfrm>
        <a:off x="2707271" y="187839"/>
        <a:ext cx="2372664" cy="949065"/>
      </dsp:txXfrm>
    </dsp:sp>
    <dsp:sp modelId="{CB6A857E-8C3A-47F1-A768-D6DFF980D795}">
      <dsp:nvSpPr>
        <dsp:cNvPr id="0" name=""/>
        <dsp:cNvSpPr/>
      </dsp:nvSpPr>
      <dsp:spPr>
        <a:xfrm>
          <a:off x="2707271" y="1136904"/>
          <a:ext cx="2372664" cy="2810880"/>
        </a:xfrm>
        <a:prstGeom prst="rect">
          <a:avLst/>
        </a:prstGeom>
        <a:solidFill>
          <a:schemeClr val="bg1">
            <a:alpha val="90000"/>
          </a:schemeClr>
        </a:solidFill>
        <a:ln w="1905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ZA" sz="1600" b="1" kern="1200" dirty="0" smtClean="0">
              <a:latin typeface="+mn-lt"/>
            </a:rPr>
            <a:t>Reduce inequality </a:t>
          </a:r>
          <a:r>
            <a:rPr lang="en-ZA" sz="1600" b="0" kern="1200" dirty="0" smtClean="0">
              <a:latin typeface="+mn-lt"/>
            </a:rPr>
            <a:t>by enhancing the skill set of the labour force, fixed capital investment and improvements in education. </a:t>
          </a:r>
          <a:endParaRPr lang="en-GB" sz="1600" kern="1200" dirty="0">
            <a:latin typeface="+mn-lt"/>
          </a:endParaRPr>
        </a:p>
        <a:p>
          <a:pPr marL="171450" lvl="1" indent="-171450" algn="l" defTabSz="711200">
            <a:lnSpc>
              <a:spcPct val="90000"/>
            </a:lnSpc>
            <a:spcBef>
              <a:spcPct val="0"/>
            </a:spcBef>
            <a:spcAft>
              <a:spcPct val="15000"/>
            </a:spcAft>
            <a:buChar char="••"/>
          </a:pPr>
          <a:r>
            <a:rPr lang="en-ZA" sz="1600" b="0" kern="1200" dirty="0" smtClean="0">
              <a:latin typeface="+mn-lt"/>
            </a:rPr>
            <a:t>Reducing the </a:t>
          </a:r>
          <a:r>
            <a:rPr lang="en-ZA" sz="1600" b="0" kern="1200" dirty="0" err="1" smtClean="0">
              <a:latin typeface="+mn-lt"/>
            </a:rPr>
            <a:t>Gini</a:t>
          </a:r>
          <a:r>
            <a:rPr lang="en-ZA" sz="1600" b="0" kern="1200" dirty="0" smtClean="0">
              <a:latin typeface="+mn-lt"/>
            </a:rPr>
            <a:t>-coefficient from 0,65 to 0,55</a:t>
          </a:r>
          <a:endParaRPr lang="en-GB" sz="1600" kern="1200" dirty="0">
            <a:latin typeface="+mn-lt"/>
          </a:endParaRPr>
        </a:p>
      </dsp:txBody>
      <dsp:txXfrm>
        <a:off x="2707271" y="1136904"/>
        <a:ext cx="2372664" cy="2810880"/>
      </dsp:txXfrm>
    </dsp:sp>
    <dsp:sp modelId="{8239ED96-C318-4618-B65C-7698CB4F76E1}">
      <dsp:nvSpPr>
        <dsp:cNvPr id="0" name=""/>
        <dsp:cNvSpPr/>
      </dsp:nvSpPr>
      <dsp:spPr>
        <a:xfrm>
          <a:off x="5412109" y="187839"/>
          <a:ext cx="2372664" cy="949065"/>
        </a:xfrm>
        <a:prstGeom prst="rect">
          <a:avLst/>
        </a:prstGeom>
        <a:solidFill>
          <a:srgbClr val="FFC000"/>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ZA" sz="2400" b="1" kern="1200" dirty="0" smtClean="0">
              <a:latin typeface="+mn-lt"/>
            </a:rPr>
            <a:t>Poverty</a:t>
          </a:r>
          <a:endParaRPr lang="en-GB" sz="2400" b="1" kern="1200" dirty="0">
            <a:latin typeface="+mn-lt"/>
          </a:endParaRPr>
        </a:p>
      </dsp:txBody>
      <dsp:txXfrm>
        <a:off x="5412109" y="187839"/>
        <a:ext cx="2372664" cy="949065"/>
      </dsp:txXfrm>
    </dsp:sp>
    <dsp:sp modelId="{E3A928D3-CC73-48B7-A908-330C75C37C88}">
      <dsp:nvSpPr>
        <dsp:cNvPr id="0" name=""/>
        <dsp:cNvSpPr/>
      </dsp:nvSpPr>
      <dsp:spPr>
        <a:xfrm>
          <a:off x="5412109" y="1136904"/>
          <a:ext cx="2372664" cy="2810880"/>
        </a:xfrm>
        <a:prstGeom prst="rect">
          <a:avLst/>
        </a:prstGeom>
        <a:solidFill>
          <a:schemeClr val="bg1">
            <a:alpha val="90000"/>
          </a:schemeClr>
        </a:solidFill>
        <a:ln w="1905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ZA" sz="1600" b="1" kern="1200" dirty="0" smtClean="0">
              <a:latin typeface="Calibri" pitchFamily="34" charset="0"/>
              <a:cs typeface="Calibri" pitchFamily="34" charset="0"/>
            </a:rPr>
            <a:t>Reduce the poverty rate </a:t>
          </a:r>
          <a:r>
            <a:rPr lang="en-ZA" sz="1600" b="0" kern="1200" dirty="0" smtClean="0">
              <a:latin typeface="Calibri" pitchFamily="34" charset="0"/>
              <a:cs typeface="Calibri" pitchFamily="34" charset="0"/>
            </a:rPr>
            <a:t>from the 2009 level of 47.8% to 25% by 2020. </a:t>
          </a:r>
          <a:endParaRPr lang="en-GB" sz="1600" kern="1200" dirty="0">
            <a:latin typeface="Calibri" pitchFamily="34" charset="0"/>
            <a:cs typeface="Calibri" pitchFamily="34" charset="0"/>
          </a:endParaRPr>
        </a:p>
        <a:p>
          <a:pPr marL="171450" lvl="1" indent="-171450" algn="l" defTabSz="711200">
            <a:lnSpc>
              <a:spcPct val="90000"/>
            </a:lnSpc>
            <a:spcBef>
              <a:spcPct val="0"/>
            </a:spcBef>
            <a:spcAft>
              <a:spcPct val="15000"/>
            </a:spcAft>
            <a:buChar char="••"/>
          </a:pPr>
          <a:r>
            <a:rPr lang="en-ZA" sz="1600" b="0" kern="1200" dirty="0" smtClean="0">
              <a:latin typeface="Calibri" pitchFamily="34" charset="0"/>
              <a:cs typeface="Calibri" pitchFamily="34" charset="0"/>
            </a:rPr>
            <a:t>Focus will be on job creation through public works programmes, employment guarantee schemes, education and skills attainment </a:t>
          </a:r>
          <a:endParaRPr lang="en-GB" sz="1600" kern="1200" dirty="0">
            <a:latin typeface="Calibri" pitchFamily="34" charset="0"/>
            <a:cs typeface="Calibri" pitchFamily="34" charset="0"/>
          </a:endParaRPr>
        </a:p>
      </dsp:txBody>
      <dsp:txXfrm>
        <a:off x="5412109" y="1136904"/>
        <a:ext cx="2372664" cy="28108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3DBDC8-9427-4F31-A50B-1E735EB4F60B}">
      <dsp:nvSpPr>
        <dsp:cNvPr id="0" name=""/>
        <dsp:cNvSpPr/>
      </dsp:nvSpPr>
      <dsp:spPr>
        <a:xfrm>
          <a:off x="0" y="0"/>
          <a:ext cx="2699697" cy="2699697"/>
        </a:xfrm>
        <a:prstGeom prst="triangle">
          <a:avLst/>
        </a:prstGeom>
        <a:solidFill>
          <a:schemeClr val="tx2">
            <a:lumMod val="20000"/>
            <a:lumOff val="8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34C37A-B0EA-49A1-8045-B8FD0C9F5811}">
      <dsp:nvSpPr>
        <dsp:cNvPr id="0" name=""/>
        <dsp:cNvSpPr/>
      </dsp:nvSpPr>
      <dsp:spPr>
        <a:xfrm>
          <a:off x="1298299" y="238208"/>
          <a:ext cx="1754803" cy="639068"/>
        </a:xfrm>
        <a:prstGeom prst="round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t>NDP</a:t>
          </a:r>
          <a:endParaRPr lang="en-GB" sz="1800" kern="1200" dirty="0"/>
        </a:p>
      </dsp:txBody>
      <dsp:txXfrm>
        <a:off x="1329496" y="269405"/>
        <a:ext cx="1692409" cy="576674"/>
      </dsp:txXfrm>
    </dsp:sp>
    <dsp:sp modelId="{B112611A-551C-4D22-9ACB-AB1D246FFBE6}">
      <dsp:nvSpPr>
        <dsp:cNvPr id="0" name=""/>
        <dsp:cNvSpPr/>
      </dsp:nvSpPr>
      <dsp:spPr>
        <a:xfrm>
          <a:off x="1457109" y="1032238"/>
          <a:ext cx="1754803" cy="639068"/>
        </a:xfrm>
        <a:prstGeom prst="round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t>MTSF</a:t>
          </a:r>
          <a:endParaRPr lang="en-GB" sz="1800" kern="1200" dirty="0"/>
        </a:p>
      </dsp:txBody>
      <dsp:txXfrm>
        <a:off x="1488306" y="1063435"/>
        <a:ext cx="1692409" cy="576674"/>
      </dsp:txXfrm>
    </dsp:sp>
    <dsp:sp modelId="{B9220653-6F42-4284-9393-FBC4FF5E6079}">
      <dsp:nvSpPr>
        <dsp:cNvPr id="0" name=""/>
        <dsp:cNvSpPr/>
      </dsp:nvSpPr>
      <dsp:spPr>
        <a:xfrm>
          <a:off x="1615901" y="1826267"/>
          <a:ext cx="1754803" cy="639068"/>
        </a:xfrm>
        <a:prstGeom prst="round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t>Strategic Plans</a:t>
          </a:r>
          <a:endParaRPr lang="en-GB" sz="1800" kern="1200" dirty="0"/>
        </a:p>
      </dsp:txBody>
      <dsp:txXfrm>
        <a:off x="1647098" y="1857464"/>
        <a:ext cx="1692409" cy="5766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19E3E9-DB0D-4440-B76D-97BE2365ED55}">
      <dsp:nvSpPr>
        <dsp:cNvPr id="0" name=""/>
        <dsp:cNvSpPr/>
      </dsp:nvSpPr>
      <dsp:spPr>
        <a:xfrm>
          <a:off x="0" y="122661"/>
          <a:ext cx="3799955" cy="2374971"/>
        </a:xfrm>
        <a:prstGeom prst="swooshArrow">
          <a:avLst>
            <a:gd name="adj1" fmla="val 25000"/>
            <a:gd name="adj2" fmla="val 25000"/>
          </a:avLst>
        </a:prstGeom>
        <a:solidFill>
          <a:schemeClr val="tx2">
            <a:lumMod val="40000"/>
            <a:lumOff val="60000"/>
          </a:schemeClr>
        </a:solidFill>
        <a:ln>
          <a:noFill/>
        </a:ln>
        <a:effectLst/>
      </dsp:spPr>
      <dsp:style>
        <a:lnRef idx="0">
          <a:scrgbClr r="0" g="0" b="0"/>
        </a:lnRef>
        <a:fillRef idx="1">
          <a:scrgbClr r="0" g="0" b="0"/>
        </a:fillRef>
        <a:effectRef idx="0">
          <a:scrgbClr r="0" g="0" b="0"/>
        </a:effectRef>
        <a:fontRef idx="minor"/>
      </dsp:style>
    </dsp:sp>
    <dsp:sp modelId="{66720428-BBD9-49C8-AF93-BA75CAD56C0C}">
      <dsp:nvSpPr>
        <dsp:cNvPr id="0" name=""/>
        <dsp:cNvSpPr/>
      </dsp:nvSpPr>
      <dsp:spPr>
        <a:xfrm>
          <a:off x="482594" y="1761866"/>
          <a:ext cx="98798" cy="98798"/>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2A48F1-2BEA-489A-B5D8-1877F569F497}">
      <dsp:nvSpPr>
        <dsp:cNvPr id="0" name=""/>
        <dsp:cNvSpPr/>
      </dsp:nvSpPr>
      <dsp:spPr>
        <a:xfrm>
          <a:off x="531993" y="1811266"/>
          <a:ext cx="885389" cy="686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351" tIns="0" rIns="0" bIns="0" numCol="1" spcCol="1270" anchor="t" anchorCtr="0">
          <a:noAutofit/>
        </a:bodyPr>
        <a:lstStyle/>
        <a:p>
          <a:pPr lvl="0" algn="l" defTabSz="977900">
            <a:lnSpc>
              <a:spcPct val="90000"/>
            </a:lnSpc>
            <a:spcBef>
              <a:spcPct val="0"/>
            </a:spcBef>
            <a:spcAft>
              <a:spcPct val="35000"/>
            </a:spcAft>
          </a:pPr>
          <a:r>
            <a:rPr lang="en-ZA" sz="2200" kern="1200" dirty="0" smtClean="0"/>
            <a:t>MTSF 2019</a:t>
          </a:r>
          <a:endParaRPr lang="en-GB" sz="2200" kern="1200" dirty="0"/>
        </a:p>
      </dsp:txBody>
      <dsp:txXfrm>
        <a:off x="531993" y="1811266"/>
        <a:ext cx="885389" cy="686366"/>
      </dsp:txXfrm>
    </dsp:sp>
    <dsp:sp modelId="{A14CE3AE-8D29-4EF4-855D-8E1F427602F1}">
      <dsp:nvSpPr>
        <dsp:cNvPr id="0" name=""/>
        <dsp:cNvSpPr/>
      </dsp:nvSpPr>
      <dsp:spPr>
        <a:xfrm>
          <a:off x="1354683" y="1116349"/>
          <a:ext cx="178597" cy="178597"/>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AC67FC-269B-408D-A1A1-DE3A2ECA67C9}">
      <dsp:nvSpPr>
        <dsp:cNvPr id="0" name=""/>
        <dsp:cNvSpPr/>
      </dsp:nvSpPr>
      <dsp:spPr>
        <a:xfrm>
          <a:off x="1443982" y="1205648"/>
          <a:ext cx="911989" cy="1291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635" tIns="0" rIns="0" bIns="0" numCol="1" spcCol="1270" anchor="t" anchorCtr="0">
          <a:noAutofit/>
        </a:bodyPr>
        <a:lstStyle/>
        <a:p>
          <a:pPr lvl="0" algn="l" defTabSz="977900">
            <a:lnSpc>
              <a:spcPct val="90000"/>
            </a:lnSpc>
            <a:spcBef>
              <a:spcPct val="0"/>
            </a:spcBef>
            <a:spcAft>
              <a:spcPct val="35000"/>
            </a:spcAft>
          </a:pPr>
          <a:r>
            <a:rPr lang="en-ZA" sz="2200" kern="1200" dirty="0" smtClean="0"/>
            <a:t>MTSF</a:t>
          </a:r>
        </a:p>
        <a:p>
          <a:pPr lvl="0" algn="l" defTabSz="977900">
            <a:lnSpc>
              <a:spcPct val="90000"/>
            </a:lnSpc>
            <a:spcBef>
              <a:spcPct val="0"/>
            </a:spcBef>
            <a:spcAft>
              <a:spcPct val="35000"/>
            </a:spcAft>
          </a:pPr>
          <a:r>
            <a:rPr lang="en-ZA" sz="2200" kern="1200" dirty="0" smtClean="0"/>
            <a:t>2024</a:t>
          </a:r>
          <a:endParaRPr lang="en-GB" sz="2200" kern="1200" dirty="0"/>
        </a:p>
      </dsp:txBody>
      <dsp:txXfrm>
        <a:off x="1443982" y="1205648"/>
        <a:ext cx="911989" cy="1291984"/>
      </dsp:txXfrm>
    </dsp:sp>
    <dsp:sp modelId="{32BF9C50-491E-40EA-AB45-15B2CA18A20F}">
      <dsp:nvSpPr>
        <dsp:cNvPr id="0" name=""/>
        <dsp:cNvSpPr/>
      </dsp:nvSpPr>
      <dsp:spPr>
        <a:xfrm>
          <a:off x="2403471" y="723528"/>
          <a:ext cx="246997" cy="246997"/>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718271-4884-4AEF-8F2D-105EB7C0E189}">
      <dsp:nvSpPr>
        <dsp:cNvPr id="0" name=""/>
        <dsp:cNvSpPr/>
      </dsp:nvSpPr>
      <dsp:spPr>
        <a:xfrm>
          <a:off x="2526970" y="847027"/>
          <a:ext cx="911989" cy="1650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79" tIns="0" rIns="0" bIns="0" numCol="1" spcCol="1270" anchor="t" anchorCtr="0">
          <a:noAutofit/>
        </a:bodyPr>
        <a:lstStyle/>
        <a:p>
          <a:pPr lvl="0" algn="l" defTabSz="977900">
            <a:lnSpc>
              <a:spcPct val="90000"/>
            </a:lnSpc>
            <a:spcBef>
              <a:spcPct val="0"/>
            </a:spcBef>
            <a:spcAft>
              <a:spcPct val="35000"/>
            </a:spcAft>
          </a:pPr>
          <a:r>
            <a:rPr lang="en-ZA" sz="2200" kern="1200" dirty="0" smtClean="0"/>
            <a:t>MTSF</a:t>
          </a:r>
        </a:p>
        <a:p>
          <a:pPr lvl="0" algn="l" defTabSz="977900">
            <a:lnSpc>
              <a:spcPct val="90000"/>
            </a:lnSpc>
            <a:spcBef>
              <a:spcPct val="0"/>
            </a:spcBef>
            <a:spcAft>
              <a:spcPct val="35000"/>
            </a:spcAft>
          </a:pPr>
          <a:r>
            <a:rPr lang="en-ZA" sz="2200" kern="1200" dirty="0" smtClean="0"/>
            <a:t>2029</a:t>
          </a:r>
          <a:endParaRPr lang="en-GB" sz="2200" kern="1200" dirty="0"/>
        </a:p>
      </dsp:txBody>
      <dsp:txXfrm>
        <a:off x="2526970" y="847027"/>
        <a:ext cx="911989" cy="16506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36C10-A131-457B-9F17-25D1F0D7BCF7}">
      <dsp:nvSpPr>
        <dsp:cNvPr id="0" name=""/>
        <dsp:cNvSpPr/>
      </dsp:nvSpPr>
      <dsp:spPr>
        <a:xfrm>
          <a:off x="2472410" y="2196250"/>
          <a:ext cx="144800" cy="219038"/>
        </a:xfrm>
        <a:prstGeom prst="ellipse">
          <a:avLst/>
        </a:prstGeom>
        <a:solidFill>
          <a:schemeClr val="accent1">
            <a:alpha val="90000"/>
            <a:hueOff val="0"/>
            <a:satOff val="0"/>
            <a:lumOff val="0"/>
            <a:alphaOff val="0"/>
          </a:schemeClr>
        </a:solidFill>
        <a:ln w="2642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C90BB2-40B6-42F7-A8C9-5729812343DD}">
      <dsp:nvSpPr>
        <dsp:cNvPr id="0" name=""/>
        <dsp:cNvSpPr/>
      </dsp:nvSpPr>
      <dsp:spPr>
        <a:xfrm>
          <a:off x="1887746" y="2198741"/>
          <a:ext cx="144800" cy="219038"/>
        </a:xfrm>
        <a:prstGeom prst="ellipse">
          <a:avLst/>
        </a:prstGeom>
        <a:solidFill>
          <a:schemeClr val="accent1">
            <a:alpha val="90000"/>
            <a:hueOff val="0"/>
            <a:satOff val="0"/>
            <a:lumOff val="0"/>
            <a:alphaOff val="-976"/>
          </a:schemeClr>
        </a:solidFill>
        <a:ln w="26425" cap="flat" cmpd="sng" algn="ctr">
          <a:solidFill>
            <a:schemeClr val="accent1">
              <a:alpha val="90000"/>
              <a:hueOff val="0"/>
              <a:satOff val="0"/>
              <a:lumOff val="0"/>
              <a:alphaOff val="-976"/>
            </a:schemeClr>
          </a:solidFill>
          <a:prstDash val="solid"/>
        </a:ln>
        <a:effectLst/>
      </dsp:spPr>
      <dsp:style>
        <a:lnRef idx="2">
          <a:scrgbClr r="0" g="0" b="0"/>
        </a:lnRef>
        <a:fillRef idx="1">
          <a:scrgbClr r="0" g="0" b="0"/>
        </a:fillRef>
        <a:effectRef idx="0">
          <a:scrgbClr r="0" g="0" b="0"/>
        </a:effectRef>
        <a:fontRef idx="minor">
          <a:schemeClr val="lt1"/>
        </a:fontRef>
      </dsp:style>
    </dsp:sp>
    <dsp:sp modelId="{2A2A8F78-E5DE-46AA-9232-9E32283EA8AB}">
      <dsp:nvSpPr>
        <dsp:cNvPr id="0" name=""/>
        <dsp:cNvSpPr/>
      </dsp:nvSpPr>
      <dsp:spPr>
        <a:xfrm>
          <a:off x="1487591" y="2198741"/>
          <a:ext cx="144800" cy="219038"/>
        </a:xfrm>
        <a:prstGeom prst="ellipse">
          <a:avLst/>
        </a:prstGeom>
        <a:solidFill>
          <a:schemeClr val="accent1">
            <a:alpha val="90000"/>
            <a:hueOff val="0"/>
            <a:satOff val="0"/>
            <a:lumOff val="0"/>
            <a:alphaOff val="-1951"/>
          </a:schemeClr>
        </a:solidFill>
        <a:ln w="26425" cap="flat" cmpd="sng" algn="ctr">
          <a:solidFill>
            <a:schemeClr val="accent1">
              <a:alpha val="90000"/>
              <a:hueOff val="0"/>
              <a:satOff val="0"/>
              <a:lumOff val="0"/>
              <a:alphaOff val="-1951"/>
            </a:schemeClr>
          </a:solidFill>
          <a:prstDash val="solid"/>
        </a:ln>
        <a:effectLst/>
      </dsp:spPr>
      <dsp:style>
        <a:lnRef idx="2">
          <a:scrgbClr r="0" g="0" b="0"/>
        </a:lnRef>
        <a:fillRef idx="1">
          <a:scrgbClr r="0" g="0" b="0"/>
        </a:fillRef>
        <a:effectRef idx="0">
          <a:scrgbClr r="0" g="0" b="0"/>
        </a:effectRef>
        <a:fontRef idx="minor">
          <a:schemeClr val="lt1"/>
        </a:fontRef>
      </dsp:style>
    </dsp:sp>
    <dsp:sp modelId="{7CFC3B45-CFB9-4F70-A47D-6ACFB414A105}">
      <dsp:nvSpPr>
        <dsp:cNvPr id="0" name=""/>
        <dsp:cNvSpPr/>
      </dsp:nvSpPr>
      <dsp:spPr>
        <a:xfrm>
          <a:off x="1086662" y="2198741"/>
          <a:ext cx="144800" cy="219038"/>
        </a:xfrm>
        <a:prstGeom prst="ellipse">
          <a:avLst/>
        </a:prstGeom>
        <a:solidFill>
          <a:schemeClr val="accent1">
            <a:alpha val="90000"/>
            <a:hueOff val="0"/>
            <a:satOff val="0"/>
            <a:lumOff val="0"/>
            <a:alphaOff val="-2927"/>
          </a:schemeClr>
        </a:solidFill>
        <a:ln w="26425" cap="flat" cmpd="sng" algn="ctr">
          <a:solidFill>
            <a:schemeClr val="accent1">
              <a:alpha val="90000"/>
              <a:hueOff val="0"/>
              <a:satOff val="0"/>
              <a:lumOff val="0"/>
              <a:alphaOff val="-2927"/>
            </a:schemeClr>
          </a:solidFill>
          <a:prstDash val="solid"/>
        </a:ln>
        <a:effectLst/>
      </dsp:spPr>
      <dsp:style>
        <a:lnRef idx="2">
          <a:scrgbClr r="0" g="0" b="0"/>
        </a:lnRef>
        <a:fillRef idx="1">
          <a:scrgbClr r="0" g="0" b="0"/>
        </a:fillRef>
        <a:effectRef idx="0">
          <a:scrgbClr r="0" g="0" b="0"/>
        </a:effectRef>
        <a:fontRef idx="minor">
          <a:schemeClr val="lt1"/>
        </a:fontRef>
      </dsp:style>
    </dsp:sp>
    <dsp:sp modelId="{06B3DD9D-B122-4C15-999E-B5B4F084C4D9}">
      <dsp:nvSpPr>
        <dsp:cNvPr id="0" name=""/>
        <dsp:cNvSpPr/>
      </dsp:nvSpPr>
      <dsp:spPr>
        <a:xfrm>
          <a:off x="647920" y="2224360"/>
          <a:ext cx="144800" cy="219038"/>
        </a:xfrm>
        <a:prstGeom prst="ellipse">
          <a:avLst/>
        </a:prstGeom>
        <a:blipFill rotWithShape="0">
          <a:blip xmlns:r="http://schemas.openxmlformats.org/officeDocument/2006/relationships" r:embed="rId1"/>
          <a:stretch>
            <a:fillRect/>
          </a:stretch>
        </a:blipFill>
        <a:ln w="26425" cap="flat" cmpd="sng" algn="ctr">
          <a:solidFill>
            <a:schemeClr val="accent1">
              <a:alpha val="90000"/>
              <a:hueOff val="0"/>
              <a:satOff val="0"/>
              <a:lumOff val="0"/>
              <a:alphaOff val="-3902"/>
            </a:schemeClr>
          </a:solidFill>
          <a:prstDash val="solid"/>
        </a:ln>
        <a:effectLst/>
      </dsp:spPr>
      <dsp:style>
        <a:lnRef idx="2">
          <a:scrgbClr r="0" g="0" b="0"/>
        </a:lnRef>
        <a:fillRef idx="1">
          <a:scrgbClr r="0" g="0" b="0"/>
        </a:fillRef>
        <a:effectRef idx="0">
          <a:scrgbClr r="0" g="0" b="0"/>
        </a:effectRef>
        <a:fontRef idx="minor">
          <a:schemeClr val="lt1"/>
        </a:fontRef>
      </dsp:style>
    </dsp:sp>
    <dsp:sp modelId="{DA77EF89-0C72-4CEC-9C20-FF00642EABE6}">
      <dsp:nvSpPr>
        <dsp:cNvPr id="0" name=""/>
        <dsp:cNvSpPr/>
      </dsp:nvSpPr>
      <dsp:spPr>
        <a:xfrm>
          <a:off x="103664" y="2097462"/>
          <a:ext cx="289601" cy="437654"/>
        </a:xfrm>
        <a:prstGeom prst="ellipse">
          <a:avLst/>
        </a:prstGeom>
        <a:solidFill>
          <a:schemeClr val="accent1">
            <a:alpha val="90000"/>
            <a:hueOff val="0"/>
            <a:satOff val="0"/>
            <a:lumOff val="0"/>
            <a:alphaOff val="-4878"/>
          </a:schemeClr>
        </a:solidFill>
        <a:ln w="26425" cap="flat" cmpd="sng" algn="ctr">
          <a:solidFill>
            <a:schemeClr val="accent1">
              <a:alpha val="90000"/>
              <a:hueOff val="0"/>
              <a:satOff val="0"/>
              <a:lumOff val="0"/>
              <a:alphaOff val="-4878"/>
            </a:schemeClr>
          </a:solidFill>
          <a:prstDash val="solid"/>
        </a:ln>
        <a:effectLst/>
      </dsp:spPr>
      <dsp:style>
        <a:lnRef idx="2">
          <a:scrgbClr r="0" g="0" b="0"/>
        </a:lnRef>
        <a:fillRef idx="1">
          <a:scrgbClr r="0" g="0" b="0"/>
        </a:fillRef>
        <a:effectRef idx="0">
          <a:scrgbClr r="0" g="0" b="0"/>
        </a:effectRef>
        <a:fontRef idx="minor">
          <a:schemeClr val="lt1"/>
        </a:fontRef>
      </dsp:style>
    </dsp:sp>
    <dsp:sp modelId="{E98FAE33-4BE8-4FD7-A335-06E35BA49DEA}">
      <dsp:nvSpPr>
        <dsp:cNvPr id="0" name=""/>
        <dsp:cNvSpPr/>
      </dsp:nvSpPr>
      <dsp:spPr>
        <a:xfrm>
          <a:off x="1891120" y="1825808"/>
          <a:ext cx="144800" cy="219038"/>
        </a:xfrm>
        <a:prstGeom prst="ellipse">
          <a:avLst/>
        </a:prstGeom>
        <a:solidFill>
          <a:schemeClr val="accent1">
            <a:alpha val="90000"/>
            <a:hueOff val="0"/>
            <a:satOff val="0"/>
            <a:lumOff val="0"/>
            <a:alphaOff val="-5854"/>
          </a:schemeClr>
        </a:solidFill>
        <a:ln w="26425" cap="flat" cmpd="sng" algn="ctr">
          <a:solidFill>
            <a:schemeClr val="accent1">
              <a:alpha val="90000"/>
              <a:hueOff val="0"/>
              <a:satOff val="0"/>
              <a:lumOff val="0"/>
              <a:alphaOff val="-5854"/>
            </a:schemeClr>
          </a:solidFill>
          <a:prstDash val="solid"/>
        </a:ln>
        <a:effectLst/>
      </dsp:spPr>
      <dsp:style>
        <a:lnRef idx="2">
          <a:scrgbClr r="0" g="0" b="0"/>
        </a:lnRef>
        <a:fillRef idx="1">
          <a:scrgbClr r="0" g="0" b="0"/>
        </a:fillRef>
        <a:effectRef idx="0">
          <a:scrgbClr r="0" g="0" b="0"/>
        </a:effectRef>
        <a:fontRef idx="minor">
          <a:schemeClr val="lt1"/>
        </a:fontRef>
      </dsp:style>
    </dsp:sp>
    <dsp:sp modelId="{900CCE22-21F8-4223-8B52-0FB41FF33083}">
      <dsp:nvSpPr>
        <dsp:cNvPr id="0" name=""/>
        <dsp:cNvSpPr/>
      </dsp:nvSpPr>
      <dsp:spPr>
        <a:xfrm>
          <a:off x="1891120" y="2534696"/>
          <a:ext cx="144800" cy="219038"/>
        </a:xfrm>
        <a:prstGeom prst="ellipse">
          <a:avLst/>
        </a:prstGeom>
        <a:solidFill>
          <a:schemeClr val="accent1">
            <a:alpha val="90000"/>
            <a:hueOff val="0"/>
            <a:satOff val="0"/>
            <a:lumOff val="0"/>
            <a:alphaOff val="-6829"/>
          </a:schemeClr>
        </a:solidFill>
        <a:ln w="26425" cap="flat" cmpd="sng" algn="ctr">
          <a:solidFill>
            <a:schemeClr val="accent1">
              <a:alpha val="90000"/>
              <a:hueOff val="0"/>
              <a:satOff val="0"/>
              <a:lumOff val="0"/>
              <a:alphaOff val="-6829"/>
            </a:schemeClr>
          </a:solidFill>
          <a:prstDash val="solid"/>
        </a:ln>
        <a:effectLst/>
      </dsp:spPr>
      <dsp:style>
        <a:lnRef idx="2">
          <a:scrgbClr r="0" g="0" b="0"/>
        </a:lnRef>
        <a:fillRef idx="1">
          <a:scrgbClr r="0" g="0" b="0"/>
        </a:fillRef>
        <a:effectRef idx="0">
          <a:scrgbClr r="0" g="0" b="0"/>
        </a:effectRef>
        <a:fontRef idx="minor">
          <a:schemeClr val="lt1"/>
        </a:fontRef>
      </dsp:style>
    </dsp:sp>
    <dsp:sp modelId="{E59204CC-6EA0-477F-A6EE-C648D2047C75}">
      <dsp:nvSpPr>
        <dsp:cNvPr id="0" name=""/>
        <dsp:cNvSpPr/>
      </dsp:nvSpPr>
      <dsp:spPr>
        <a:xfrm>
          <a:off x="2222598" y="2036737"/>
          <a:ext cx="144800" cy="219038"/>
        </a:xfrm>
        <a:prstGeom prst="ellipse">
          <a:avLst/>
        </a:prstGeom>
        <a:solidFill>
          <a:schemeClr val="accent1">
            <a:alpha val="90000"/>
            <a:hueOff val="0"/>
            <a:satOff val="0"/>
            <a:lumOff val="0"/>
            <a:alphaOff val="-7805"/>
          </a:schemeClr>
        </a:solidFill>
        <a:ln w="26425" cap="flat" cmpd="sng" algn="ctr">
          <a:solidFill>
            <a:schemeClr val="accent1">
              <a:alpha val="90000"/>
              <a:hueOff val="0"/>
              <a:satOff val="0"/>
              <a:lumOff val="0"/>
              <a:alphaOff val="-7805"/>
            </a:schemeClr>
          </a:solidFill>
          <a:prstDash val="solid"/>
        </a:ln>
        <a:effectLst/>
      </dsp:spPr>
      <dsp:style>
        <a:lnRef idx="2">
          <a:scrgbClr r="0" g="0" b="0"/>
        </a:lnRef>
        <a:fillRef idx="1">
          <a:scrgbClr r="0" g="0" b="0"/>
        </a:fillRef>
        <a:effectRef idx="0">
          <a:scrgbClr r="0" g="0" b="0"/>
        </a:effectRef>
        <a:fontRef idx="minor">
          <a:schemeClr val="lt1"/>
        </a:fontRef>
      </dsp:style>
    </dsp:sp>
    <dsp:sp modelId="{C37C6EAD-B79E-469D-AA2A-21EC4547BE94}">
      <dsp:nvSpPr>
        <dsp:cNvPr id="0" name=""/>
        <dsp:cNvSpPr/>
      </dsp:nvSpPr>
      <dsp:spPr>
        <a:xfrm>
          <a:off x="2222006" y="2441845"/>
          <a:ext cx="144800" cy="219038"/>
        </a:xfrm>
        <a:prstGeom prst="ellipse">
          <a:avLst/>
        </a:prstGeom>
        <a:solidFill>
          <a:schemeClr val="accent1">
            <a:alpha val="90000"/>
            <a:hueOff val="0"/>
            <a:satOff val="0"/>
            <a:lumOff val="0"/>
            <a:alphaOff val="-8780"/>
          </a:schemeClr>
        </a:solidFill>
        <a:ln w="26425" cap="flat" cmpd="sng" algn="ctr">
          <a:solidFill>
            <a:schemeClr val="accent1">
              <a:alpha val="90000"/>
              <a:hueOff val="0"/>
              <a:satOff val="0"/>
              <a:lumOff val="0"/>
              <a:alphaOff val="-8780"/>
            </a:schemeClr>
          </a:solidFill>
          <a:prstDash val="solid"/>
        </a:ln>
        <a:effectLst/>
      </dsp:spPr>
      <dsp:style>
        <a:lnRef idx="2">
          <a:scrgbClr r="0" g="0" b="0"/>
        </a:lnRef>
        <a:fillRef idx="1">
          <a:scrgbClr r="0" g="0" b="0"/>
        </a:fillRef>
        <a:effectRef idx="0">
          <a:scrgbClr r="0" g="0" b="0"/>
        </a:effectRef>
        <a:fontRef idx="minor">
          <a:schemeClr val="lt1"/>
        </a:fontRef>
      </dsp:style>
    </dsp:sp>
    <dsp:sp modelId="{9E9680F4-261B-4966-9BC4-753CDB61E2F1}">
      <dsp:nvSpPr>
        <dsp:cNvPr id="0" name=""/>
        <dsp:cNvSpPr/>
      </dsp:nvSpPr>
      <dsp:spPr>
        <a:xfrm>
          <a:off x="2601097" y="1141070"/>
          <a:ext cx="2859674" cy="2215337"/>
        </a:xfrm>
        <a:prstGeom prst="ellipse">
          <a:avLst/>
        </a:prstGeom>
        <a:solidFill>
          <a:schemeClr val="accent1">
            <a:alpha val="90000"/>
            <a:hueOff val="0"/>
            <a:satOff val="0"/>
            <a:lumOff val="0"/>
            <a:alphaOff val="-9756"/>
          </a:schemeClr>
        </a:solidFill>
        <a:ln w="26425" cap="flat" cmpd="sng" algn="ctr">
          <a:solidFill>
            <a:schemeClr val="accent1">
              <a:alpha val="90000"/>
              <a:hueOff val="0"/>
              <a:satOff val="0"/>
              <a:lumOff val="0"/>
              <a:alphaOff val="-9756"/>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ZA" sz="2000" b="1" kern="1200" dirty="0" smtClean="0"/>
            <a:t>Key considerations</a:t>
          </a:r>
          <a:endParaRPr lang="en-GB" sz="2000" b="1" kern="1200" dirty="0"/>
        </a:p>
      </dsp:txBody>
      <dsp:txXfrm>
        <a:off x="3019887" y="1465499"/>
        <a:ext cx="2022094" cy="1566479"/>
      </dsp:txXfrm>
    </dsp:sp>
    <dsp:sp modelId="{91A8A7CE-24CD-4430-860D-FDB3FEB89FB8}">
      <dsp:nvSpPr>
        <dsp:cNvPr id="0" name=""/>
        <dsp:cNvSpPr/>
      </dsp:nvSpPr>
      <dsp:spPr>
        <a:xfrm rot="18377621">
          <a:off x="4551503" y="871380"/>
          <a:ext cx="438080" cy="437654"/>
        </a:xfrm>
        <a:prstGeom prst="ellipse">
          <a:avLst/>
        </a:prstGeom>
        <a:solidFill>
          <a:schemeClr val="accent1">
            <a:alpha val="90000"/>
            <a:hueOff val="0"/>
            <a:satOff val="0"/>
            <a:lumOff val="0"/>
            <a:alphaOff val="-10732"/>
          </a:schemeClr>
        </a:solidFill>
        <a:ln w="26425" cap="flat" cmpd="sng" algn="ctr">
          <a:solidFill>
            <a:schemeClr val="accent1">
              <a:alpha val="90000"/>
              <a:hueOff val="0"/>
              <a:satOff val="0"/>
              <a:lumOff val="0"/>
              <a:alphaOff val="-10732"/>
            </a:schemeClr>
          </a:solidFill>
          <a:prstDash val="solid"/>
        </a:ln>
        <a:effectLst/>
      </dsp:spPr>
      <dsp:style>
        <a:lnRef idx="2">
          <a:scrgbClr r="0" g="0" b="0"/>
        </a:lnRef>
        <a:fillRef idx="1">
          <a:scrgbClr r="0" g="0" b="0"/>
        </a:fillRef>
        <a:effectRef idx="0">
          <a:scrgbClr r="0" g="0" b="0"/>
        </a:effectRef>
        <a:fontRef idx="minor">
          <a:schemeClr val="lt1"/>
        </a:fontRef>
      </dsp:style>
    </dsp:sp>
    <dsp:sp modelId="{86170D2C-BAF7-423C-8BD6-E201188F4B06}">
      <dsp:nvSpPr>
        <dsp:cNvPr id="0" name=""/>
        <dsp:cNvSpPr/>
      </dsp:nvSpPr>
      <dsp:spPr>
        <a:xfrm rot="20002227">
          <a:off x="6950366" y="461553"/>
          <a:ext cx="219040" cy="219038"/>
        </a:xfrm>
        <a:prstGeom prst="ellipse">
          <a:avLst/>
        </a:prstGeom>
        <a:solidFill>
          <a:schemeClr val="accent1">
            <a:alpha val="90000"/>
            <a:hueOff val="0"/>
            <a:satOff val="0"/>
            <a:lumOff val="0"/>
            <a:alphaOff val="-11707"/>
          </a:schemeClr>
        </a:solidFill>
        <a:ln w="26425" cap="flat" cmpd="sng" algn="ctr">
          <a:solidFill>
            <a:schemeClr val="accent1">
              <a:alpha val="90000"/>
              <a:hueOff val="0"/>
              <a:satOff val="0"/>
              <a:lumOff val="0"/>
              <a:alphaOff val="-11707"/>
            </a:schemeClr>
          </a:solidFill>
          <a:prstDash val="solid"/>
        </a:ln>
        <a:effectLst/>
      </dsp:spPr>
      <dsp:style>
        <a:lnRef idx="2">
          <a:scrgbClr r="0" g="0" b="0"/>
        </a:lnRef>
        <a:fillRef idx="1">
          <a:scrgbClr r="0" g="0" b="0"/>
        </a:fillRef>
        <a:effectRef idx="0">
          <a:scrgbClr r="0" g="0" b="0"/>
        </a:effectRef>
        <a:fontRef idx="minor">
          <a:schemeClr val="lt1"/>
        </a:fontRef>
      </dsp:style>
    </dsp:sp>
    <dsp:sp modelId="{433B8020-85E4-4126-AE83-FC1E84460EFB}">
      <dsp:nvSpPr>
        <dsp:cNvPr id="0" name=""/>
        <dsp:cNvSpPr/>
      </dsp:nvSpPr>
      <dsp:spPr>
        <a:xfrm rot="20002227">
          <a:off x="6374274" y="533560"/>
          <a:ext cx="219040" cy="219038"/>
        </a:xfrm>
        <a:prstGeom prst="ellipse">
          <a:avLst/>
        </a:prstGeom>
        <a:solidFill>
          <a:schemeClr val="accent1">
            <a:alpha val="90000"/>
            <a:hueOff val="0"/>
            <a:satOff val="0"/>
            <a:lumOff val="0"/>
            <a:alphaOff val="-12683"/>
          </a:schemeClr>
        </a:solidFill>
        <a:ln w="26425" cap="flat" cmpd="sng" algn="ctr">
          <a:solidFill>
            <a:schemeClr val="accent1">
              <a:alpha val="90000"/>
              <a:hueOff val="0"/>
              <a:satOff val="0"/>
              <a:lumOff val="0"/>
              <a:alphaOff val="-12683"/>
            </a:schemeClr>
          </a:solidFill>
          <a:prstDash val="solid"/>
        </a:ln>
        <a:effectLst/>
      </dsp:spPr>
      <dsp:style>
        <a:lnRef idx="2">
          <a:scrgbClr r="0" g="0" b="0"/>
        </a:lnRef>
        <a:fillRef idx="1">
          <a:scrgbClr r="0" g="0" b="0"/>
        </a:fillRef>
        <a:effectRef idx="0">
          <a:scrgbClr r="0" g="0" b="0"/>
        </a:effectRef>
        <a:fontRef idx="minor">
          <a:schemeClr val="lt1"/>
        </a:fontRef>
      </dsp:style>
    </dsp:sp>
    <dsp:sp modelId="{A41C7097-479C-40BF-81B9-D4F157A78743}">
      <dsp:nvSpPr>
        <dsp:cNvPr id="0" name=""/>
        <dsp:cNvSpPr/>
      </dsp:nvSpPr>
      <dsp:spPr>
        <a:xfrm rot="20002227">
          <a:off x="5942208" y="533560"/>
          <a:ext cx="219040" cy="219038"/>
        </a:xfrm>
        <a:prstGeom prst="ellipse">
          <a:avLst/>
        </a:prstGeom>
        <a:solidFill>
          <a:schemeClr val="accent1">
            <a:alpha val="90000"/>
            <a:hueOff val="0"/>
            <a:satOff val="0"/>
            <a:lumOff val="0"/>
            <a:alphaOff val="-13659"/>
          </a:schemeClr>
        </a:solidFill>
        <a:ln w="26425" cap="flat" cmpd="sng" algn="ctr">
          <a:solidFill>
            <a:schemeClr val="accent1">
              <a:alpha val="90000"/>
              <a:hueOff val="0"/>
              <a:satOff val="0"/>
              <a:lumOff val="0"/>
              <a:alphaOff val="-13659"/>
            </a:schemeClr>
          </a:solidFill>
          <a:prstDash val="solid"/>
        </a:ln>
        <a:effectLst/>
      </dsp:spPr>
      <dsp:style>
        <a:lnRef idx="2">
          <a:scrgbClr r="0" g="0" b="0"/>
        </a:lnRef>
        <a:fillRef idx="1">
          <a:scrgbClr r="0" g="0" b="0"/>
        </a:fillRef>
        <a:effectRef idx="0">
          <a:scrgbClr r="0" g="0" b="0"/>
        </a:effectRef>
        <a:fontRef idx="minor">
          <a:schemeClr val="lt1"/>
        </a:fontRef>
      </dsp:style>
    </dsp:sp>
    <dsp:sp modelId="{B7A77B96-63D0-4DD8-8024-B08A30A9BAA3}">
      <dsp:nvSpPr>
        <dsp:cNvPr id="0" name=""/>
        <dsp:cNvSpPr/>
      </dsp:nvSpPr>
      <dsp:spPr>
        <a:xfrm rot="20002227">
          <a:off x="5438131" y="533562"/>
          <a:ext cx="219040" cy="219038"/>
        </a:xfrm>
        <a:prstGeom prst="ellipse">
          <a:avLst/>
        </a:prstGeom>
        <a:solidFill>
          <a:schemeClr val="accent1">
            <a:alpha val="90000"/>
            <a:hueOff val="0"/>
            <a:satOff val="0"/>
            <a:lumOff val="0"/>
            <a:alphaOff val="-14634"/>
          </a:schemeClr>
        </a:solidFill>
        <a:ln w="26425" cap="flat" cmpd="sng" algn="ctr">
          <a:solidFill>
            <a:schemeClr val="accent1">
              <a:alpha val="90000"/>
              <a:hueOff val="0"/>
              <a:satOff val="0"/>
              <a:lumOff val="0"/>
              <a:alphaOff val="-14634"/>
            </a:schemeClr>
          </a:solidFill>
          <a:prstDash val="solid"/>
        </a:ln>
        <a:effectLst/>
      </dsp:spPr>
      <dsp:style>
        <a:lnRef idx="2">
          <a:scrgbClr r="0" g="0" b="0"/>
        </a:lnRef>
        <a:fillRef idx="1">
          <a:scrgbClr r="0" g="0" b="0"/>
        </a:fillRef>
        <a:effectRef idx="0">
          <a:scrgbClr r="0" g="0" b="0"/>
        </a:effectRef>
        <a:fontRef idx="minor">
          <a:schemeClr val="lt1"/>
        </a:fontRef>
      </dsp:style>
    </dsp:sp>
    <dsp:sp modelId="{48FBDD55-49AF-4F12-8DAB-7B604E50B38A}">
      <dsp:nvSpPr>
        <dsp:cNvPr id="0" name=""/>
        <dsp:cNvSpPr/>
      </dsp:nvSpPr>
      <dsp:spPr>
        <a:xfrm rot="20002227">
          <a:off x="5078075" y="635641"/>
          <a:ext cx="219040" cy="219038"/>
        </a:xfrm>
        <a:prstGeom prst="ellipse">
          <a:avLst/>
        </a:prstGeom>
        <a:solidFill>
          <a:schemeClr val="accent1">
            <a:alpha val="90000"/>
            <a:hueOff val="0"/>
            <a:satOff val="0"/>
            <a:lumOff val="0"/>
            <a:alphaOff val="-15610"/>
          </a:schemeClr>
        </a:solidFill>
        <a:ln w="26425" cap="flat" cmpd="sng" algn="ctr">
          <a:solidFill>
            <a:schemeClr val="accent1">
              <a:alpha val="90000"/>
              <a:hueOff val="0"/>
              <a:satOff val="0"/>
              <a:lumOff val="0"/>
              <a:alphaOff val="-15610"/>
            </a:schemeClr>
          </a:solidFill>
          <a:prstDash val="solid"/>
        </a:ln>
        <a:effectLst/>
      </dsp:spPr>
      <dsp:style>
        <a:lnRef idx="2">
          <a:scrgbClr r="0" g="0" b="0"/>
        </a:lnRef>
        <a:fillRef idx="1">
          <a:scrgbClr r="0" g="0" b="0"/>
        </a:fillRef>
        <a:effectRef idx="0">
          <a:scrgbClr r="0" g="0" b="0"/>
        </a:effectRef>
        <a:fontRef idx="minor">
          <a:schemeClr val="lt1"/>
        </a:fontRef>
      </dsp:style>
    </dsp:sp>
    <dsp:sp modelId="{FBBA83B3-413D-4EF8-B208-4B1EF2555AC0}">
      <dsp:nvSpPr>
        <dsp:cNvPr id="0" name=""/>
        <dsp:cNvSpPr/>
      </dsp:nvSpPr>
      <dsp:spPr>
        <a:xfrm rot="20002227">
          <a:off x="7454444" y="389539"/>
          <a:ext cx="219040" cy="219038"/>
        </a:xfrm>
        <a:prstGeom prst="ellipse">
          <a:avLst/>
        </a:prstGeom>
        <a:solidFill>
          <a:schemeClr val="accent1">
            <a:alpha val="90000"/>
            <a:hueOff val="0"/>
            <a:satOff val="0"/>
            <a:lumOff val="0"/>
            <a:alphaOff val="-16585"/>
          </a:schemeClr>
        </a:solidFill>
        <a:ln w="26425" cap="flat" cmpd="sng" algn="ctr">
          <a:solidFill>
            <a:schemeClr val="accent1">
              <a:alpha val="90000"/>
              <a:hueOff val="0"/>
              <a:satOff val="0"/>
              <a:lumOff val="0"/>
              <a:alphaOff val="-16585"/>
            </a:schemeClr>
          </a:solidFill>
          <a:prstDash val="solid"/>
        </a:ln>
        <a:effectLst/>
      </dsp:spPr>
      <dsp:style>
        <a:lnRef idx="2">
          <a:scrgbClr r="0" g="0" b="0"/>
        </a:lnRef>
        <a:fillRef idx="1">
          <a:scrgbClr r="0" g="0" b="0"/>
        </a:fillRef>
        <a:effectRef idx="0">
          <a:scrgbClr r="0" g="0" b="0"/>
        </a:effectRef>
        <a:fontRef idx="minor">
          <a:schemeClr val="lt1"/>
        </a:fontRef>
      </dsp:style>
    </dsp:sp>
    <dsp:sp modelId="{668F9FB6-98A6-4A14-BADF-36AC7778C004}">
      <dsp:nvSpPr>
        <dsp:cNvPr id="0" name=""/>
        <dsp:cNvSpPr/>
      </dsp:nvSpPr>
      <dsp:spPr>
        <a:xfrm>
          <a:off x="498312" y="507196"/>
          <a:ext cx="219040" cy="219038"/>
        </a:xfrm>
        <a:prstGeom prst="ellipse">
          <a:avLst/>
        </a:prstGeom>
        <a:solidFill>
          <a:schemeClr val="accent1">
            <a:alpha val="90000"/>
            <a:hueOff val="0"/>
            <a:satOff val="0"/>
            <a:lumOff val="0"/>
            <a:alphaOff val="-17561"/>
          </a:schemeClr>
        </a:solidFill>
        <a:ln w="26425" cap="flat" cmpd="sng" algn="ctr">
          <a:solidFill>
            <a:schemeClr val="accent1">
              <a:alpha val="90000"/>
              <a:hueOff val="0"/>
              <a:satOff val="0"/>
              <a:lumOff val="0"/>
              <a:alphaOff val="-17561"/>
            </a:schemeClr>
          </a:solidFill>
          <a:prstDash val="solid"/>
        </a:ln>
        <a:effectLst/>
      </dsp:spPr>
      <dsp:style>
        <a:lnRef idx="2">
          <a:scrgbClr r="0" g="0" b="0"/>
        </a:lnRef>
        <a:fillRef idx="1">
          <a:scrgbClr r="0" g="0" b="0"/>
        </a:fillRef>
        <a:effectRef idx="0">
          <a:scrgbClr r="0" g="0" b="0"/>
        </a:effectRef>
        <a:fontRef idx="minor">
          <a:schemeClr val="lt1"/>
        </a:fontRef>
      </dsp:style>
    </dsp:sp>
    <dsp:sp modelId="{98AA8236-B46B-4226-AE45-E708DDDFA573}">
      <dsp:nvSpPr>
        <dsp:cNvPr id="0" name=""/>
        <dsp:cNvSpPr/>
      </dsp:nvSpPr>
      <dsp:spPr>
        <a:xfrm>
          <a:off x="5184627" y="0"/>
          <a:ext cx="2692521" cy="402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889000">
            <a:lnSpc>
              <a:spcPct val="90000"/>
            </a:lnSpc>
            <a:spcBef>
              <a:spcPct val="0"/>
            </a:spcBef>
            <a:spcAft>
              <a:spcPct val="35000"/>
            </a:spcAft>
          </a:pPr>
          <a:r>
            <a:rPr lang="en-ZA" sz="2000" kern="1200" dirty="0" smtClean="0"/>
            <a:t>Critical actions for 2014-2019</a:t>
          </a:r>
          <a:endParaRPr lang="en-GB" sz="2000" kern="1200" dirty="0"/>
        </a:p>
      </dsp:txBody>
      <dsp:txXfrm>
        <a:off x="5184627" y="0"/>
        <a:ext cx="2692521" cy="402676"/>
      </dsp:txXfrm>
    </dsp:sp>
    <dsp:sp modelId="{47E76AC6-C8E3-4E83-A854-0DBDD6309421}">
      <dsp:nvSpPr>
        <dsp:cNvPr id="0" name=""/>
        <dsp:cNvSpPr/>
      </dsp:nvSpPr>
      <dsp:spPr>
        <a:xfrm>
          <a:off x="5408410" y="1874023"/>
          <a:ext cx="438080" cy="437654"/>
        </a:xfrm>
        <a:prstGeom prst="ellipse">
          <a:avLst/>
        </a:prstGeom>
        <a:solidFill>
          <a:schemeClr val="accent1">
            <a:alpha val="90000"/>
            <a:hueOff val="0"/>
            <a:satOff val="0"/>
            <a:lumOff val="0"/>
            <a:alphaOff val="-19512"/>
          </a:schemeClr>
        </a:solidFill>
        <a:ln w="26425" cap="flat" cmpd="sng" algn="ctr">
          <a:solidFill>
            <a:schemeClr val="accent1">
              <a:alpha val="90000"/>
              <a:hueOff val="0"/>
              <a:satOff val="0"/>
              <a:lumOff val="0"/>
              <a:alphaOff val="-19512"/>
            </a:schemeClr>
          </a:solidFill>
          <a:prstDash val="solid"/>
        </a:ln>
        <a:effectLst/>
      </dsp:spPr>
      <dsp:style>
        <a:lnRef idx="2">
          <a:scrgbClr r="0" g="0" b="0"/>
        </a:lnRef>
        <a:fillRef idx="1">
          <a:scrgbClr r="0" g="0" b="0"/>
        </a:fillRef>
        <a:effectRef idx="0">
          <a:scrgbClr r="0" g="0" b="0"/>
        </a:effectRef>
        <a:fontRef idx="minor">
          <a:schemeClr val="lt1"/>
        </a:fontRef>
      </dsp:style>
    </dsp:sp>
    <dsp:sp modelId="{7F598870-112C-451A-9D79-8EE6D25EE795}">
      <dsp:nvSpPr>
        <dsp:cNvPr id="0" name=""/>
        <dsp:cNvSpPr/>
      </dsp:nvSpPr>
      <dsp:spPr>
        <a:xfrm>
          <a:off x="7146732" y="1729160"/>
          <a:ext cx="219040" cy="219038"/>
        </a:xfrm>
        <a:prstGeom prst="ellipse">
          <a:avLst/>
        </a:prstGeom>
        <a:solidFill>
          <a:schemeClr val="accent1">
            <a:alpha val="90000"/>
            <a:hueOff val="0"/>
            <a:satOff val="0"/>
            <a:lumOff val="0"/>
            <a:alphaOff val="-20488"/>
          </a:schemeClr>
        </a:solidFill>
        <a:ln w="26425" cap="flat" cmpd="sng" algn="ctr">
          <a:solidFill>
            <a:schemeClr val="accent1">
              <a:alpha val="90000"/>
              <a:hueOff val="0"/>
              <a:satOff val="0"/>
              <a:lumOff val="0"/>
              <a:alphaOff val="-20488"/>
            </a:schemeClr>
          </a:solidFill>
          <a:prstDash val="solid"/>
        </a:ln>
        <a:effectLst/>
      </dsp:spPr>
      <dsp:style>
        <a:lnRef idx="2">
          <a:scrgbClr r="0" g="0" b="0"/>
        </a:lnRef>
        <a:fillRef idx="1">
          <a:scrgbClr r="0" g="0" b="0"/>
        </a:fillRef>
        <a:effectRef idx="0">
          <a:scrgbClr r="0" g="0" b="0"/>
        </a:effectRef>
        <a:fontRef idx="minor">
          <a:schemeClr val="lt1"/>
        </a:fontRef>
      </dsp:style>
    </dsp:sp>
    <dsp:sp modelId="{1A6C709D-0516-4A55-954D-04D40208C1C8}">
      <dsp:nvSpPr>
        <dsp:cNvPr id="0" name=""/>
        <dsp:cNvSpPr/>
      </dsp:nvSpPr>
      <dsp:spPr>
        <a:xfrm>
          <a:off x="6784582" y="1874022"/>
          <a:ext cx="219040" cy="219038"/>
        </a:xfrm>
        <a:prstGeom prst="ellipse">
          <a:avLst/>
        </a:prstGeom>
        <a:solidFill>
          <a:schemeClr val="accent1">
            <a:alpha val="90000"/>
            <a:hueOff val="0"/>
            <a:satOff val="0"/>
            <a:lumOff val="0"/>
            <a:alphaOff val="-21463"/>
          </a:schemeClr>
        </a:solidFill>
        <a:ln w="26425" cap="flat" cmpd="sng" algn="ctr">
          <a:solidFill>
            <a:schemeClr val="accent1">
              <a:alpha val="90000"/>
              <a:hueOff val="0"/>
              <a:satOff val="0"/>
              <a:lumOff val="0"/>
              <a:alphaOff val="-21463"/>
            </a:schemeClr>
          </a:solidFill>
          <a:prstDash val="solid"/>
        </a:ln>
        <a:effectLst/>
      </dsp:spPr>
      <dsp:style>
        <a:lnRef idx="2">
          <a:scrgbClr r="0" g="0" b="0"/>
        </a:lnRef>
        <a:fillRef idx="1">
          <a:scrgbClr r="0" g="0" b="0"/>
        </a:fillRef>
        <a:effectRef idx="0">
          <a:scrgbClr r="0" g="0" b="0"/>
        </a:effectRef>
        <a:fontRef idx="minor">
          <a:schemeClr val="lt1"/>
        </a:fontRef>
      </dsp:style>
    </dsp:sp>
    <dsp:sp modelId="{3C31E594-EC4D-49CE-BB80-5857322FF107}">
      <dsp:nvSpPr>
        <dsp:cNvPr id="0" name=""/>
        <dsp:cNvSpPr/>
      </dsp:nvSpPr>
      <dsp:spPr>
        <a:xfrm>
          <a:off x="6350000" y="1946451"/>
          <a:ext cx="219040" cy="219038"/>
        </a:xfrm>
        <a:prstGeom prst="ellipse">
          <a:avLst/>
        </a:prstGeom>
        <a:solidFill>
          <a:schemeClr val="accent1">
            <a:alpha val="90000"/>
            <a:hueOff val="0"/>
            <a:satOff val="0"/>
            <a:lumOff val="0"/>
            <a:alphaOff val="-22439"/>
          </a:schemeClr>
        </a:solidFill>
        <a:ln w="26425" cap="flat" cmpd="sng" algn="ctr">
          <a:solidFill>
            <a:schemeClr val="accent1">
              <a:alpha val="90000"/>
              <a:hueOff val="0"/>
              <a:satOff val="0"/>
              <a:lumOff val="0"/>
              <a:alphaOff val="-22439"/>
            </a:schemeClr>
          </a:solidFill>
          <a:prstDash val="solid"/>
        </a:ln>
        <a:effectLst/>
      </dsp:spPr>
      <dsp:style>
        <a:lnRef idx="2">
          <a:scrgbClr r="0" g="0" b="0"/>
        </a:lnRef>
        <a:fillRef idx="1">
          <a:scrgbClr r="0" g="0" b="0"/>
        </a:fillRef>
        <a:effectRef idx="0">
          <a:scrgbClr r="0" g="0" b="0"/>
        </a:effectRef>
        <a:fontRef idx="minor">
          <a:schemeClr val="lt1"/>
        </a:fontRef>
      </dsp:style>
    </dsp:sp>
    <dsp:sp modelId="{2DC2E3E6-A010-447A-8AED-38C092039761}">
      <dsp:nvSpPr>
        <dsp:cNvPr id="0" name=""/>
        <dsp:cNvSpPr/>
      </dsp:nvSpPr>
      <dsp:spPr>
        <a:xfrm>
          <a:off x="5987851" y="1946451"/>
          <a:ext cx="219040" cy="219038"/>
        </a:xfrm>
        <a:prstGeom prst="ellipse">
          <a:avLst/>
        </a:prstGeom>
        <a:solidFill>
          <a:schemeClr val="accent1">
            <a:alpha val="90000"/>
            <a:hueOff val="0"/>
            <a:satOff val="0"/>
            <a:lumOff val="0"/>
            <a:alphaOff val="-23415"/>
          </a:schemeClr>
        </a:solidFill>
        <a:ln w="26425" cap="flat" cmpd="sng" algn="ctr">
          <a:solidFill>
            <a:schemeClr val="accent1">
              <a:alpha val="90000"/>
              <a:hueOff val="0"/>
              <a:satOff val="0"/>
              <a:lumOff val="0"/>
              <a:alphaOff val="-23415"/>
            </a:schemeClr>
          </a:solidFill>
          <a:prstDash val="solid"/>
        </a:ln>
        <a:effectLst/>
      </dsp:spPr>
      <dsp:style>
        <a:lnRef idx="2">
          <a:scrgbClr r="0" g="0" b="0"/>
        </a:lnRef>
        <a:fillRef idx="1">
          <a:scrgbClr r="0" g="0" b="0"/>
        </a:fillRef>
        <a:effectRef idx="0">
          <a:scrgbClr r="0" g="0" b="0"/>
        </a:effectRef>
        <a:fontRef idx="minor">
          <a:schemeClr val="lt1"/>
        </a:fontRef>
      </dsp:style>
    </dsp:sp>
    <dsp:sp modelId="{C208AF0F-AD31-45FA-95D1-D682176DC508}">
      <dsp:nvSpPr>
        <dsp:cNvPr id="0" name=""/>
        <dsp:cNvSpPr/>
      </dsp:nvSpPr>
      <dsp:spPr>
        <a:xfrm>
          <a:off x="7508884" y="1656731"/>
          <a:ext cx="219040" cy="219038"/>
        </a:xfrm>
        <a:prstGeom prst="ellipse">
          <a:avLst/>
        </a:prstGeom>
        <a:solidFill>
          <a:schemeClr val="accent1">
            <a:alpha val="90000"/>
            <a:hueOff val="0"/>
            <a:satOff val="0"/>
            <a:lumOff val="0"/>
            <a:alphaOff val="-24390"/>
          </a:schemeClr>
        </a:solidFill>
        <a:ln w="26425" cap="flat" cmpd="sng" algn="ctr">
          <a:solidFill>
            <a:schemeClr val="accent1">
              <a:alpha val="90000"/>
              <a:hueOff val="0"/>
              <a:satOff val="0"/>
              <a:lumOff val="0"/>
              <a:alphaOff val="-24390"/>
            </a:schemeClr>
          </a:solidFill>
          <a:prstDash val="solid"/>
        </a:ln>
        <a:effectLst/>
      </dsp:spPr>
      <dsp:style>
        <a:lnRef idx="2">
          <a:scrgbClr r="0" g="0" b="0"/>
        </a:lnRef>
        <a:fillRef idx="1">
          <a:scrgbClr r="0" g="0" b="0"/>
        </a:fillRef>
        <a:effectRef idx="0">
          <a:scrgbClr r="0" g="0" b="0"/>
        </a:effectRef>
        <a:fontRef idx="minor">
          <a:schemeClr val="lt1"/>
        </a:fontRef>
      </dsp:style>
    </dsp:sp>
    <dsp:sp modelId="{64B71755-B011-4399-8FE9-F4C07BAAE5C6}">
      <dsp:nvSpPr>
        <dsp:cNvPr id="0" name=""/>
        <dsp:cNvSpPr/>
      </dsp:nvSpPr>
      <dsp:spPr>
        <a:xfrm>
          <a:off x="7917863" y="4013645"/>
          <a:ext cx="219040" cy="219038"/>
        </a:xfrm>
        <a:prstGeom prst="ellipse">
          <a:avLst/>
        </a:prstGeom>
        <a:solidFill>
          <a:schemeClr val="accent1">
            <a:alpha val="90000"/>
            <a:hueOff val="0"/>
            <a:satOff val="0"/>
            <a:lumOff val="0"/>
            <a:alphaOff val="-25366"/>
          </a:schemeClr>
        </a:solidFill>
        <a:ln w="26425" cap="flat" cmpd="sng" algn="ctr">
          <a:solidFill>
            <a:schemeClr val="accent1">
              <a:alpha val="90000"/>
              <a:hueOff val="0"/>
              <a:satOff val="0"/>
              <a:lumOff val="0"/>
              <a:alphaOff val="-25366"/>
            </a:schemeClr>
          </a:solidFill>
          <a:prstDash val="solid"/>
        </a:ln>
        <a:effectLst/>
      </dsp:spPr>
      <dsp:style>
        <a:lnRef idx="2">
          <a:scrgbClr r="0" g="0" b="0"/>
        </a:lnRef>
        <a:fillRef idx="1">
          <a:scrgbClr r="0" g="0" b="0"/>
        </a:fillRef>
        <a:effectRef idx="0">
          <a:scrgbClr r="0" g="0" b="0"/>
        </a:effectRef>
        <a:fontRef idx="minor">
          <a:schemeClr val="lt1"/>
        </a:fontRef>
      </dsp:style>
    </dsp:sp>
    <dsp:sp modelId="{5AE9594E-28D5-4BD5-BD9F-B3D64BA439B0}">
      <dsp:nvSpPr>
        <dsp:cNvPr id="0" name=""/>
        <dsp:cNvSpPr/>
      </dsp:nvSpPr>
      <dsp:spPr>
        <a:xfrm>
          <a:off x="4976221" y="1294581"/>
          <a:ext cx="3160682" cy="344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889000">
            <a:lnSpc>
              <a:spcPct val="90000"/>
            </a:lnSpc>
            <a:spcBef>
              <a:spcPct val="0"/>
            </a:spcBef>
            <a:spcAft>
              <a:spcPct val="35000"/>
            </a:spcAft>
          </a:pPr>
          <a:r>
            <a:rPr lang="en-ZA" sz="2000" kern="1200" dirty="0" smtClean="0"/>
            <a:t>Precision w.r.t indicators &amp; targets to be achieved</a:t>
          </a:r>
          <a:endParaRPr lang="en-GB" sz="2000" kern="1200" dirty="0"/>
        </a:p>
      </dsp:txBody>
      <dsp:txXfrm>
        <a:off x="4976221" y="1294581"/>
        <a:ext cx="3160682" cy="344583"/>
      </dsp:txXfrm>
    </dsp:sp>
    <dsp:sp modelId="{21BF4616-F71E-44B1-9D9D-994D72E4AA96}">
      <dsp:nvSpPr>
        <dsp:cNvPr id="0" name=""/>
        <dsp:cNvSpPr/>
      </dsp:nvSpPr>
      <dsp:spPr>
        <a:xfrm>
          <a:off x="4608536" y="2872458"/>
          <a:ext cx="438080" cy="437654"/>
        </a:xfrm>
        <a:prstGeom prst="ellipse">
          <a:avLst/>
        </a:prstGeom>
        <a:solidFill>
          <a:schemeClr val="accent1">
            <a:alpha val="90000"/>
            <a:hueOff val="0"/>
            <a:satOff val="0"/>
            <a:lumOff val="0"/>
            <a:alphaOff val="-26341"/>
          </a:schemeClr>
        </a:solidFill>
        <a:ln w="26425" cap="flat" cmpd="sng" algn="ctr">
          <a:solidFill>
            <a:schemeClr val="accent1">
              <a:alpha val="90000"/>
              <a:hueOff val="0"/>
              <a:satOff val="0"/>
              <a:lumOff val="0"/>
              <a:alphaOff val="-26341"/>
            </a:schemeClr>
          </a:solidFill>
          <a:prstDash val="solid"/>
        </a:ln>
        <a:effectLst/>
      </dsp:spPr>
      <dsp:style>
        <a:lnRef idx="2">
          <a:scrgbClr r="0" g="0" b="0"/>
        </a:lnRef>
        <a:fillRef idx="1">
          <a:scrgbClr r="0" g="0" b="0"/>
        </a:fillRef>
        <a:effectRef idx="0">
          <a:scrgbClr r="0" g="0" b="0"/>
        </a:effectRef>
        <a:fontRef idx="minor">
          <a:schemeClr val="lt1"/>
        </a:fontRef>
      </dsp:style>
    </dsp:sp>
    <dsp:sp modelId="{33600278-E674-431D-A0AB-0BE732085E41}">
      <dsp:nvSpPr>
        <dsp:cNvPr id="0" name=""/>
        <dsp:cNvSpPr/>
      </dsp:nvSpPr>
      <dsp:spPr>
        <a:xfrm>
          <a:off x="5832727" y="3376539"/>
          <a:ext cx="219040" cy="219038"/>
        </a:xfrm>
        <a:prstGeom prst="ellipse">
          <a:avLst/>
        </a:prstGeom>
        <a:solidFill>
          <a:schemeClr val="accent1">
            <a:alpha val="90000"/>
            <a:hueOff val="0"/>
            <a:satOff val="0"/>
            <a:lumOff val="0"/>
            <a:alphaOff val="-27317"/>
          </a:schemeClr>
        </a:solidFill>
        <a:ln w="26425" cap="flat" cmpd="sng" algn="ctr">
          <a:solidFill>
            <a:schemeClr val="accent1">
              <a:alpha val="90000"/>
              <a:hueOff val="0"/>
              <a:satOff val="0"/>
              <a:lumOff val="0"/>
              <a:alphaOff val="-27317"/>
            </a:schemeClr>
          </a:solidFill>
          <a:prstDash val="solid"/>
        </a:ln>
        <a:effectLst/>
      </dsp:spPr>
      <dsp:style>
        <a:lnRef idx="2">
          <a:scrgbClr r="0" g="0" b="0"/>
        </a:lnRef>
        <a:fillRef idx="1">
          <a:scrgbClr r="0" g="0" b="0"/>
        </a:fillRef>
        <a:effectRef idx="0">
          <a:scrgbClr r="0" g="0" b="0"/>
        </a:effectRef>
        <a:fontRef idx="minor">
          <a:schemeClr val="lt1"/>
        </a:fontRef>
      </dsp:style>
    </dsp:sp>
    <dsp:sp modelId="{868C1CD9-B5C8-4E6D-B0F9-27770BD4B7ED}">
      <dsp:nvSpPr>
        <dsp:cNvPr id="0" name=""/>
        <dsp:cNvSpPr/>
      </dsp:nvSpPr>
      <dsp:spPr>
        <a:xfrm>
          <a:off x="6264795" y="3304528"/>
          <a:ext cx="219040" cy="219038"/>
        </a:xfrm>
        <a:prstGeom prst="ellipse">
          <a:avLst/>
        </a:prstGeom>
        <a:solidFill>
          <a:schemeClr val="accent1">
            <a:alpha val="90000"/>
            <a:hueOff val="0"/>
            <a:satOff val="0"/>
            <a:lumOff val="0"/>
            <a:alphaOff val="-28293"/>
          </a:schemeClr>
        </a:solidFill>
        <a:ln w="26425" cap="flat" cmpd="sng" algn="ctr">
          <a:solidFill>
            <a:schemeClr val="accent1">
              <a:alpha val="90000"/>
              <a:hueOff val="0"/>
              <a:satOff val="0"/>
              <a:lumOff val="0"/>
              <a:alphaOff val="-28293"/>
            </a:schemeClr>
          </a:solidFill>
          <a:prstDash val="solid"/>
        </a:ln>
        <a:effectLst/>
      </dsp:spPr>
      <dsp:style>
        <a:lnRef idx="2">
          <a:scrgbClr r="0" g="0" b="0"/>
        </a:lnRef>
        <a:fillRef idx="1">
          <a:scrgbClr r="0" g="0" b="0"/>
        </a:fillRef>
        <a:effectRef idx="0">
          <a:scrgbClr r="0" g="0" b="0"/>
        </a:effectRef>
        <a:fontRef idx="minor">
          <a:schemeClr val="lt1"/>
        </a:fontRef>
      </dsp:style>
    </dsp:sp>
    <dsp:sp modelId="{3B0D1F0B-1745-414B-99EA-2DA6AAAABE5B}">
      <dsp:nvSpPr>
        <dsp:cNvPr id="0" name=""/>
        <dsp:cNvSpPr/>
      </dsp:nvSpPr>
      <dsp:spPr>
        <a:xfrm>
          <a:off x="5328648" y="3376539"/>
          <a:ext cx="219040" cy="219038"/>
        </a:xfrm>
        <a:prstGeom prst="ellipse">
          <a:avLst/>
        </a:prstGeom>
        <a:solidFill>
          <a:schemeClr val="accent1">
            <a:alpha val="90000"/>
            <a:hueOff val="0"/>
            <a:satOff val="0"/>
            <a:lumOff val="0"/>
            <a:alphaOff val="-29268"/>
          </a:schemeClr>
        </a:solidFill>
        <a:ln w="26425" cap="flat" cmpd="sng" algn="ctr">
          <a:solidFill>
            <a:schemeClr val="accent1">
              <a:alpha val="90000"/>
              <a:hueOff val="0"/>
              <a:satOff val="0"/>
              <a:lumOff val="0"/>
              <a:alphaOff val="-29268"/>
            </a:schemeClr>
          </a:solidFill>
          <a:prstDash val="solid"/>
        </a:ln>
        <a:effectLst/>
      </dsp:spPr>
      <dsp:style>
        <a:lnRef idx="2">
          <a:scrgbClr r="0" g="0" b="0"/>
        </a:lnRef>
        <a:fillRef idx="1">
          <a:scrgbClr r="0" g="0" b="0"/>
        </a:fillRef>
        <a:effectRef idx="0">
          <a:scrgbClr r="0" g="0" b="0"/>
        </a:effectRef>
        <a:fontRef idx="minor">
          <a:schemeClr val="lt1"/>
        </a:fontRef>
      </dsp:style>
    </dsp:sp>
    <dsp:sp modelId="{932EDB59-48CB-4D23-9D94-29BF42A2FD2A}">
      <dsp:nvSpPr>
        <dsp:cNvPr id="0" name=""/>
        <dsp:cNvSpPr/>
      </dsp:nvSpPr>
      <dsp:spPr>
        <a:xfrm>
          <a:off x="4896581" y="3304528"/>
          <a:ext cx="219040" cy="219038"/>
        </a:xfrm>
        <a:prstGeom prst="ellipse">
          <a:avLst/>
        </a:prstGeom>
        <a:solidFill>
          <a:schemeClr val="accent1">
            <a:alpha val="90000"/>
            <a:hueOff val="0"/>
            <a:satOff val="0"/>
            <a:lumOff val="0"/>
            <a:alphaOff val="-30244"/>
          </a:schemeClr>
        </a:solidFill>
        <a:ln w="26425" cap="flat" cmpd="sng" algn="ctr">
          <a:solidFill>
            <a:schemeClr val="accent1">
              <a:alpha val="90000"/>
              <a:hueOff val="0"/>
              <a:satOff val="0"/>
              <a:lumOff val="0"/>
              <a:alphaOff val="-30244"/>
            </a:schemeClr>
          </a:solidFill>
          <a:prstDash val="solid"/>
        </a:ln>
        <a:effectLst/>
      </dsp:spPr>
      <dsp:style>
        <a:lnRef idx="2">
          <a:scrgbClr r="0" g="0" b="0"/>
        </a:lnRef>
        <a:fillRef idx="1">
          <a:scrgbClr r="0" g="0" b="0"/>
        </a:fillRef>
        <a:effectRef idx="0">
          <a:scrgbClr r="0" g="0" b="0"/>
        </a:effectRef>
        <a:fontRef idx="minor">
          <a:schemeClr val="lt1"/>
        </a:fontRef>
      </dsp:style>
    </dsp:sp>
    <dsp:sp modelId="{F09D848A-DA41-4088-A61E-D4C8CFA25E0C}">
      <dsp:nvSpPr>
        <dsp:cNvPr id="0" name=""/>
        <dsp:cNvSpPr/>
      </dsp:nvSpPr>
      <dsp:spPr>
        <a:xfrm>
          <a:off x="7633007" y="3160505"/>
          <a:ext cx="219040" cy="219038"/>
        </a:xfrm>
        <a:prstGeom prst="ellipse">
          <a:avLst/>
        </a:prstGeom>
        <a:solidFill>
          <a:schemeClr val="accent1">
            <a:alpha val="90000"/>
            <a:hueOff val="0"/>
            <a:satOff val="0"/>
            <a:lumOff val="0"/>
            <a:alphaOff val="-31220"/>
          </a:schemeClr>
        </a:solidFill>
        <a:ln w="26425" cap="flat" cmpd="sng" algn="ctr">
          <a:solidFill>
            <a:schemeClr val="accent1">
              <a:alpha val="90000"/>
              <a:hueOff val="0"/>
              <a:satOff val="0"/>
              <a:lumOff val="0"/>
              <a:alphaOff val="-31220"/>
            </a:schemeClr>
          </a:solidFill>
          <a:prstDash val="solid"/>
        </a:ln>
        <a:effectLst/>
      </dsp:spPr>
      <dsp:style>
        <a:lnRef idx="2">
          <a:scrgbClr r="0" g="0" b="0"/>
        </a:lnRef>
        <a:fillRef idx="1">
          <a:scrgbClr r="0" g="0" b="0"/>
        </a:fillRef>
        <a:effectRef idx="0">
          <a:scrgbClr r="0" g="0" b="0"/>
        </a:effectRef>
        <a:fontRef idx="minor">
          <a:schemeClr val="lt1"/>
        </a:fontRef>
      </dsp:style>
    </dsp:sp>
    <dsp:sp modelId="{02CE7152-A656-48C8-AC39-83A79BA586A9}">
      <dsp:nvSpPr>
        <dsp:cNvPr id="0" name=""/>
        <dsp:cNvSpPr/>
      </dsp:nvSpPr>
      <dsp:spPr>
        <a:xfrm>
          <a:off x="7272950" y="3304528"/>
          <a:ext cx="219040" cy="219038"/>
        </a:xfrm>
        <a:prstGeom prst="ellipse">
          <a:avLst/>
        </a:prstGeom>
        <a:solidFill>
          <a:schemeClr val="accent1">
            <a:alpha val="90000"/>
            <a:hueOff val="0"/>
            <a:satOff val="0"/>
            <a:lumOff val="0"/>
            <a:alphaOff val="-32195"/>
          </a:schemeClr>
        </a:solidFill>
        <a:ln w="26425" cap="flat" cmpd="sng" algn="ctr">
          <a:solidFill>
            <a:schemeClr val="accent1">
              <a:alpha val="90000"/>
              <a:hueOff val="0"/>
              <a:satOff val="0"/>
              <a:lumOff val="0"/>
              <a:alphaOff val="-32195"/>
            </a:schemeClr>
          </a:solidFill>
          <a:prstDash val="solid"/>
        </a:ln>
        <a:effectLst/>
      </dsp:spPr>
      <dsp:style>
        <a:lnRef idx="2">
          <a:scrgbClr r="0" g="0" b="0"/>
        </a:lnRef>
        <a:fillRef idx="1">
          <a:scrgbClr r="0" g="0" b="0"/>
        </a:fillRef>
        <a:effectRef idx="0">
          <a:scrgbClr r="0" g="0" b="0"/>
        </a:effectRef>
        <a:fontRef idx="minor">
          <a:schemeClr val="lt1"/>
        </a:fontRef>
      </dsp:style>
    </dsp:sp>
    <dsp:sp modelId="{88CAE22B-A7C0-43B8-AA44-61BAEFF7FEA2}">
      <dsp:nvSpPr>
        <dsp:cNvPr id="0" name=""/>
        <dsp:cNvSpPr/>
      </dsp:nvSpPr>
      <dsp:spPr>
        <a:xfrm>
          <a:off x="5046264" y="2598320"/>
          <a:ext cx="3052227" cy="3168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889000">
            <a:lnSpc>
              <a:spcPct val="90000"/>
            </a:lnSpc>
            <a:spcBef>
              <a:spcPct val="0"/>
            </a:spcBef>
            <a:spcAft>
              <a:spcPct val="35000"/>
            </a:spcAft>
          </a:pPr>
          <a:r>
            <a:rPr lang="en-ZA" sz="2000" kern="1200" dirty="0" smtClean="0"/>
            <a:t>Outputs to be delivered &amp; responsible departments identified</a:t>
          </a:r>
          <a:endParaRPr lang="en-GB" sz="2000" b="1" kern="1200" dirty="0"/>
        </a:p>
      </dsp:txBody>
      <dsp:txXfrm>
        <a:off x="5046264" y="2598320"/>
        <a:ext cx="3052227" cy="316813"/>
      </dsp:txXfrm>
    </dsp:sp>
    <dsp:sp modelId="{FB115F79-3459-45C9-9964-7B00A3ED6CDE}">
      <dsp:nvSpPr>
        <dsp:cNvPr id="0" name=""/>
        <dsp:cNvSpPr/>
      </dsp:nvSpPr>
      <dsp:spPr>
        <a:xfrm>
          <a:off x="3816412" y="3160503"/>
          <a:ext cx="438080" cy="437654"/>
        </a:xfrm>
        <a:prstGeom prst="ellipse">
          <a:avLst/>
        </a:prstGeom>
        <a:solidFill>
          <a:schemeClr val="accent1">
            <a:alpha val="90000"/>
            <a:hueOff val="0"/>
            <a:satOff val="0"/>
            <a:lumOff val="0"/>
            <a:alphaOff val="-33171"/>
          </a:schemeClr>
        </a:solidFill>
        <a:ln w="26425" cap="flat" cmpd="sng" algn="ctr">
          <a:solidFill>
            <a:schemeClr val="accent1">
              <a:alpha val="90000"/>
              <a:hueOff val="0"/>
              <a:satOff val="0"/>
              <a:lumOff val="0"/>
              <a:alphaOff val="-33171"/>
            </a:schemeClr>
          </a:solidFill>
          <a:prstDash val="solid"/>
        </a:ln>
        <a:effectLst/>
      </dsp:spPr>
      <dsp:style>
        <a:lnRef idx="2">
          <a:scrgbClr r="0" g="0" b="0"/>
        </a:lnRef>
        <a:fillRef idx="1">
          <a:scrgbClr r="0" g="0" b="0"/>
        </a:fillRef>
        <a:effectRef idx="0">
          <a:scrgbClr r="0" g="0" b="0"/>
        </a:effectRef>
        <a:fontRef idx="minor">
          <a:schemeClr val="lt1"/>
        </a:fontRef>
      </dsp:style>
    </dsp:sp>
    <dsp:sp modelId="{C7AC253B-C5FE-435C-94A7-CDB69F086C88}">
      <dsp:nvSpPr>
        <dsp:cNvPr id="0" name=""/>
        <dsp:cNvSpPr/>
      </dsp:nvSpPr>
      <dsp:spPr>
        <a:xfrm>
          <a:off x="3816413" y="3664583"/>
          <a:ext cx="219040" cy="219038"/>
        </a:xfrm>
        <a:prstGeom prst="ellipse">
          <a:avLst/>
        </a:prstGeom>
        <a:solidFill>
          <a:schemeClr val="accent1">
            <a:alpha val="90000"/>
            <a:hueOff val="0"/>
            <a:satOff val="0"/>
            <a:lumOff val="0"/>
            <a:alphaOff val="-34146"/>
          </a:schemeClr>
        </a:solidFill>
        <a:ln w="26425" cap="flat" cmpd="sng" algn="ctr">
          <a:solidFill>
            <a:schemeClr val="accent1">
              <a:alpha val="90000"/>
              <a:hueOff val="0"/>
              <a:satOff val="0"/>
              <a:lumOff val="0"/>
              <a:alphaOff val="-34146"/>
            </a:schemeClr>
          </a:solidFill>
          <a:prstDash val="solid"/>
        </a:ln>
        <a:effectLst/>
      </dsp:spPr>
      <dsp:style>
        <a:lnRef idx="2">
          <a:scrgbClr r="0" g="0" b="0"/>
        </a:lnRef>
        <a:fillRef idx="1">
          <a:scrgbClr r="0" g="0" b="0"/>
        </a:fillRef>
        <a:effectRef idx="0">
          <a:scrgbClr r="0" g="0" b="0"/>
        </a:effectRef>
        <a:fontRef idx="minor">
          <a:schemeClr val="lt1"/>
        </a:fontRef>
      </dsp:style>
    </dsp:sp>
    <dsp:sp modelId="{74585B8A-F70C-42B8-8E7E-B185D4E27AA9}">
      <dsp:nvSpPr>
        <dsp:cNvPr id="0" name=""/>
        <dsp:cNvSpPr/>
      </dsp:nvSpPr>
      <dsp:spPr>
        <a:xfrm>
          <a:off x="3670086" y="3911227"/>
          <a:ext cx="219040" cy="219038"/>
        </a:xfrm>
        <a:prstGeom prst="ellipse">
          <a:avLst/>
        </a:prstGeom>
        <a:solidFill>
          <a:schemeClr val="accent1">
            <a:alpha val="90000"/>
            <a:hueOff val="0"/>
            <a:satOff val="0"/>
            <a:lumOff val="0"/>
            <a:alphaOff val="-35122"/>
          </a:schemeClr>
        </a:solidFill>
        <a:ln w="26425" cap="flat" cmpd="sng" algn="ctr">
          <a:solidFill>
            <a:schemeClr val="accent1">
              <a:alpha val="90000"/>
              <a:hueOff val="0"/>
              <a:satOff val="0"/>
              <a:lumOff val="0"/>
              <a:alphaOff val="-35122"/>
            </a:schemeClr>
          </a:solidFill>
          <a:prstDash val="solid"/>
        </a:ln>
        <a:effectLst/>
      </dsp:spPr>
      <dsp:style>
        <a:lnRef idx="2">
          <a:scrgbClr r="0" g="0" b="0"/>
        </a:lnRef>
        <a:fillRef idx="1">
          <a:scrgbClr r="0" g="0" b="0"/>
        </a:fillRef>
        <a:effectRef idx="0">
          <a:scrgbClr r="0" g="0" b="0"/>
        </a:effectRef>
        <a:fontRef idx="minor">
          <a:schemeClr val="lt1"/>
        </a:fontRef>
      </dsp:style>
    </dsp:sp>
    <dsp:sp modelId="{F00BCE8C-C24E-49FF-88F6-DD64A60DF2B1}">
      <dsp:nvSpPr>
        <dsp:cNvPr id="0" name=""/>
        <dsp:cNvSpPr/>
      </dsp:nvSpPr>
      <dsp:spPr>
        <a:xfrm>
          <a:off x="3235506" y="3983656"/>
          <a:ext cx="219040" cy="219038"/>
        </a:xfrm>
        <a:prstGeom prst="ellipse">
          <a:avLst/>
        </a:prstGeom>
        <a:solidFill>
          <a:schemeClr val="accent1">
            <a:alpha val="90000"/>
            <a:hueOff val="0"/>
            <a:satOff val="0"/>
            <a:lumOff val="0"/>
            <a:alphaOff val="-36098"/>
          </a:schemeClr>
        </a:solidFill>
        <a:ln w="26425" cap="flat" cmpd="sng" algn="ctr">
          <a:solidFill>
            <a:schemeClr val="accent1">
              <a:alpha val="90000"/>
              <a:hueOff val="0"/>
              <a:satOff val="0"/>
              <a:lumOff val="0"/>
              <a:alphaOff val="-36098"/>
            </a:schemeClr>
          </a:solidFill>
          <a:prstDash val="solid"/>
        </a:ln>
        <a:effectLst/>
      </dsp:spPr>
      <dsp:style>
        <a:lnRef idx="2">
          <a:scrgbClr r="0" g="0" b="0"/>
        </a:lnRef>
        <a:fillRef idx="1">
          <a:scrgbClr r="0" g="0" b="0"/>
        </a:fillRef>
        <a:effectRef idx="0">
          <a:scrgbClr r="0" g="0" b="0"/>
        </a:effectRef>
        <a:fontRef idx="minor">
          <a:schemeClr val="lt1"/>
        </a:fontRef>
      </dsp:style>
    </dsp:sp>
    <dsp:sp modelId="{33A712CB-75E8-4E93-8C2F-8790F4E80B3E}">
      <dsp:nvSpPr>
        <dsp:cNvPr id="0" name=""/>
        <dsp:cNvSpPr/>
      </dsp:nvSpPr>
      <dsp:spPr>
        <a:xfrm>
          <a:off x="2811151" y="3983656"/>
          <a:ext cx="219040" cy="219038"/>
        </a:xfrm>
        <a:prstGeom prst="ellipse">
          <a:avLst/>
        </a:prstGeom>
        <a:solidFill>
          <a:schemeClr val="accent1">
            <a:alpha val="90000"/>
            <a:hueOff val="0"/>
            <a:satOff val="0"/>
            <a:lumOff val="0"/>
            <a:alphaOff val="-37073"/>
          </a:schemeClr>
        </a:solidFill>
        <a:ln w="26425" cap="flat" cmpd="sng" algn="ctr">
          <a:solidFill>
            <a:schemeClr val="accent1">
              <a:alpha val="90000"/>
              <a:hueOff val="0"/>
              <a:satOff val="0"/>
              <a:lumOff val="0"/>
              <a:alphaOff val="-37073"/>
            </a:schemeClr>
          </a:solidFill>
          <a:prstDash val="solid"/>
        </a:ln>
        <a:effectLst/>
      </dsp:spPr>
      <dsp:style>
        <a:lnRef idx="2">
          <a:scrgbClr r="0" g="0" b="0"/>
        </a:lnRef>
        <a:fillRef idx="1">
          <a:scrgbClr r="0" g="0" b="0"/>
        </a:fillRef>
        <a:effectRef idx="0">
          <a:scrgbClr r="0" g="0" b="0"/>
        </a:effectRef>
        <a:fontRef idx="minor">
          <a:schemeClr val="lt1"/>
        </a:fontRef>
      </dsp:style>
    </dsp:sp>
    <dsp:sp modelId="{EDE0678C-E5EA-49BE-86D9-52D05BE368ED}">
      <dsp:nvSpPr>
        <dsp:cNvPr id="0" name=""/>
        <dsp:cNvSpPr/>
      </dsp:nvSpPr>
      <dsp:spPr>
        <a:xfrm>
          <a:off x="2366344" y="4013645"/>
          <a:ext cx="219040" cy="219038"/>
        </a:xfrm>
        <a:prstGeom prst="ellipse">
          <a:avLst/>
        </a:prstGeom>
        <a:solidFill>
          <a:schemeClr val="accent1">
            <a:alpha val="90000"/>
            <a:hueOff val="0"/>
            <a:satOff val="0"/>
            <a:lumOff val="0"/>
            <a:alphaOff val="-38049"/>
          </a:schemeClr>
        </a:solidFill>
        <a:ln w="26425" cap="flat" cmpd="sng" algn="ctr">
          <a:solidFill>
            <a:schemeClr val="accent1">
              <a:alpha val="90000"/>
              <a:hueOff val="0"/>
              <a:satOff val="0"/>
              <a:lumOff val="0"/>
              <a:alphaOff val="-38049"/>
            </a:schemeClr>
          </a:solidFill>
          <a:prstDash val="solid"/>
        </a:ln>
        <a:effectLst/>
      </dsp:spPr>
      <dsp:style>
        <a:lnRef idx="2">
          <a:scrgbClr r="0" g="0" b="0"/>
        </a:lnRef>
        <a:fillRef idx="1">
          <a:scrgbClr r="0" g="0" b="0"/>
        </a:fillRef>
        <a:effectRef idx="0">
          <a:scrgbClr r="0" g="0" b="0"/>
        </a:effectRef>
        <a:fontRef idx="minor">
          <a:schemeClr val="lt1"/>
        </a:fontRef>
      </dsp:style>
    </dsp:sp>
    <dsp:sp modelId="{92A6032A-1E71-4544-BF27-531F08F3E0C6}">
      <dsp:nvSpPr>
        <dsp:cNvPr id="0" name=""/>
        <dsp:cNvSpPr/>
      </dsp:nvSpPr>
      <dsp:spPr>
        <a:xfrm>
          <a:off x="2004194" y="4013645"/>
          <a:ext cx="219040" cy="219038"/>
        </a:xfrm>
        <a:prstGeom prst="ellipse">
          <a:avLst/>
        </a:prstGeom>
        <a:solidFill>
          <a:schemeClr val="accent1">
            <a:alpha val="90000"/>
            <a:hueOff val="0"/>
            <a:satOff val="0"/>
            <a:lumOff val="0"/>
            <a:alphaOff val="-39024"/>
          </a:schemeClr>
        </a:solidFill>
        <a:ln w="26425" cap="flat" cmpd="sng" algn="ctr">
          <a:solidFill>
            <a:schemeClr val="accent1">
              <a:alpha val="90000"/>
              <a:hueOff val="0"/>
              <a:satOff val="0"/>
              <a:lumOff val="0"/>
              <a:alphaOff val="-39024"/>
            </a:schemeClr>
          </a:solidFill>
          <a:prstDash val="solid"/>
        </a:ln>
        <a:effectLst/>
      </dsp:spPr>
      <dsp:style>
        <a:lnRef idx="2">
          <a:scrgbClr r="0" g="0" b="0"/>
        </a:lnRef>
        <a:fillRef idx="1">
          <a:scrgbClr r="0" g="0" b="0"/>
        </a:fillRef>
        <a:effectRef idx="0">
          <a:scrgbClr r="0" g="0" b="0"/>
        </a:effectRef>
        <a:fontRef idx="minor">
          <a:schemeClr val="lt1"/>
        </a:fontRef>
      </dsp:style>
    </dsp:sp>
    <dsp:sp modelId="{FE31F407-3017-4C04-86DC-40CF49772EB7}">
      <dsp:nvSpPr>
        <dsp:cNvPr id="0" name=""/>
        <dsp:cNvSpPr/>
      </dsp:nvSpPr>
      <dsp:spPr>
        <a:xfrm>
          <a:off x="1569612" y="4013645"/>
          <a:ext cx="219040" cy="219038"/>
        </a:xfrm>
        <a:prstGeom prst="ellipse">
          <a:avLst/>
        </a:prstGeom>
        <a:solidFill>
          <a:schemeClr val="accent1">
            <a:alpha val="90000"/>
            <a:hueOff val="0"/>
            <a:satOff val="0"/>
            <a:lumOff val="0"/>
            <a:alphaOff val="-40000"/>
          </a:schemeClr>
        </a:solidFill>
        <a:ln w="26425" cap="flat" cmpd="sng" algn="ctr">
          <a:solidFill>
            <a:schemeClr val="accent1">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sp>
    <dsp:sp modelId="{44B97043-F42E-4EE9-8632-85776919B4FE}">
      <dsp:nvSpPr>
        <dsp:cNvPr id="0" name=""/>
        <dsp:cNvSpPr/>
      </dsp:nvSpPr>
      <dsp:spPr>
        <a:xfrm>
          <a:off x="863963" y="3412542"/>
          <a:ext cx="2876728" cy="547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889000">
            <a:lnSpc>
              <a:spcPct val="90000"/>
            </a:lnSpc>
            <a:spcBef>
              <a:spcPct val="0"/>
            </a:spcBef>
            <a:spcAft>
              <a:spcPct val="35000"/>
            </a:spcAft>
          </a:pPr>
          <a:r>
            <a:rPr lang="en-GB" sz="2000" kern="1200" dirty="0" smtClean="0"/>
            <a:t>Find expression in departmental strat plans</a:t>
          </a:r>
          <a:endParaRPr lang="en-GB" sz="2000" kern="1200" dirty="0"/>
        </a:p>
      </dsp:txBody>
      <dsp:txXfrm>
        <a:off x="863963" y="3412542"/>
        <a:ext cx="2876728" cy="5471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7E9F5C-31C3-476B-A9D4-D0416ACC70D5}">
      <dsp:nvSpPr>
        <dsp:cNvPr id="0" name=""/>
        <dsp:cNvSpPr/>
      </dsp:nvSpPr>
      <dsp:spPr>
        <a:xfrm rot="5400000">
          <a:off x="-143639" y="143654"/>
          <a:ext cx="957597" cy="670318"/>
        </a:xfrm>
        <a:prstGeom prst="chevron">
          <a:avLst/>
        </a:prstGeom>
        <a:solidFill>
          <a:schemeClr val="accent3">
            <a:hueOff val="0"/>
            <a:satOff val="0"/>
            <a:lumOff val="0"/>
            <a:alphaOff val="0"/>
          </a:schemeClr>
        </a:solidFill>
        <a:ln w="264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ZA" sz="1900" kern="1200" dirty="0" smtClean="0">
              <a:solidFill>
                <a:schemeClr val="tx1"/>
              </a:solidFill>
            </a:rPr>
            <a:t>P1</a:t>
          </a:r>
          <a:endParaRPr lang="en-GB" sz="1900" kern="1200" dirty="0">
            <a:solidFill>
              <a:schemeClr val="tx1"/>
            </a:solidFill>
          </a:endParaRPr>
        </a:p>
      </dsp:txBody>
      <dsp:txXfrm rot="-5400000">
        <a:off x="1" y="335173"/>
        <a:ext cx="670318" cy="287279"/>
      </dsp:txXfrm>
    </dsp:sp>
    <dsp:sp modelId="{2D39FD0C-F4C7-4942-A8F3-6780586790D7}">
      <dsp:nvSpPr>
        <dsp:cNvPr id="0" name=""/>
        <dsp:cNvSpPr/>
      </dsp:nvSpPr>
      <dsp:spPr>
        <a:xfrm rot="5400000">
          <a:off x="4138739" y="-3468406"/>
          <a:ext cx="622438" cy="7559281"/>
        </a:xfrm>
        <a:prstGeom prst="round2SameRect">
          <a:avLst/>
        </a:prstGeom>
        <a:solidFill>
          <a:schemeClr val="lt1">
            <a:alpha val="90000"/>
            <a:hueOff val="0"/>
            <a:satOff val="0"/>
            <a:lumOff val="0"/>
            <a:alphaOff val="0"/>
          </a:schemeClr>
        </a:solidFill>
        <a:ln w="264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endParaRPr lang="en-GB" sz="1600" b="1" kern="1200" dirty="0"/>
        </a:p>
        <a:p>
          <a:pPr marL="171450" lvl="1" indent="-171450" algn="l" defTabSz="711200">
            <a:lnSpc>
              <a:spcPct val="90000"/>
            </a:lnSpc>
            <a:spcBef>
              <a:spcPct val="0"/>
            </a:spcBef>
            <a:spcAft>
              <a:spcPct val="15000"/>
            </a:spcAft>
            <a:buChar char="••"/>
          </a:pPr>
          <a:r>
            <a:rPr lang="en-ZA" sz="1600" b="1" kern="1200" dirty="0" smtClean="0"/>
            <a:t>Improved Economic Growth &amp; Employment</a:t>
          </a:r>
          <a:endParaRPr lang="en-GB" sz="1600" b="1" kern="1200" dirty="0"/>
        </a:p>
      </dsp:txBody>
      <dsp:txXfrm rot="-5400000">
        <a:off x="670318" y="30400"/>
        <a:ext cx="7528896" cy="561668"/>
      </dsp:txXfrm>
    </dsp:sp>
    <dsp:sp modelId="{F59C60A1-615C-47C0-871B-F9A0F0424862}">
      <dsp:nvSpPr>
        <dsp:cNvPr id="0" name=""/>
        <dsp:cNvSpPr/>
      </dsp:nvSpPr>
      <dsp:spPr>
        <a:xfrm rot="5400000">
          <a:off x="-143639" y="1003689"/>
          <a:ext cx="957597" cy="670318"/>
        </a:xfrm>
        <a:prstGeom prst="chevron">
          <a:avLst/>
        </a:prstGeom>
        <a:solidFill>
          <a:schemeClr val="accent3">
            <a:hueOff val="-1677894"/>
            <a:satOff val="-5024"/>
            <a:lumOff val="-627"/>
            <a:alphaOff val="0"/>
          </a:schemeClr>
        </a:solidFill>
        <a:ln w="26425" cap="flat" cmpd="sng" algn="ctr">
          <a:solidFill>
            <a:schemeClr val="accent3">
              <a:hueOff val="-1677894"/>
              <a:satOff val="-5024"/>
              <a:lumOff val="-62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ZA" sz="1900" kern="1200" dirty="0" smtClean="0">
              <a:solidFill>
                <a:schemeClr val="tx1"/>
              </a:solidFill>
            </a:rPr>
            <a:t>P2</a:t>
          </a:r>
          <a:endParaRPr lang="en-GB" sz="1900" kern="1200" dirty="0">
            <a:solidFill>
              <a:schemeClr val="tx1"/>
            </a:solidFill>
          </a:endParaRPr>
        </a:p>
      </dsp:txBody>
      <dsp:txXfrm rot="-5400000">
        <a:off x="1" y="1195208"/>
        <a:ext cx="670318" cy="287279"/>
      </dsp:txXfrm>
    </dsp:sp>
    <dsp:sp modelId="{238754B0-2317-45F2-947E-C98E3D86901E}">
      <dsp:nvSpPr>
        <dsp:cNvPr id="0" name=""/>
        <dsp:cNvSpPr/>
      </dsp:nvSpPr>
      <dsp:spPr>
        <a:xfrm rot="5400000">
          <a:off x="4138739" y="-2608372"/>
          <a:ext cx="622438" cy="7559281"/>
        </a:xfrm>
        <a:prstGeom prst="round2SameRect">
          <a:avLst/>
        </a:prstGeom>
        <a:solidFill>
          <a:schemeClr val="lt1">
            <a:alpha val="90000"/>
            <a:hueOff val="0"/>
            <a:satOff val="0"/>
            <a:lumOff val="0"/>
            <a:alphaOff val="0"/>
          </a:schemeClr>
        </a:solidFill>
        <a:ln w="26425" cap="flat" cmpd="sng" algn="ctr">
          <a:solidFill>
            <a:schemeClr val="accent3">
              <a:hueOff val="-1677894"/>
              <a:satOff val="-5024"/>
              <a:lumOff val="-62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ZA" sz="1600" b="1" kern="1200" dirty="0" smtClean="0"/>
            <a:t>Improved Quality of Education &amp; Training</a:t>
          </a:r>
          <a:endParaRPr lang="en-GB" sz="1600" b="1" kern="1200" dirty="0"/>
        </a:p>
      </dsp:txBody>
      <dsp:txXfrm rot="-5400000">
        <a:off x="670318" y="890434"/>
        <a:ext cx="7528896" cy="561668"/>
      </dsp:txXfrm>
    </dsp:sp>
    <dsp:sp modelId="{0C66157D-C1E0-4A04-9C33-6123824D2E86}">
      <dsp:nvSpPr>
        <dsp:cNvPr id="0" name=""/>
        <dsp:cNvSpPr/>
      </dsp:nvSpPr>
      <dsp:spPr>
        <a:xfrm rot="5400000">
          <a:off x="-143639" y="1863723"/>
          <a:ext cx="957597" cy="670318"/>
        </a:xfrm>
        <a:prstGeom prst="chevron">
          <a:avLst/>
        </a:prstGeom>
        <a:solidFill>
          <a:schemeClr val="accent3">
            <a:hueOff val="-3355788"/>
            <a:satOff val="-10048"/>
            <a:lumOff val="-1255"/>
            <a:alphaOff val="0"/>
          </a:schemeClr>
        </a:solidFill>
        <a:ln w="26425" cap="flat" cmpd="sng" algn="ctr">
          <a:solidFill>
            <a:schemeClr val="accent3">
              <a:hueOff val="-3355788"/>
              <a:satOff val="-10048"/>
              <a:lumOff val="-125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ZA" sz="1900" kern="1200" dirty="0" smtClean="0">
              <a:solidFill>
                <a:schemeClr val="tx1"/>
              </a:solidFill>
            </a:rPr>
            <a:t>P3</a:t>
          </a:r>
          <a:endParaRPr lang="en-GB" sz="1900" kern="1200" dirty="0">
            <a:solidFill>
              <a:schemeClr val="tx1"/>
            </a:solidFill>
          </a:endParaRPr>
        </a:p>
      </dsp:txBody>
      <dsp:txXfrm rot="-5400000">
        <a:off x="1" y="2055242"/>
        <a:ext cx="670318" cy="287279"/>
      </dsp:txXfrm>
    </dsp:sp>
    <dsp:sp modelId="{EDE32D69-C187-4072-8BBC-04BE32342369}">
      <dsp:nvSpPr>
        <dsp:cNvPr id="0" name=""/>
        <dsp:cNvSpPr/>
      </dsp:nvSpPr>
      <dsp:spPr>
        <a:xfrm rot="5400000">
          <a:off x="4138739" y="-1748337"/>
          <a:ext cx="622438" cy="7559281"/>
        </a:xfrm>
        <a:prstGeom prst="round2SameRect">
          <a:avLst/>
        </a:prstGeom>
        <a:solidFill>
          <a:schemeClr val="lt1">
            <a:alpha val="90000"/>
            <a:hueOff val="0"/>
            <a:satOff val="0"/>
            <a:lumOff val="0"/>
            <a:alphaOff val="0"/>
          </a:schemeClr>
        </a:solidFill>
        <a:ln w="26425" cap="flat" cmpd="sng" algn="ctr">
          <a:solidFill>
            <a:schemeClr val="accent3">
              <a:hueOff val="-3355788"/>
              <a:satOff val="-10048"/>
              <a:lumOff val="-12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ZA" sz="1600" b="1" kern="1200" dirty="0" smtClean="0"/>
            <a:t>Health System Effectiveness: A Robust Foundation for the Implementation of the NHI</a:t>
          </a:r>
          <a:endParaRPr lang="en-GB" sz="1600" b="1" kern="1200" dirty="0"/>
        </a:p>
      </dsp:txBody>
      <dsp:txXfrm rot="-5400000">
        <a:off x="670318" y="1750469"/>
        <a:ext cx="7528896" cy="561668"/>
      </dsp:txXfrm>
    </dsp:sp>
    <dsp:sp modelId="{3B9B714D-CE81-49A6-8385-EE21EDD623C6}">
      <dsp:nvSpPr>
        <dsp:cNvPr id="0" name=""/>
        <dsp:cNvSpPr/>
      </dsp:nvSpPr>
      <dsp:spPr>
        <a:xfrm rot="5400000">
          <a:off x="-143639" y="2723758"/>
          <a:ext cx="957597" cy="670318"/>
        </a:xfrm>
        <a:prstGeom prst="chevron">
          <a:avLst/>
        </a:prstGeom>
        <a:solidFill>
          <a:schemeClr val="accent3">
            <a:hueOff val="-5033682"/>
            <a:satOff val="-15071"/>
            <a:lumOff val="-1882"/>
            <a:alphaOff val="0"/>
          </a:schemeClr>
        </a:solidFill>
        <a:ln w="26425" cap="flat" cmpd="sng" algn="ctr">
          <a:solidFill>
            <a:schemeClr val="accent3">
              <a:hueOff val="-5033682"/>
              <a:satOff val="-15071"/>
              <a:lumOff val="-188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ZA" sz="1900" kern="1200" dirty="0" smtClean="0">
              <a:solidFill>
                <a:schemeClr val="tx1"/>
              </a:solidFill>
            </a:rPr>
            <a:t>P4</a:t>
          </a:r>
          <a:endParaRPr lang="en-GB" sz="1900" kern="1200" dirty="0">
            <a:solidFill>
              <a:schemeClr val="tx1"/>
            </a:solidFill>
          </a:endParaRPr>
        </a:p>
      </dsp:txBody>
      <dsp:txXfrm rot="-5400000">
        <a:off x="1" y="2915277"/>
        <a:ext cx="670318" cy="287279"/>
      </dsp:txXfrm>
    </dsp:sp>
    <dsp:sp modelId="{8D9B2CA7-4A36-4E80-9D95-2CD3F2FAC1F5}">
      <dsp:nvSpPr>
        <dsp:cNvPr id="0" name=""/>
        <dsp:cNvSpPr/>
      </dsp:nvSpPr>
      <dsp:spPr>
        <a:xfrm rot="5400000">
          <a:off x="4138739" y="-888303"/>
          <a:ext cx="622438" cy="7559281"/>
        </a:xfrm>
        <a:prstGeom prst="round2SameRect">
          <a:avLst/>
        </a:prstGeom>
        <a:solidFill>
          <a:schemeClr val="lt1">
            <a:alpha val="90000"/>
            <a:hueOff val="0"/>
            <a:satOff val="0"/>
            <a:lumOff val="0"/>
            <a:alphaOff val="0"/>
          </a:schemeClr>
        </a:solidFill>
        <a:ln w="26425" cap="flat" cmpd="sng" algn="ctr">
          <a:solidFill>
            <a:schemeClr val="accent3">
              <a:hueOff val="-5033682"/>
              <a:satOff val="-15071"/>
              <a:lumOff val="-1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endParaRPr lang="en-GB" sz="1600" b="1" kern="1200" dirty="0"/>
        </a:p>
        <a:p>
          <a:pPr marL="171450" lvl="1" indent="-171450" algn="l" defTabSz="711200">
            <a:lnSpc>
              <a:spcPct val="90000"/>
            </a:lnSpc>
            <a:spcBef>
              <a:spcPct val="0"/>
            </a:spcBef>
            <a:spcAft>
              <a:spcPct val="15000"/>
            </a:spcAft>
            <a:buChar char="••"/>
          </a:pPr>
          <a:r>
            <a:rPr lang="en-ZA" sz="1600" b="1" kern="1200" dirty="0" smtClean="0"/>
            <a:t>Adequate Infrastructure to Facilitate Achievement of Prioritised Outcomes</a:t>
          </a:r>
          <a:endParaRPr lang="en-GB" sz="1600" b="1" kern="1200" dirty="0"/>
        </a:p>
      </dsp:txBody>
      <dsp:txXfrm rot="-5400000">
        <a:off x="670318" y="2610503"/>
        <a:ext cx="7528896" cy="561668"/>
      </dsp:txXfrm>
    </dsp:sp>
    <dsp:sp modelId="{4416EC4F-658A-496D-B9D0-BD5F9E3E4285}">
      <dsp:nvSpPr>
        <dsp:cNvPr id="0" name=""/>
        <dsp:cNvSpPr/>
      </dsp:nvSpPr>
      <dsp:spPr>
        <a:xfrm rot="5400000">
          <a:off x="-143639" y="3583792"/>
          <a:ext cx="957597" cy="670318"/>
        </a:xfrm>
        <a:prstGeom prst="chevron">
          <a:avLst/>
        </a:prstGeom>
        <a:solidFill>
          <a:schemeClr val="accent3">
            <a:hueOff val="-6711576"/>
            <a:satOff val="-20095"/>
            <a:lumOff val="-2510"/>
            <a:alphaOff val="0"/>
          </a:schemeClr>
        </a:solidFill>
        <a:ln w="26425" cap="flat" cmpd="sng" algn="ctr">
          <a:solidFill>
            <a:schemeClr val="accent3">
              <a:hueOff val="-6711576"/>
              <a:satOff val="-20095"/>
              <a:lumOff val="-251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ZA" sz="1900" kern="1200" dirty="0" smtClean="0">
              <a:solidFill>
                <a:schemeClr val="tx1"/>
              </a:solidFill>
            </a:rPr>
            <a:t>P5</a:t>
          </a:r>
          <a:endParaRPr lang="en-GB" sz="1900" kern="1200" dirty="0">
            <a:solidFill>
              <a:schemeClr val="tx1"/>
            </a:solidFill>
          </a:endParaRPr>
        </a:p>
      </dsp:txBody>
      <dsp:txXfrm rot="-5400000">
        <a:off x="1" y="3775311"/>
        <a:ext cx="670318" cy="287279"/>
      </dsp:txXfrm>
    </dsp:sp>
    <dsp:sp modelId="{EAF4D77C-EF9D-4F48-908B-3B7D284AFBCB}">
      <dsp:nvSpPr>
        <dsp:cNvPr id="0" name=""/>
        <dsp:cNvSpPr/>
      </dsp:nvSpPr>
      <dsp:spPr>
        <a:xfrm rot="5400000">
          <a:off x="4138739" y="-28268"/>
          <a:ext cx="622438" cy="7559281"/>
        </a:xfrm>
        <a:prstGeom prst="round2SameRect">
          <a:avLst/>
        </a:prstGeom>
        <a:solidFill>
          <a:schemeClr val="lt1">
            <a:alpha val="90000"/>
            <a:hueOff val="0"/>
            <a:satOff val="0"/>
            <a:lumOff val="0"/>
            <a:alphaOff val="0"/>
          </a:schemeClr>
        </a:solidFill>
        <a:ln w="26425" cap="flat" cmpd="sng" algn="ctr">
          <a:solidFill>
            <a:schemeClr val="accent3">
              <a:hueOff val="-6711576"/>
              <a:satOff val="-20095"/>
              <a:lumOff val="-25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endParaRPr lang="en-GB" sz="1600" b="1" kern="1200" dirty="0"/>
        </a:p>
        <a:p>
          <a:pPr marL="171450" lvl="1" indent="-171450" algn="l" defTabSz="711200">
            <a:lnSpc>
              <a:spcPct val="90000"/>
            </a:lnSpc>
            <a:spcBef>
              <a:spcPct val="0"/>
            </a:spcBef>
            <a:spcAft>
              <a:spcPct val="15000"/>
            </a:spcAft>
            <a:buChar char="••"/>
          </a:pPr>
          <a:r>
            <a:rPr lang="en-ZA" sz="1600" b="1" kern="1200" smtClean="0"/>
            <a:t>Improved Quality of Public Services at the Locus of Delivery</a:t>
          </a:r>
          <a:endParaRPr lang="en-ZA" sz="1600" b="1" kern="1200"/>
        </a:p>
      </dsp:txBody>
      <dsp:txXfrm rot="-5400000">
        <a:off x="670318" y="3470538"/>
        <a:ext cx="7528896" cy="561668"/>
      </dsp:txXfrm>
    </dsp:sp>
    <dsp:sp modelId="{4A3819EB-2CE7-47F3-B26A-33B4A72E56A6}">
      <dsp:nvSpPr>
        <dsp:cNvPr id="0" name=""/>
        <dsp:cNvSpPr/>
      </dsp:nvSpPr>
      <dsp:spPr>
        <a:xfrm rot="5400000">
          <a:off x="-143639" y="4443827"/>
          <a:ext cx="957597" cy="670318"/>
        </a:xfrm>
        <a:prstGeom prst="chevron">
          <a:avLst/>
        </a:prstGeom>
        <a:solidFill>
          <a:schemeClr val="accent3">
            <a:hueOff val="-8389470"/>
            <a:satOff val="-25119"/>
            <a:lumOff val="-3137"/>
            <a:alphaOff val="0"/>
          </a:schemeClr>
        </a:solidFill>
        <a:ln w="26425" cap="flat" cmpd="sng" algn="ctr">
          <a:solidFill>
            <a:schemeClr val="accent3">
              <a:hueOff val="-8389470"/>
              <a:satOff val="-25119"/>
              <a:lumOff val="-313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ZA" sz="1900" b="0" kern="1200" dirty="0" smtClean="0">
              <a:solidFill>
                <a:schemeClr val="tx1"/>
              </a:solidFill>
            </a:rPr>
            <a:t>P6</a:t>
          </a:r>
          <a:endParaRPr lang="en-ZA" sz="1900" b="0" kern="1200" dirty="0">
            <a:solidFill>
              <a:schemeClr val="tx1"/>
            </a:solidFill>
          </a:endParaRPr>
        </a:p>
      </dsp:txBody>
      <dsp:txXfrm rot="-5400000">
        <a:off x="1" y="4635346"/>
        <a:ext cx="670318" cy="287279"/>
      </dsp:txXfrm>
    </dsp:sp>
    <dsp:sp modelId="{CEDD7E18-9C86-4C5C-867F-01901B242CCF}">
      <dsp:nvSpPr>
        <dsp:cNvPr id="0" name=""/>
        <dsp:cNvSpPr/>
      </dsp:nvSpPr>
      <dsp:spPr>
        <a:xfrm rot="5400000">
          <a:off x="4138739" y="831765"/>
          <a:ext cx="622438" cy="7559281"/>
        </a:xfrm>
        <a:prstGeom prst="round2SameRect">
          <a:avLst/>
        </a:prstGeom>
        <a:solidFill>
          <a:schemeClr val="lt1">
            <a:alpha val="90000"/>
            <a:hueOff val="0"/>
            <a:satOff val="0"/>
            <a:lumOff val="0"/>
            <a:alphaOff val="0"/>
          </a:schemeClr>
        </a:solidFill>
        <a:ln w="26425" cap="flat" cmpd="sng" algn="ctr">
          <a:solidFill>
            <a:schemeClr val="accent3">
              <a:hueOff val="-8389470"/>
              <a:satOff val="-25119"/>
              <a:lumOff val="-31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ZA" sz="1600" b="1" kern="1200" dirty="0" smtClean="0"/>
            <a:t>Fighting Crime &amp; Corruption</a:t>
          </a:r>
          <a:endParaRPr lang="en-ZA" sz="1600" b="1" kern="1200" dirty="0"/>
        </a:p>
      </dsp:txBody>
      <dsp:txXfrm rot="-5400000">
        <a:off x="670318" y="4330572"/>
        <a:ext cx="7528896" cy="56166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364C4-43C8-459F-91CA-BFC7D477B7FB}">
      <dsp:nvSpPr>
        <dsp:cNvPr id="0" name=""/>
        <dsp:cNvSpPr/>
      </dsp:nvSpPr>
      <dsp:spPr>
        <a:xfrm>
          <a:off x="711199" y="0"/>
          <a:ext cx="4064000" cy="4064000"/>
        </a:xfrm>
        <a:prstGeom prst="triangle">
          <a:avLst/>
        </a:prstGeom>
        <a:solidFill>
          <a:schemeClr val="accent1">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C687CD7-D4CA-4DE1-885A-6ADA8F9D29F5}">
      <dsp:nvSpPr>
        <dsp:cNvPr id="0" name=""/>
        <dsp:cNvSpPr/>
      </dsp:nvSpPr>
      <dsp:spPr>
        <a:xfrm>
          <a:off x="2743199" y="408582"/>
          <a:ext cx="2641600" cy="962025"/>
        </a:xfrm>
        <a:prstGeom prst="roundRect">
          <a:avLst/>
        </a:prstGeom>
        <a:solidFill>
          <a:schemeClr val="lt1">
            <a:alpha val="90000"/>
            <a:hueOff val="0"/>
            <a:satOff val="0"/>
            <a:lumOff val="0"/>
            <a:alphaOff val="0"/>
          </a:schemeClr>
        </a:solidFill>
        <a:ln w="9525" cap="flat" cmpd="sng" algn="ctr">
          <a:solidFill>
            <a:schemeClr val="accent1">
              <a:shade val="5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ZA" sz="3400" kern="1200" dirty="0" smtClean="0"/>
            <a:t>Agriculture</a:t>
          </a:r>
          <a:endParaRPr lang="en-ZA" sz="3400" kern="1200" dirty="0"/>
        </a:p>
      </dsp:txBody>
      <dsp:txXfrm>
        <a:off x="2790161" y="455544"/>
        <a:ext cx="2547676" cy="868101"/>
      </dsp:txXfrm>
    </dsp:sp>
    <dsp:sp modelId="{272E313B-3C82-4C9D-8623-9A1F00303868}">
      <dsp:nvSpPr>
        <dsp:cNvPr id="0" name=""/>
        <dsp:cNvSpPr/>
      </dsp:nvSpPr>
      <dsp:spPr>
        <a:xfrm>
          <a:off x="2743199" y="1490860"/>
          <a:ext cx="2641600" cy="962025"/>
        </a:xfrm>
        <a:prstGeom prst="roundRect">
          <a:avLst/>
        </a:prstGeom>
        <a:solidFill>
          <a:schemeClr val="lt1">
            <a:alpha val="90000"/>
            <a:hueOff val="0"/>
            <a:satOff val="0"/>
            <a:lumOff val="0"/>
            <a:alphaOff val="0"/>
          </a:schemeClr>
        </a:solidFill>
        <a:ln w="9525" cap="flat" cmpd="sng" algn="ctr">
          <a:solidFill>
            <a:schemeClr val="accent1">
              <a:shade val="50000"/>
              <a:hueOff val="-31303"/>
              <a:satOff val="-1672"/>
              <a:lumOff val="26799"/>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ZA" sz="3400" kern="1200" dirty="0" smtClean="0"/>
            <a:t>Tourism</a:t>
          </a:r>
          <a:endParaRPr lang="en-ZA" sz="3400" kern="1200" dirty="0"/>
        </a:p>
      </dsp:txBody>
      <dsp:txXfrm>
        <a:off x="2790161" y="1537822"/>
        <a:ext cx="2547676" cy="868101"/>
      </dsp:txXfrm>
    </dsp:sp>
    <dsp:sp modelId="{88150340-45FD-4E1C-B131-A5115B6732E5}">
      <dsp:nvSpPr>
        <dsp:cNvPr id="0" name=""/>
        <dsp:cNvSpPr/>
      </dsp:nvSpPr>
      <dsp:spPr>
        <a:xfrm>
          <a:off x="2743199" y="2573139"/>
          <a:ext cx="2641600" cy="962025"/>
        </a:xfrm>
        <a:prstGeom prst="roundRect">
          <a:avLst/>
        </a:prstGeom>
        <a:solidFill>
          <a:schemeClr val="lt1">
            <a:alpha val="90000"/>
            <a:hueOff val="0"/>
            <a:satOff val="0"/>
            <a:lumOff val="0"/>
            <a:alphaOff val="0"/>
          </a:schemeClr>
        </a:solidFill>
        <a:ln w="9525" cap="flat" cmpd="sng" algn="ctr">
          <a:solidFill>
            <a:schemeClr val="accent1">
              <a:shade val="50000"/>
              <a:hueOff val="-31303"/>
              <a:satOff val="-1672"/>
              <a:lumOff val="26799"/>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ZA" sz="3400" kern="1200" dirty="0" smtClean="0"/>
            <a:t>Mining</a:t>
          </a:r>
          <a:endParaRPr lang="en-ZA" sz="3400" kern="1200" dirty="0"/>
        </a:p>
      </dsp:txBody>
      <dsp:txXfrm>
        <a:off x="2790161" y="2620101"/>
        <a:ext cx="2547676" cy="86810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AD8812C-1DB9-4317-A5F4-FBCA136D7BB8}" type="datetimeFigureOut">
              <a:rPr lang="en-ZA" smtClean="0"/>
              <a:pPr/>
              <a:t>2014-11-26</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3B2C426-0F7B-4796-9DC5-485E7585D8DE}" type="slidenum">
              <a:rPr lang="en-ZA" smtClean="0"/>
              <a:pPr/>
              <a:t>‹#›</a:t>
            </a:fld>
            <a:endParaRPr lang="en-ZA"/>
          </a:p>
        </p:txBody>
      </p:sp>
    </p:spTree>
    <p:extLst>
      <p:ext uri="{BB962C8B-B14F-4D97-AF65-F5344CB8AC3E}">
        <p14:creationId xmlns:p14="http://schemas.microsoft.com/office/powerpoint/2010/main" val="91262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C58EB1CB-4FD0-4DD2-9D06-CB25AB1509C8}" type="datetimeFigureOut">
              <a:rPr lang="en-US" smtClean="0"/>
              <a:pPr/>
              <a:t>11/26/2014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EB6917F-4957-4973-B23D-B9E68DBFB264}" type="slidenum">
              <a:rPr lang="en-US" smtClean="0"/>
              <a:pPr/>
              <a:t>‹#›</a:t>
            </a:fld>
            <a:endParaRPr lang="en-US"/>
          </a:p>
        </p:txBody>
      </p:sp>
    </p:spTree>
    <p:extLst>
      <p:ext uri="{BB962C8B-B14F-4D97-AF65-F5344CB8AC3E}">
        <p14:creationId xmlns:p14="http://schemas.microsoft.com/office/powerpoint/2010/main" val="4051657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FEB6917F-4957-4973-B23D-B9E68DBFB264}" type="slidenum">
              <a:rPr lang="en-US" smtClean="0"/>
              <a:pPr/>
              <a:t>32</a:t>
            </a:fld>
            <a:endParaRPr lang="en-US"/>
          </a:p>
        </p:txBody>
      </p:sp>
    </p:spTree>
    <p:extLst>
      <p:ext uri="{BB962C8B-B14F-4D97-AF65-F5344CB8AC3E}">
        <p14:creationId xmlns:p14="http://schemas.microsoft.com/office/powerpoint/2010/main" val="2596061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DDA87-72AF-46C1-958F-65A9C4AFD194}" type="datetime1">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D16FA-D12E-46A7-A489-45AA463E8C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C8B1A3-5C61-4FDF-9EF3-D4EDDBDBB10A}" type="datetime1">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D16FA-D12E-46A7-A489-45AA463E8C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D3B3B-8D81-432B-9302-88624B7C8CF1}" type="datetime1">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D16FA-D12E-46A7-A489-45AA463E8C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00AABD-9557-4731-A0D4-349BDC434633}" type="datetime1">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D16FA-D12E-46A7-A489-45AA463E8CB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861B0B-BDF7-4EEC-AAAF-3D50B4071738}" type="datetime1">
              <a:rPr lang="en-US" smtClean="0"/>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D16FA-D12E-46A7-A489-45AA463E8C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BA7B93-1077-4767-B1C8-FA78AECE8014}" type="datetime1">
              <a:rPr lang="en-US" smtClean="0"/>
              <a:t>11/26/2014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D16FA-D12E-46A7-A489-45AA463E8CB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7DFE8D-9D10-4D7B-A95F-B6A6F1AA153C}" type="datetime1">
              <a:rPr lang="en-US" smtClean="0"/>
              <a:t>11/26/2014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D16FA-D12E-46A7-A489-45AA463E8C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DB554-EB60-41EA-9D2D-B4C77ACC559B}" type="datetime1">
              <a:rPr lang="en-US" smtClean="0"/>
              <a:t>11/26/2014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D16FA-D12E-46A7-A489-45AA463E8C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41521-4741-49C5-8D57-2318BEA6878B}" type="datetime1">
              <a:rPr lang="en-US" smtClean="0"/>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D16FA-D12E-46A7-A489-45AA463E8CB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C4ABF6-9519-4CCF-874E-5E14B53E2AD6}" type="datetime1">
              <a:rPr lang="en-US" smtClean="0"/>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D16FA-D12E-46A7-A489-45AA463E8C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5C88E1D-39AB-4F7E-A6A1-B6A12BFC4F4B}" type="datetime1">
              <a:rPr lang="en-US" smtClean="0"/>
              <a:t>11/26/2014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2ED16FA-D12E-46A7-A489-45AA463E8C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44.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848600" cy="2536825"/>
          </a:xfrm>
          <a:ln>
            <a:noFill/>
          </a:ln>
        </p:spPr>
        <p:txBody>
          <a:bodyPr/>
          <a:lstStyle/>
          <a:p>
            <a:pPr algn="ctr"/>
            <a:r>
              <a:rPr lang="en-US" cap="none" dirty="0" smtClean="0"/>
              <a:t/>
            </a:r>
            <a:br>
              <a:rPr lang="en-US" cap="none" dirty="0" smtClean="0"/>
            </a:br>
            <a:r>
              <a:rPr lang="en-US" b="1" cap="none" dirty="0" smtClean="0"/>
              <a:t>Unpacking Policy Imperatives</a:t>
            </a:r>
            <a:endParaRPr lang="en-US" b="1" cap="none" dirty="0"/>
          </a:p>
        </p:txBody>
      </p:sp>
      <p:sp>
        <p:nvSpPr>
          <p:cNvPr id="3" name="Subtitle 2"/>
          <p:cNvSpPr>
            <a:spLocks noGrp="1"/>
          </p:cNvSpPr>
          <p:nvPr>
            <p:ph type="subTitle" idx="1"/>
          </p:nvPr>
        </p:nvSpPr>
        <p:spPr>
          <a:xfrm>
            <a:off x="1295400" y="5486400"/>
            <a:ext cx="6400800" cy="990600"/>
          </a:xfrm>
          <a:solidFill>
            <a:schemeClr val="accent1"/>
          </a:solidFill>
        </p:spPr>
        <p:txBody>
          <a:bodyPr/>
          <a:lstStyle/>
          <a:p>
            <a:pPr algn="ctr"/>
            <a:r>
              <a:rPr lang="en-US" b="1" i="1" dirty="0" smtClean="0"/>
              <a:t>Senior Management Summit</a:t>
            </a:r>
            <a:endParaRPr lang="en-US" b="1" i="1" dirty="0" smtClean="0"/>
          </a:p>
          <a:p>
            <a:pPr algn="ctr"/>
            <a:r>
              <a:rPr lang="en-US" b="1" i="1" dirty="0" smtClean="0"/>
              <a:t>26-28 November 2015</a:t>
            </a:r>
            <a:endParaRPr lang="en-US" b="1"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3810000"/>
            <a:ext cx="1321894" cy="140818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style>
          <a:lnRef idx="2">
            <a:schemeClr val="accent4"/>
          </a:lnRef>
          <a:fillRef idx="1">
            <a:schemeClr val="lt1"/>
          </a:fillRef>
          <a:effectRef idx="0">
            <a:schemeClr val="accent4"/>
          </a:effectRef>
          <a:fontRef idx="minor">
            <a:schemeClr val="dk1"/>
          </a:fontRef>
        </p:style>
        <p:txBody>
          <a:bodyPr>
            <a:normAutofit/>
          </a:bodyPr>
          <a:lstStyle/>
          <a:p>
            <a:r>
              <a:rPr lang="en-US" sz="3200" b="1" dirty="0"/>
              <a:t>Provincial Planning Landscape &amp; Linkages</a:t>
            </a:r>
            <a:endParaRPr lang="en-ZA"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67765484"/>
              </p:ext>
            </p:extLst>
          </p:nvPr>
        </p:nvGraphicFramePr>
        <p:xfrm>
          <a:off x="457200" y="12954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4723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US" b="1" dirty="0" smtClean="0"/>
              <a:t>Mpumalanga V2030 Overall Objectives</a:t>
            </a:r>
            <a:endParaRPr lang="en-US" b="1" dirty="0"/>
          </a:p>
        </p:txBody>
      </p:sp>
      <p:sp>
        <p:nvSpPr>
          <p:cNvPr id="3" name="Content Placeholder 2"/>
          <p:cNvSpPr>
            <a:spLocks noGrp="1"/>
          </p:cNvSpPr>
          <p:nvPr>
            <p:ph idx="1"/>
          </p:nvPr>
        </p:nvSpPr>
        <p:spPr>
          <a:xfrm>
            <a:off x="457200" y="1828800"/>
            <a:ext cx="8229600" cy="3657600"/>
          </a:xfrm>
        </p:spPr>
        <p:style>
          <a:lnRef idx="2">
            <a:schemeClr val="accent4"/>
          </a:lnRef>
          <a:fillRef idx="1">
            <a:schemeClr val="lt1"/>
          </a:fillRef>
          <a:effectRef idx="0">
            <a:schemeClr val="accent4"/>
          </a:effectRef>
          <a:fontRef idx="minor">
            <a:schemeClr val="dk1"/>
          </a:fontRef>
        </p:style>
        <p:txBody>
          <a:bodyPr>
            <a:noAutofit/>
          </a:bodyPr>
          <a:lstStyle/>
          <a:p>
            <a:pPr>
              <a:spcBef>
                <a:spcPts val="600"/>
              </a:spcBef>
              <a:spcAft>
                <a:spcPts val="600"/>
              </a:spcAft>
              <a:buNone/>
            </a:pPr>
            <a:r>
              <a:rPr lang="en-GB" sz="2000" dirty="0" smtClean="0"/>
              <a:t>V2030 provides </a:t>
            </a:r>
            <a:r>
              <a:rPr lang="en-GB" sz="2000" b="1" i="1" dirty="0" smtClean="0"/>
              <a:t>a strategic overview </a:t>
            </a:r>
            <a:r>
              <a:rPr lang="en-GB" sz="2000" dirty="0" smtClean="0"/>
              <a:t>in order to:</a:t>
            </a:r>
          </a:p>
          <a:p>
            <a:pPr>
              <a:spcBef>
                <a:spcPts val="600"/>
              </a:spcBef>
              <a:spcAft>
                <a:spcPts val="600"/>
              </a:spcAft>
              <a:buNone/>
            </a:pPr>
            <a:endParaRPr lang="en-US" sz="2000" dirty="0" smtClean="0"/>
          </a:p>
          <a:p>
            <a:pPr lvl="0">
              <a:spcBef>
                <a:spcPts val="600"/>
              </a:spcBef>
              <a:spcAft>
                <a:spcPts val="600"/>
              </a:spcAft>
            </a:pPr>
            <a:r>
              <a:rPr lang="en-GB" sz="2000" dirty="0"/>
              <a:t>Set high level </a:t>
            </a:r>
            <a:r>
              <a:rPr lang="en-GB" sz="2000" b="1" i="1" dirty="0"/>
              <a:t>provincial targets </a:t>
            </a:r>
            <a:endParaRPr lang="en-US" sz="2000" b="1" i="1" dirty="0"/>
          </a:p>
          <a:p>
            <a:pPr lvl="0">
              <a:spcBef>
                <a:spcPts val="600"/>
              </a:spcBef>
              <a:spcAft>
                <a:spcPts val="600"/>
              </a:spcAft>
            </a:pPr>
            <a:r>
              <a:rPr lang="en-GB" sz="2000" dirty="0"/>
              <a:t>Facilitate </a:t>
            </a:r>
            <a:r>
              <a:rPr lang="en-GB" sz="2000" b="1" i="1" dirty="0"/>
              <a:t>decision making </a:t>
            </a:r>
            <a:r>
              <a:rPr lang="en-GB" sz="2000" dirty="0"/>
              <a:t>and </a:t>
            </a:r>
            <a:r>
              <a:rPr lang="en-GB" sz="2000" b="1" i="1" dirty="0"/>
              <a:t>prioritisation</a:t>
            </a:r>
            <a:endParaRPr lang="en-US" sz="2000" b="1" i="1" dirty="0"/>
          </a:p>
          <a:p>
            <a:pPr lvl="0">
              <a:spcBef>
                <a:spcPts val="600"/>
              </a:spcBef>
              <a:spcAft>
                <a:spcPts val="600"/>
              </a:spcAft>
            </a:pPr>
            <a:r>
              <a:rPr lang="en-GB" sz="2000" b="1" i="1" dirty="0"/>
              <a:t>Inform choices </a:t>
            </a:r>
            <a:r>
              <a:rPr lang="en-GB" sz="2000" dirty="0"/>
              <a:t>and trade offs </a:t>
            </a:r>
            <a:endParaRPr lang="en-US" sz="2000" dirty="0"/>
          </a:p>
          <a:p>
            <a:pPr lvl="0">
              <a:spcBef>
                <a:spcPts val="600"/>
              </a:spcBef>
              <a:spcAft>
                <a:spcPts val="600"/>
              </a:spcAft>
            </a:pPr>
            <a:r>
              <a:rPr lang="en-GB" sz="2000" dirty="0"/>
              <a:t>Locate strategies, programmes and projects within a focused </a:t>
            </a:r>
            <a:r>
              <a:rPr lang="en-GB" sz="2000" b="1" i="1" dirty="0"/>
              <a:t>spatial representation</a:t>
            </a:r>
            <a:r>
              <a:rPr lang="en-GB" sz="2000" dirty="0"/>
              <a:t> of the content and intention</a:t>
            </a:r>
            <a:endParaRPr lang="en-US" sz="2000" dirty="0"/>
          </a:p>
          <a:p>
            <a:pPr>
              <a:spcBef>
                <a:spcPts val="600"/>
              </a:spcBef>
              <a:spcAft>
                <a:spcPts val="600"/>
              </a:spcAft>
              <a:buNone/>
            </a:pPr>
            <a:endParaRPr lang="en-US" sz="2000" dirty="0"/>
          </a:p>
        </p:txBody>
      </p:sp>
    </p:spTree>
    <p:extLst>
      <p:ext uri="{BB962C8B-B14F-4D97-AF65-F5344CB8AC3E}">
        <p14:creationId xmlns:p14="http://schemas.microsoft.com/office/powerpoint/2010/main" val="4239557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600" b="1" dirty="0" smtClean="0"/>
              <a:t>Organizing Structure of the Framework</a:t>
            </a:r>
            <a:endParaRPr lang="en-US" sz="3600" b="1" dirty="0"/>
          </a:p>
        </p:txBody>
      </p:sp>
      <p:sp>
        <p:nvSpPr>
          <p:cNvPr id="5" name="AutoShape 3"/>
          <p:cNvSpPr>
            <a:spLocks noChangeAspect="1" noTextEdit="1"/>
          </p:cNvSpPr>
          <p:nvPr/>
        </p:nvSpPr>
        <p:spPr bwMode="auto">
          <a:xfrm>
            <a:off x="457200" y="1863725"/>
            <a:ext cx="8229600" cy="4456113"/>
          </a:xfrm>
          <a:prstGeom prst="rect">
            <a:avLst/>
          </a:prstGeom>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GB"/>
          </a:p>
        </p:txBody>
      </p:sp>
      <p:sp>
        <p:nvSpPr>
          <p:cNvPr id="6" name="Rectangle 5"/>
          <p:cNvSpPr>
            <a:spLocks noChangeArrowheads="1"/>
          </p:cNvSpPr>
          <p:nvPr/>
        </p:nvSpPr>
        <p:spPr bwMode="auto">
          <a:xfrm>
            <a:off x="8680450" y="5640388"/>
            <a:ext cx="169863"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900" b="0"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444750"/>
            <a:ext cx="8218488" cy="316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0"/>
          <p:cNvSpPr>
            <a:spLocks noChangeArrowheads="1"/>
          </p:cNvSpPr>
          <p:nvPr/>
        </p:nvSpPr>
        <p:spPr bwMode="auto">
          <a:xfrm>
            <a:off x="4343400" y="1674813"/>
            <a:ext cx="169863"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900" b="0"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Diagram 7"/>
          <p:cNvGraphicFramePr/>
          <p:nvPr>
            <p:extLst>
              <p:ext uri="{D42A27DB-BD31-4B8C-83A1-F6EECF244321}">
                <p14:modId xmlns:p14="http://schemas.microsoft.com/office/powerpoint/2010/main" val="3540139118"/>
              </p:ext>
            </p:extLst>
          </p:nvPr>
        </p:nvGraphicFramePr>
        <p:xfrm>
          <a:off x="457200" y="1893570"/>
          <a:ext cx="8229600" cy="4426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9345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US" b="1" dirty="0" smtClean="0"/>
              <a:t>Mpumalanga V2030: Priority Outcomes</a:t>
            </a:r>
            <a:endParaRPr lang="en-US" b="1" dirty="0"/>
          </a:p>
        </p:txBody>
      </p:sp>
      <p:sp>
        <p:nvSpPr>
          <p:cNvPr id="3" name="Content Placeholder 2"/>
          <p:cNvSpPr>
            <a:spLocks noGrp="1"/>
          </p:cNvSpPr>
          <p:nvPr>
            <p:ph idx="1"/>
          </p:nvPr>
        </p:nvSpPr>
        <p:spPr>
          <a:xfrm>
            <a:off x="457200" y="1600200"/>
            <a:ext cx="8229600" cy="5105400"/>
          </a:xfrm>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a:lnSpc>
                <a:spcPct val="120000"/>
              </a:lnSpc>
              <a:spcBef>
                <a:spcPts val="600"/>
              </a:spcBef>
              <a:spcAft>
                <a:spcPts val="600"/>
              </a:spcAft>
            </a:pPr>
            <a:r>
              <a:rPr lang="en-US" sz="2600" dirty="0" smtClean="0"/>
              <a:t>In line with the principles of the NDP, V2030 highlights the following </a:t>
            </a:r>
            <a:r>
              <a:rPr lang="en-US" sz="2600" b="1" i="1" dirty="0" smtClean="0"/>
              <a:t>socio economic outcomes </a:t>
            </a:r>
            <a:r>
              <a:rPr lang="en-US" sz="2600" dirty="0" smtClean="0"/>
              <a:t>as priorities :</a:t>
            </a:r>
          </a:p>
          <a:p>
            <a:pPr lvl="2">
              <a:lnSpc>
                <a:spcPct val="120000"/>
              </a:lnSpc>
              <a:spcBef>
                <a:spcPts val="600"/>
              </a:spcBef>
              <a:spcAft>
                <a:spcPts val="600"/>
              </a:spcAft>
            </a:pPr>
            <a:r>
              <a:rPr lang="en-US" sz="2600" dirty="0"/>
              <a:t>Employment &amp; Economic Growth</a:t>
            </a:r>
          </a:p>
          <a:p>
            <a:pPr lvl="2">
              <a:lnSpc>
                <a:spcPct val="120000"/>
              </a:lnSpc>
              <a:spcBef>
                <a:spcPts val="600"/>
              </a:spcBef>
              <a:spcAft>
                <a:spcPts val="600"/>
              </a:spcAft>
            </a:pPr>
            <a:r>
              <a:rPr lang="en-US" sz="2600" dirty="0"/>
              <a:t>Education and Training</a:t>
            </a:r>
          </a:p>
          <a:p>
            <a:pPr lvl="2">
              <a:lnSpc>
                <a:spcPct val="120000"/>
              </a:lnSpc>
              <a:spcBef>
                <a:spcPts val="600"/>
              </a:spcBef>
              <a:spcAft>
                <a:spcPts val="600"/>
              </a:spcAft>
            </a:pPr>
            <a:r>
              <a:rPr lang="en-US" sz="2600" dirty="0"/>
              <a:t>Health care for all</a:t>
            </a:r>
          </a:p>
          <a:p>
            <a:pPr lvl="2">
              <a:lnSpc>
                <a:spcPct val="120000"/>
              </a:lnSpc>
              <a:spcBef>
                <a:spcPts val="600"/>
              </a:spcBef>
              <a:spcAft>
                <a:spcPts val="600"/>
              </a:spcAft>
            </a:pPr>
            <a:r>
              <a:rPr lang="en-US" sz="2600" dirty="0"/>
              <a:t>Social </a:t>
            </a:r>
            <a:r>
              <a:rPr lang="en-US" sz="2600" dirty="0" smtClean="0"/>
              <a:t>Protection</a:t>
            </a:r>
          </a:p>
          <a:p>
            <a:pPr>
              <a:lnSpc>
                <a:spcPct val="120000"/>
              </a:lnSpc>
              <a:spcBef>
                <a:spcPts val="600"/>
              </a:spcBef>
              <a:spcAft>
                <a:spcPts val="600"/>
              </a:spcAft>
            </a:pPr>
            <a:r>
              <a:rPr lang="en-US" dirty="0" smtClean="0"/>
              <a:t>These priorities do not imply that the “normal business of government” should be deferred, but rather aim to </a:t>
            </a:r>
            <a:r>
              <a:rPr lang="en-US" b="1" i="1" dirty="0" smtClean="0"/>
              <a:t>focus the activities and decisions </a:t>
            </a:r>
            <a:r>
              <a:rPr lang="en-US" dirty="0" smtClean="0"/>
              <a:t>of the Province on key areas leveraging high impact for improved and sustainable long term socio-economic development in Mpumalanga.</a:t>
            </a:r>
          </a:p>
          <a:p>
            <a:pPr>
              <a:lnSpc>
                <a:spcPct val="120000"/>
              </a:lnSpc>
              <a:spcBef>
                <a:spcPts val="600"/>
              </a:spcBef>
              <a:spcAft>
                <a:spcPts val="600"/>
              </a:spcAft>
            </a:pPr>
            <a:r>
              <a:rPr lang="en-US" dirty="0" smtClean="0"/>
              <a:t>The achievement of these outcomes is further dependent on the critical success factors described as “</a:t>
            </a:r>
            <a:r>
              <a:rPr lang="en-US" b="1" i="1" dirty="0" smtClean="0"/>
              <a:t>mechanisms</a:t>
            </a:r>
            <a:r>
              <a:rPr lang="en-US" dirty="0" smtClean="0"/>
              <a:t>” and “</a:t>
            </a:r>
            <a:r>
              <a:rPr lang="en-US" b="1" i="1" dirty="0" smtClean="0"/>
              <a:t>conditions</a:t>
            </a:r>
            <a:r>
              <a:rPr lang="en-US" dirty="0" smtClean="0"/>
              <a:t>” below.</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04430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229600" cy="715962"/>
          </a:xfrm>
        </p:spPr>
        <p:style>
          <a:lnRef idx="2">
            <a:schemeClr val="dk1"/>
          </a:lnRef>
          <a:fillRef idx="1">
            <a:schemeClr val="lt1"/>
          </a:fillRef>
          <a:effectRef idx="0">
            <a:schemeClr val="dk1"/>
          </a:effectRef>
          <a:fontRef idx="minor">
            <a:schemeClr val="dk1"/>
          </a:fontRef>
        </p:style>
        <p:txBody>
          <a:bodyPr>
            <a:normAutofit fontScale="90000"/>
          </a:bodyPr>
          <a:lstStyle/>
          <a:p>
            <a:r>
              <a:rPr lang="en-US" sz="2800" b="1" dirty="0" smtClean="0"/>
              <a:t>Critical Success Factors: Mechanisms and Conditions</a:t>
            </a:r>
            <a:endParaRPr lang="en-US" sz="2800" b="1" dirty="0"/>
          </a:p>
        </p:txBody>
      </p:sp>
      <p:sp>
        <p:nvSpPr>
          <p:cNvPr id="3" name="Content Placeholder 2"/>
          <p:cNvSpPr>
            <a:spLocks noGrp="1"/>
          </p:cNvSpPr>
          <p:nvPr>
            <p:ph idx="1"/>
          </p:nvPr>
        </p:nvSpPr>
        <p:spPr>
          <a:xfrm>
            <a:off x="457200" y="1371600"/>
            <a:ext cx="8229600" cy="5334000"/>
          </a:xfrm>
        </p:spPr>
        <p:style>
          <a:lnRef idx="2">
            <a:schemeClr val="accent4"/>
          </a:lnRef>
          <a:fillRef idx="1">
            <a:schemeClr val="lt1"/>
          </a:fillRef>
          <a:effectRef idx="0">
            <a:schemeClr val="accent4"/>
          </a:effectRef>
          <a:fontRef idx="minor">
            <a:schemeClr val="dk1"/>
          </a:fontRef>
        </p:style>
        <p:txBody>
          <a:bodyPr>
            <a:noAutofit/>
          </a:bodyPr>
          <a:lstStyle/>
          <a:p>
            <a:pPr>
              <a:spcBef>
                <a:spcPts val="600"/>
              </a:spcBef>
              <a:spcAft>
                <a:spcPts val="600"/>
              </a:spcAft>
            </a:pPr>
            <a:r>
              <a:rPr lang="en-GB" sz="1600" dirty="0" smtClean="0"/>
              <a:t>In order for the </a:t>
            </a:r>
            <a:r>
              <a:rPr lang="en-GB" sz="1600" b="1" i="1" dirty="0" smtClean="0"/>
              <a:t>socio-economic outcomes </a:t>
            </a:r>
            <a:r>
              <a:rPr lang="en-GB" sz="1600" dirty="0" smtClean="0"/>
              <a:t>to be achieved, key </a:t>
            </a:r>
            <a:r>
              <a:rPr lang="en-GB" sz="1600" b="1" i="1" dirty="0" smtClean="0"/>
              <a:t>mechanisms</a:t>
            </a:r>
            <a:r>
              <a:rPr lang="en-GB" sz="1600" dirty="0" smtClean="0"/>
              <a:t> must be in place to facilitate the achievement of objectives.</a:t>
            </a:r>
          </a:p>
          <a:p>
            <a:pPr>
              <a:spcBef>
                <a:spcPts val="600"/>
              </a:spcBef>
              <a:spcAft>
                <a:spcPts val="600"/>
              </a:spcAft>
            </a:pPr>
            <a:r>
              <a:rPr lang="en-GB" sz="1600" dirty="0" smtClean="0"/>
              <a:t>In turn, these mechanisms require the </a:t>
            </a:r>
            <a:r>
              <a:rPr lang="en-GB" sz="1600" b="1" i="1" dirty="0" smtClean="0"/>
              <a:t>strong foundations </a:t>
            </a:r>
            <a:r>
              <a:rPr lang="en-GB" sz="1600" dirty="0" smtClean="0"/>
              <a:t>of a capable developmental state and a safe and cohesive society</a:t>
            </a:r>
            <a:endParaRPr lang="en-GB" sz="1600" dirty="0"/>
          </a:p>
        </p:txBody>
      </p:sp>
      <p:graphicFrame>
        <p:nvGraphicFramePr>
          <p:cNvPr id="2" name="Table 1"/>
          <p:cNvGraphicFramePr>
            <a:graphicFrameLocks noGrp="1"/>
          </p:cNvGraphicFramePr>
          <p:nvPr>
            <p:extLst>
              <p:ext uri="{D42A27DB-BD31-4B8C-83A1-F6EECF244321}">
                <p14:modId xmlns:p14="http://schemas.microsoft.com/office/powerpoint/2010/main" val="437333153"/>
              </p:ext>
            </p:extLst>
          </p:nvPr>
        </p:nvGraphicFramePr>
        <p:xfrm>
          <a:off x="685800" y="2872592"/>
          <a:ext cx="2971800" cy="3728086"/>
        </p:xfrm>
        <a:graphic>
          <a:graphicData uri="http://schemas.openxmlformats.org/drawingml/2006/table">
            <a:tbl>
              <a:tblPr firstRow="1" bandRow="1">
                <a:tableStyleId>{5C22544A-7EE6-4342-B048-85BDC9FD1C3A}</a:tableStyleId>
              </a:tblPr>
              <a:tblGrid>
                <a:gridCol w="2971800"/>
              </a:tblGrid>
              <a:tr h="306562">
                <a:tc>
                  <a:txBody>
                    <a:bodyPr/>
                    <a:lstStyle/>
                    <a:p>
                      <a:r>
                        <a:rPr lang="en-US" sz="2000" dirty="0" smtClean="0"/>
                        <a:t>Mechanisms</a:t>
                      </a:r>
                      <a:endParaRPr lang="en-US" sz="1600" dirty="0"/>
                    </a:p>
                  </a:txBody>
                  <a:tcPr/>
                </a:tc>
              </a:tr>
              <a:tr h="787915">
                <a:tc>
                  <a:txBody>
                    <a:bodyPr/>
                    <a:lstStyle/>
                    <a:p>
                      <a:r>
                        <a:rPr lang="en-US" sz="1600" b="1" dirty="0" smtClean="0"/>
                        <a:t>Economic Infrastructure</a:t>
                      </a:r>
                      <a:endParaRPr lang="en-US" sz="1600" b="1" dirty="0"/>
                    </a:p>
                  </a:txBody>
                  <a:tcPr/>
                </a:tc>
              </a:tr>
              <a:tr h="7524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Integrated </a:t>
                      </a:r>
                      <a:r>
                        <a:rPr lang="en-US" sz="1600" b="1" baseline="0" dirty="0" smtClean="0"/>
                        <a:t>Human Settlements</a:t>
                      </a:r>
                      <a:endParaRPr lang="en-US" sz="1600" b="1" dirty="0" smtClean="0"/>
                    </a:p>
                    <a:p>
                      <a:endParaRPr lang="en-US" sz="1600" b="1" dirty="0"/>
                    </a:p>
                  </a:txBody>
                  <a:tcPr/>
                </a:tc>
              </a:tr>
              <a:tr h="1078199">
                <a:tc>
                  <a:txBody>
                    <a:bodyPr/>
                    <a:lstStyle/>
                    <a:p>
                      <a:r>
                        <a:rPr lang="en-US" sz="1600" b="1" dirty="0" smtClean="0"/>
                        <a:t>Environmental</a:t>
                      </a:r>
                      <a:r>
                        <a:rPr lang="en-US" sz="1600" b="1" baseline="0" dirty="0" smtClean="0"/>
                        <a:t> Sustainability</a:t>
                      </a:r>
                      <a:endParaRPr lang="en-US" sz="1600" b="1" dirty="0"/>
                    </a:p>
                  </a:txBody>
                  <a:tcPr/>
                </a:tc>
              </a:tr>
              <a:tr h="642772">
                <a:tc>
                  <a:txBody>
                    <a:bodyPr/>
                    <a:lstStyle/>
                    <a:p>
                      <a:r>
                        <a:rPr lang="en-US" sz="1600" b="1" dirty="0" smtClean="0"/>
                        <a:t>Inclusive Rural Economy</a:t>
                      </a:r>
                      <a:endParaRPr lang="en-US" sz="1600" b="1"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65708966"/>
              </p:ext>
            </p:extLst>
          </p:nvPr>
        </p:nvGraphicFramePr>
        <p:xfrm>
          <a:off x="5486400" y="2895600"/>
          <a:ext cx="3124200" cy="3124199"/>
        </p:xfrm>
        <a:graphic>
          <a:graphicData uri="http://schemas.openxmlformats.org/drawingml/2006/table">
            <a:tbl>
              <a:tblPr firstRow="1" bandRow="1">
                <a:tableStyleId>{5C22544A-7EE6-4342-B048-85BDC9FD1C3A}</a:tableStyleId>
              </a:tblPr>
              <a:tblGrid>
                <a:gridCol w="3124200"/>
              </a:tblGrid>
              <a:tr h="492584">
                <a:tc>
                  <a:txBody>
                    <a:bodyPr/>
                    <a:lstStyle/>
                    <a:p>
                      <a:r>
                        <a:rPr lang="en-US" sz="2000" dirty="0" smtClean="0"/>
                        <a:t>Conditions</a:t>
                      </a:r>
                      <a:endParaRPr lang="en-US" dirty="0"/>
                    </a:p>
                  </a:txBody>
                  <a:tcPr/>
                </a:tc>
              </a:tr>
              <a:tr h="769241">
                <a:tc>
                  <a:txBody>
                    <a:bodyPr/>
                    <a:lstStyle/>
                    <a:p>
                      <a:r>
                        <a:rPr lang="en-US" sz="1600" b="1" dirty="0" smtClean="0"/>
                        <a:t>A </a:t>
                      </a:r>
                      <a:r>
                        <a:rPr lang="en-US" sz="1600" b="1" baseline="0" dirty="0" smtClean="0"/>
                        <a:t>capable and developmental state</a:t>
                      </a:r>
                      <a:endParaRPr lang="en-US" sz="1600" b="1" dirty="0"/>
                    </a:p>
                  </a:txBody>
                  <a:tcPr/>
                </a:tc>
              </a:tr>
              <a:tr h="769241">
                <a:tc>
                  <a:txBody>
                    <a:bodyPr/>
                    <a:lstStyle/>
                    <a:p>
                      <a:r>
                        <a:rPr lang="en-US" sz="1600" b="1" dirty="0" smtClean="0"/>
                        <a:t>Reduced corruption</a:t>
                      </a:r>
                      <a:r>
                        <a:rPr lang="en-US" sz="1600" b="1" baseline="0" dirty="0" smtClean="0"/>
                        <a:t> and increased accountability</a:t>
                      </a:r>
                      <a:endParaRPr lang="en-US" sz="1600" b="1" dirty="0"/>
                    </a:p>
                  </a:txBody>
                  <a:tcPr/>
                </a:tc>
              </a:tr>
              <a:tr h="1093133">
                <a:tc>
                  <a:txBody>
                    <a:bodyPr/>
                    <a:lstStyle/>
                    <a:p>
                      <a:r>
                        <a:rPr lang="en-US" sz="1600" b="1" dirty="0" smtClean="0"/>
                        <a:t>Supportive, safe and cohesive communities.</a:t>
                      </a:r>
                      <a:endParaRPr lang="en-US" sz="1600" b="1" dirty="0"/>
                    </a:p>
                  </a:txBody>
                  <a:tcPr/>
                </a:tc>
              </a:tr>
            </a:tbl>
          </a:graphicData>
        </a:graphic>
      </p:graphicFrame>
      <p:sp>
        <p:nvSpPr>
          <p:cNvPr id="7" name="Left-Right Arrow 6"/>
          <p:cNvSpPr/>
          <p:nvPr/>
        </p:nvSpPr>
        <p:spPr>
          <a:xfrm>
            <a:off x="3810000" y="4114800"/>
            <a:ext cx="1497874" cy="76200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445135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600" b="1" dirty="0" smtClean="0"/>
              <a:t>Setting Vision 2030 Targets</a:t>
            </a:r>
            <a:endParaRPr lang="en-US" sz="3600" b="1" dirty="0"/>
          </a:p>
        </p:txBody>
      </p:sp>
      <p:sp>
        <p:nvSpPr>
          <p:cNvPr id="3" name="Content Placeholder 2"/>
          <p:cNvSpPr>
            <a:spLocks noGrp="1"/>
          </p:cNvSpPr>
          <p:nvPr>
            <p:ph idx="1"/>
          </p:nvPr>
        </p:nvSpPr>
        <p:spPr>
          <a:xfrm>
            <a:off x="457200" y="1752600"/>
            <a:ext cx="8229600" cy="4265613"/>
          </a:xfrm>
        </p:spPr>
        <p:style>
          <a:lnRef idx="2">
            <a:schemeClr val="accent4"/>
          </a:lnRef>
          <a:fillRef idx="1">
            <a:schemeClr val="lt1"/>
          </a:fillRef>
          <a:effectRef idx="0">
            <a:schemeClr val="accent4"/>
          </a:effectRef>
          <a:fontRef idx="minor">
            <a:schemeClr val="dk1"/>
          </a:fontRef>
        </p:style>
        <p:txBody>
          <a:bodyPr>
            <a:normAutofit/>
          </a:bodyPr>
          <a:lstStyle/>
          <a:p>
            <a:pPr>
              <a:spcBef>
                <a:spcPts val="600"/>
              </a:spcBef>
              <a:spcAft>
                <a:spcPts val="600"/>
              </a:spcAft>
            </a:pPr>
            <a:r>
              <a:rPr lang="en-ZA" dirty="0" smtClean="0"/>
              <a:t>Mpumalanga Vision 2030 includes </a:t>
            </a:r>
            <a:r>
              <a:rPr lang="en-ZA" b="1" i="1" dirty="0" smtClean="0"/>
              <a:t>key targets </a:t>
            </a:r>
            <a:r>
              <a:rPr lang="en-ZA" dirty="0" smtClean="0"/>
              <a:t>for the Province that are in line with those expressed in the NDP.</a:t>
            </a:r>
          </a:p>
          <a:p>
            <a:pPr>
              <a:spcBef>
                <a:spcPts val="600"/>
              </a:spcBef>
              <a:spcAft>
                <a:spcPts val="600"/>
              </a:spcAft>
            </a:pPr>
            <a:r>
              <a:rPr lang="en-ZA" dirty="0" smtClean="0"/>
              <a:t>These targets have been developed with due consideration given to the </a:t>
            </a:r>
            <a:r>
              <a:rPr lang="en-ZA" b="1" i="1" dirty="0" smtClean="0"/>
              <a:t>specific </a:t>
            </a:r>
            <a:r>
              <a:rPr lang="en-ZA" dirty="0" smtClean="0"/>
              <a:t>demographic, institutional, </a:t>
            </a:r>
            <a:r>
              <a:rPr lang="en-ZA" b="1" i="1" dirty="0" smtClean="0"/>
              <a:t>spatial</a:t>
            </a:r>
            <a:r>
              <a:rPr lang="en-ZA" dirty="0" smtClean="0"/>
              <a:t> and socio economic advantages and challenges of the Province.</a:t>
            </a:r>
          </a:p>
          <a:p>
            <a:pPr>
              <a:spcBef>
                <a:spcPts val="600"/>
              </a:spcBef>
              <a:spcAft>
                <a:spcPts val="600"/>
              </a:spcAft>
            </a:pPr>
            <a:r>
              <a:rPr lang="en-ZA" dirty="0" smtClean="0"/>
              <a:t>In addition, “</a:t>
            </a:r>
            <a:r>
              <a:rPr lang="en-ZA" b="1" i="1" dirty="0" smtClean="0"/>
              <a:t>key considerations</a:t>
            </a:r>
            <a:r>
              <a:rPr lang="en-ZA" dirty="0" smtClean="0"/>
              <a:t>” that should inform future planning and decision making within the context of Vision 2030 have been added in order to provide a meaningful </a:t>
            </a:r>
            <a:r>
              <a:rPr lang="en-ZA" b="1" i="1" dirty="0" smtClean="0"/>
              <a:t>context</a:t>
            </a:r>
            <a:r>
              <a:rPr lang="en-ZA" dirty="0" smtClean="0"/>
              <a:t> for the targets.</a:t>
            </a:r>
          </a:p>
          <a:p>
            <a:pPr>
              <a:spcBef>
                <a:spcPts val="600"/>
              </a:spcBef>
              <a:spcAft>
                <a:spcPts val="600"/>
              </a:spcAft>
            </a:pPr>
            <a:endParaRPr lang="en-ZA" dirty="0" smtClean="0"/>
          </a:p>
        </p:txBody>
      </p:sp>
      <p:sp>
        <p:nvSpPr>
          <p:cNvPr id="6" name="Rectangle 5"/>
          <p:cNvSpPr>
            <a:spLocks noChangeArrowheads="1"/>
          </p:cNvSpPr>
          <p:nvPr/>
        </p:nvSpPr>
        <p:spPr bwMode="auto">
          <a:xfrm>
            <a:off x="8680450" y="5640388"/>
            <a:ext cx="169863"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900" b="0"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10"/>
          <p:cNvSpPr>
            <a:spLocks noChangeArrowheads="1"/>
          </p:cNvSpPr>
          <p:nvPr/>
        </p:nvSpPr>
        <p:spPr bwMode="auto">
          <a:xfrm>
            <a:off x="4343400" y="1674813"/>
            <a:ext cx="169863"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900" b="0"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51644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458200" cy="838200"/>
          </a:xfrm>
        </p:spPr>
        <p:style>
          <a:lnRef idx="2">
            <a:schemeClr val="dk1"/>
          </a:lnRef>
          <a:fillRef idx="1">
            <a:schemeClr val="lt1"/>
          </a:fillRef>
          <a:effectRef idx="0">
            <a:schemeClr val="dk1"/>
          </a:effectRef>
          <a:fontRef idx="minor">
            <a:schemeClr val="dk1"/>
          </a:fontRef>
        </p:style>
        <p:txBody>
          <a:bodyPr>
            <a:normAutofit/>
          </a:bodyPr>
          <a:lstStyle/>
          <a:p>
            <a:r>
              <a:rPr lang="en-US" sz="3200" b="1" dirty="0" smtClean="0"/>
              <a:t>V2030 Targets: Economy &amp; Unemployment</a:t>
            </a:r>
            <a:endParaRPr lang="en-US"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12397677"/>
              </p:ext>
            </p:extLst>
          </p:nvPr>
        </p:nvGraphicFramePr>
        <p:xfrm>
          <a:off x="304800" y="1600200"/>
          <a:ext cx="8458198" cy="5105399"/>
        </p:xfrm>
        <a:graphic>
          <a:graphicData uri="http://schemas.openxmlformats.org/drawingml/2006/table">
            <a:tbl>
              <a:tblPr firstRow="1" bandRow="1">
                <a:tableStyleId>{5C22544A-7EE6-4342-B048-85BDC9FD1C3A}</a:tableStyleId>
              </a:tblPr>
              <a:tblGrid>
                <a:gridCol w="2285999"/>
                <a:gridCol w="3048001"/>
                <a:gridCol w="3124198"/>
              </a:tblGrid>
              <a:tr h="391259">
                <a:tc>
                  <a:txBody>
                    <a:bodyPr/>
                    <a:lstStyle/>
                    <a:p>
                      <a:pPr marL="0" marR="0">
                        <a:spcBef>
                          <a:spcPts val="600"/>
                        </a:spcBef>
                        <a:spcAft>
                          <a:spcPts val="600"/>
                        </a:spcAft>
                      </a:pPr>
                      <a:r>
                        <a:rPr lang="en-US" sz="1800" b="1" dirty="0">
                          <a:latin typeface="Arial" panose="020B0604020202020204" pitchFamily="34" charset="0"/>
                          <a:cs typeface="Arial" panose="020B0604020202020204" pitchFamily="34" charset="0"/>
                        </a:rPr>
                        <a:t>Indicator</a:t>
                      </a:r>
                      <a:endParaRPr lang="en-US" sz="2400" dirty="0">
                        <a:latin typeface="Arial" panose="020B0604020202020204" pitchFamily="34" charset="0"/>
                        <a:cs typeface="Arial" panose="020B0604020202020204" pitchFamily="34" charset="0"/>
                      </a:endParaRPr>
                    </a:p>
                  </a:txBody>
                  <a:tcPr marL="68580" marR="68580" marT="0" marB="0"/>
                </a:tc>
                <a:tc>
                  <a:txBody>
                    <a:bodyPr/>
                    <a:lstStyle/>
                    <a:p>
                      <a:pPr marL="0" marR="0">
                        <a:spcBef>
                          <a:spcPts val="600"/>
                        </a:spcBef>
                        <a:spcAft>
                          <a:spcPts val="600"/>
                        </a:spcAft>
                      </a:pPr>
                      <a:r>
                        <a:rPr lang="en-US" sz="1800" b="1">
                          <a:latin typeface="Arial" panose="020B0604020202020204" pitchFamily="34" charset="0"/>
                          <a:cs typeface="Arial" panose="020B0604020202020204" pitchFamily="34" charset="0"/>
                        </a:rPr>
                        <a:t>NDP Target</a:t>
                      </a:r>
                      <a:endParaRPr lang="en-US" sz="2400">
                        <a:latin typeface="Arial" panose="020B0604020202020204" pitchFamily="34" charset="0"/>
                        <a:cs typeface="Arial" panose="020B0604020202020204" pitchFamily="34" charset="0"/>
                      </a:endParaRPr>
                    </a:p>
                  </a:txBody>
                  <a:tcPr marL="68580" marR="68580" marT="0" marB="0"/>
                </a:tc>
                <a:tc>
                  <a:txBody>
                    <a:bodyPr/>
                    <a:lstStyle/>
                    <a:p>
                      <a:pPr marL="0" marR="0">
                        <a:spcBef>
                          <a:spcPts val="600"/>
                        </a:spcBef>
                        <a:spcAft>
                          <a:spcPts val="600"/>
                        </a:spcAft>
                      </a:pPr>
                      <a:r>
                        <a:rPr lang="en-US" sz="1800" b="1" dirty="0">
                          <a:latin typeface="Arial" panose="020B0604020202020204" pitchFamily="34" charset="0"/>
                          <a:cs typeface="Arial" panose="020B0604020202020204" pitchFamily="34" charset="0"/>
                        </a:rPr>
                        <a:t>Mpumalanga V2030 Target</a:t>
                      </a:r>
                      <a:endParaRPr lang="en-US" sz="2400" dirty="0">
                        <a:latin typeface="Arial" panose="020B0604020202020204" pitchFamily="34" charset="0"/>
                        <a:cs typeface="Arial" panose="020B0604020202020204" pitchFamily="34" charset="0"/>
                      </a:endParaRPr>
                    </a:p>
                  </a:txBody>
                  <a:tcPr marL="68580" marR="68580" marT="0" marB="0"/>
                </a:tc>
              </a:tr>
              <a:tr h="391259">
                <a:tc>
                  <a:txBody>
                    <a:bodyPr/>
                    <a:lstStyle/>
                    <a:p>
                      <a:pPr marL="0" marR="0">
                        <a:spcBef>
                          <a:spcPts val="600"/>
                        </a:spcBef>
                        <a:spcAft>
                          <a:spcPts val="600"/>
                        </a:spcAft>
                      </a:pPr>
                      <a:r>
                        <a:rPr lang="en-US" sz="1400" b="1">
                          <a:latin typeface="Arial" panose="020B0604020202020204" pitchFamily="34" charset="0"/>
                          <a:cs typeface="Arial" panose="020B0604020202020204" pitchFamily="34" charset="0"/>
                        </a:rPr>
                        <a:t>Unemployment Rate</a:t>
                      </a:r>
                      <a:endParaRPr lang="en-US" sz="1800">
                        <a:latin typeface="Arial" panose="020B0604020202020204" pitchFamily="34" charset="0"/>
                        <a:cs typeface="Arial" panose="020B0604020202020204" pitchFamily="34" charset="0"/>
                      </a:endParaRPr>
                    </a:p>
                  </a:txBody>
                  <a:tcPr marL="68580" marR="68580" marT="0" marB="0"/>
                </a:tc>
                <a:tc>
                  <a:txBody>
                    <a:bodyPr/>
                    <a:lstStyle/>
                    <a:p>
                      <a:pPr marL="0" marR="0">
                        <a:spcBef>
                          <a:spcPts val="600"/>
                        </a:spcBef>
                        <a:spcAft>
                          <a:spcPts val="600"/>
                        </a:spcAft>
                      </a:pPr>
                      <a:r>
                        <a:rPr lang="en-US" sz="1400" dirty="0">
                          <a:latin typeface="Arial" panose="020B0604020202020204" pitchFamily="34" charset="0"/>
                          <a:cs typeface="Arial" panose="020B0604020202020204" pitchFamily="34" charset="0"/>
                        </a:rPr>
                        <a:t>6%</a:t>
                      </a:r>
                      <a:endParaRPr lang="en-US" sz="1800" dirty="0">
                        <a:latin typeface="Arial" panose="020B0604020202020204" pitchFamily="34" charset="0"/>
                        <a:cs typeface="Arial" panose="020B0604020202020204" pitchFamily="34" charset="0"/>
                      </a:endParaRPr>
                    </a:p>
                  </a:txBody>
                  <a:tcPr marL="68580" marR="68580" marT="0" marB="0"/>
                </a:tc>
                <a:tc>
                  <a:txBody>
                    <a:bodyPr/>
                    <a:lstStyle/>
                    <a:p>
                      <a:pPr marL="0" marR="0">
                        <a:spcBef>
                          <a:spcPts val="600"/>
                        </a:spcBef>
                        <a:spcAft>
                          <a:spcPts val="600"/>
                        </a:spcAft>
                      </a:pPr>
                      <a:r>
                        <a:rPr lang="en-US" sz="1400" dirty="0">
                          <a:latin typeface="Arial" panose="020B0604020202020204" pitchFamily="34" charset="0"/>
                          <a:cs typeface="Arial" panose="020B0604020202020204" pitchFamily="34" charset="0"/>
                        </a:rPr>
                        <a:t>6%</a:t>
                      </a:r>
                      <a:endParaRPr lang="en-US" sz="1800" dirty="0">
                        <a:latin typeface="Arial" panose="020B0604020202020204" pitchFamily="34" charset="0"/>
                        <a:cs typeface="Arial" panose="020B0604020202020204" pitchFamily="34" charset="0"/>
                      </a:endParaRPr>
                    </a:p>
                  </a:txBody>
                  <a:tcPr marL="68580" marR="68580" marT="0" marB="0"/>
                </a:tc>
              </a:tr>
              <a:tr h="932829">
                <a:tc>
                  <a:txBody>
                    <a:bodyPr/>
                    <a:lstStyle/>
                    <a:p>
                      <a:pPr marL="0" marR="0">
                        <a:spcBef>
                          <a:spcPts val="600"/>
                        </a:spcBef>
                        <a:spcAft>
                          <a:spcPts val="600"/>
                        </a:spcAft>
                      </a:pPr>
                      <a:r>
                        <a:rPr lang="en-US" sz="1400" b="1">
                          <a:latin typeface="Arial" panose="020B0604020202020204" pitchFamily="34" charset="0"/>
                          <a:cs typeface="Arial" panose="020B0604020202020204" pitchFamily="34" charset="0"/>
                        </a:rPr>
                        <a:t>Number of Employed</a:t>
                      </a:r>
                      <a:endParaRPr lang="en-US" sz="1800">
                        <a:latin typeface="Arial" panose="020B0604020202020204" pitchFamily="34" charset="0"/>
                        <a:cs typeface="Arial" panose="020B0604020202020204" pitchFamily="34" charset="0"/>
                      </a:endParaRPr>
                    </a:p>
                  </a:txBody>
                  <a:tcPr marL="68580" marR="68580" marT="0" marB="0"/>
                </a:tc>
                <a:tc>
                  <a:txBody>
                    <a:bodyPr/>
                    <a:lstStyle/>
                    <a:p>
                      <a:pPr marL="0" marR="0">
                        <a:spcBef>
                          <a:spcPts val="600"/>
                        </a:spcBef>
                        <a:spcAft>
                          <a:spcPts val="600"/>
                        </a:spcAft>
                      </a:pPr>
                      <a:r>
                        <a:rPr lang="en-US" sz="1400">
                          <a:latin typeface="Arial" panose="020B0604020202020204" pitchFamily="34" charset="0"/>
                          <a:cs typeface="Arial" panose="020B0604020202020204" pitchFamily="34" charset="0"/>
                        </a:rPr>
                        <a:t>11 million additional jobs</a:t>
                      </a:r>
                      <a:endParaRPr lang="en-US" sz="1800">
                        <a:latin typeface="Arial" panose="020B0604020202020204" pitchFamily="34" charset="0"/>
                        <a:cs typeface="Arial" panose="020B0604020202020204" pitchFamily="34" charset="0"/>
                      </a:endParaRPr>
                    </a:p>
                  </a:txBody>
                  <a:tcPr marL="68580" marR="68580" marT="0" marB="0"/>
                </a:tc>
                <a:tc>
                  <a:txBody>
                    <a:bodyPr/>
                    <a:lstStyle/>
                    <a:p>
                      <a:pPr marL="0" marR="0">
                        <a:spcBef>
                          <a:spcPts val="600"/>
                        </a:spcBef>
                        <a:spcAft>
                          <a:spcPts val="600"/>
                        </a:spcAft>
                      </a:pPr>
                      <a:r>
                        <a:rPr lang="en-US" sz="1400" dirty="0">
                          <a:latin typeface="Arial" panose="020B0604020202020204" pitchFamily="34" charset="0"/>
                          <a:cs typeface="Arial" panose="020B0604020202020204" pitchFamily="34" charset="0"/>
                        </a:rPr>
                        <a:t>1.2 million additional jobs</a:t>
                      </a:r>
                      <a:endParaRPr lang="en-US" sz="1800" dirty="0">
                        <a:latin typeface="Arial" panose="020B0604020202020204" pitchFamily="34" charset="0"/>
                        <a:cs typeface="Arial" panose="020B0604020202020204" pitchFamily="34" charset="0"/>
                      </a:endParaRPr>
                    </a:p>
                    <a:p>
                      <a:pPr marL="0" marR="0">
                        <a:spcBef>
                          <a:spcPts val="600"/>
                        </a:spcBef>
                        <a:spcAft>
                          <a:spcPts val="600"/>
                        </a:spcAft>
                      </a:pPr>
                      <a:r>
                        <a:rPr lang="en-US" sz="1400" dirty="0">
                          <a:latin typeface="Arial" panose="020B0604020202020204" pitchFamily="34" charset="0"/>
                          <a:cs typeface="Arial" panose="020B0604020202020204" pitchFamily="34" charset="0"/>
                        </a:rPr>
                        <a:t>Total employment to 2.1 million to achieve 6% unemployment rate</a:t>
                      </a:r>
                      <a:endParaRPr lang="en-US" sz="1800" dirty="0">
                        <a:latin typeface="Arial" panose="020B0604020202020204" pitchFamily="34" charset="0"/>
                        <a:cs typeface="Arial" panose="020B0604020202020204" pitchFamily="34" charset="0"/>
                      </a:endParaRPr>
                    </a:p>
                  </a:txBody>
                  <a:tcPr marL="68580" marR="68580" marT="0" marB="0"/>
                </a:tc>
              </a:tr>
              <a:tr h="502292">
                <a:tc>
                  <a:txBody>
                    <a:bodyPr/>
                    <a:lstStyle/>
                    <a:p>
                      <a:pPr marL="0" marR="0">
                        <a:spcBef>
                          <a:spcPts val="600"/>
                        </a:spcBef>
                        <a:spcAft>
                          <a:spcPts val="600"/>
                        </a:spcAft>
                      </a:pPr>
                      <a:r>
                        <a:rPr lang="en-US" sz="1400" b="1">
                          <a:latin typeface="Arial" panose="020B0604020202020204" pitchFamily="34" charset="0"/>
                          <a:cs typeface="Arial" panose="020B0604020202020204" pitchFamily="34" charset="0"/>
                        </a:rPr>
                        <a:t>GDP Growth Rate</a:t>
                      </a:r>
                      <a:endParaRPr lang="en-US" sz="1800">
                        <a:latin typeface="Arial" panose="020B0604020202020204" pitchFamily="34" charset="0"/>
                        <a:cs typeface="Arial" panose="020B0604020202020204" pitchFamily="34" charset="0"/>
                      </a:endParaRPr>
                    </a:p>
                  </a:txBody>
                  <a:tcPr marL="68580" marR="68580" marT="0" marB="0"/>
                </a:tc>
                <a:tc>
                  <a:txBody>
                    <a:bodyPr/>
                    <a:lstStyle/>
                    <a:p>
                      <a:pPr marL="0" marR="0">
                        <a:spcBef>
                          <a:spcPts val="600"/>
                        </a:spcBef>
                        <a:spcAft>
                          <a:spcPts val="600"/>
                        </a:spcAft>
                      </a:pPr>
                      <a:r>
                        <a:rPr lang="en-US" sz="1400">
                          <a:latin typeface="Arial" panose="020B0604020202020204" pitchFamily="34" charset="0"/>
                          <a:cs typeface="Arial" panose="020B0604020202020204" pitchFamily="34" charset="0"/>
                        </a:rPr>
                        <a:t>Average annual GDP growth above 5%</a:t>
                      </a:r>
                      <a:endParaRPr lang="en-US" sz="1800">
                        <a:latin typeface="Arial" panose="020B0604020202020204" pitchFamily="34" charset="0"/>
                        <a:cs typeface="Arial" panose="020B0604020202020204" pitchFamily="34" charset="0"/>
                      </a:endParaRPr>
                    </a:p>
                  </a:txBody>
                  <a:tcPr marL="68580" marR="68580" marT="0" marB="0"/>
                </a:tc>
                <a:tc>
                  <a:txBody>
                    <a:bodyPr/>
                    <a:lstStyle/>
                    <a:p>
                      <a:pPr marL="0" marR="0">
                        <a:spcBef>
                          <a:spcPts val="600"/>
                        </a:spcBef>
                        <a:spcAft>
                          <a:spcPts val="600"/>
                        </a:spcAft>
                      </a:pPr>
                      <a:r>
                        <a:rPr lang="en-US" sz="1400" dirty="0">
                          <a:latin typeface="Arial" panose="020B0604020202020204" pitchFamily="34" charset="0"/>
                          <a:cs typeface="Arial" panose="020B0604020202020204" pitchFamily="34" charset="0"/>
                        </a:rPr>
                        <a:t>Average annual GDP growth above 5%</a:t>
                      </a:r>
                      <a:endParaRPr lang="en-US" sz="1800" dirty="0">
                        <a:latin typeface="Arial" panose="020B0604020202020204" pitchFamily="34" charset="0"/>
                        <a:cs typeface="Arial" panose="020B0604020202020204" pitchFamily="34" charset="0"/>
                      </a:endParaRPr>
                    </a:p>
                  </a:txBody>
                  <a:tcPr marL="68580" marR="68580" marT="0" marB="0"/>
                </a:tc>
              </a:tr>
              <a:tr h="502292">
                <a:tc>
                  <a:txBody>
                    <a:bodyPr/>
                    <a:lstStyle/>
                    <a:p>
                      <a:pPr marL="0" marR="0">
                        <a:spcBef>
                          <a:spcPts val="600"/>
                        </a:spcBef>
                        <a:spcAft>
                          <a:spcPts val="600"/>
                        </a:spcAft>
                      </a:pPr>
                      <a:r>
                        <a:rPr lang="en-US" sz="1400" b="1">
                          <a:latin typeface="Arial" panose="020B0604020202020204" pitchFamily="34" charset="0"/>
                          <a:cs typeface="Arial" panose="020B0604020202020204" pitchFamily="34" charset="0"/>
                        </a:rPr>
                        <a:t>GDP per capita</a:t>
                      </a:r>
                      <a:endParaRPr lang="en-US" sz="1800">
                        <a:latin typeface="Arial" panose="020B0604020202020204" pitchFamily="34" charset="0"/>
                        <a:cs typeface="Arial" panose="020B0604020202020204" pitchFamily="34" charset="0"/>
                      </a:endParaRPr>
                    </a:p>
                  </a:txBody>
                  <a:tcPr marL="68580" marR="68580" marT="0" marB="0"/>
                </a:tc>
                <a:tc>
                  <a:txBody>
                    <a:bodyPr/>
                    <a:lstStyle/>
                    <a:p>
                      <a:pPr marL="0" marR="0">
                        <a:spcBef>
                          <a:spcPts val="600"/>
                        </a:spcBef>
                        <a:spcAft>
                          <a:spcPts val="600"/>
                        </a:spcAft>
                      </a:pPr>
                      <a:r>
                        <a:rPr lang="en-US" sz="1400">
                          <a:latin typeface="Arial" panose="020B0604020202020204" pitchFamily="34" charset="0"/>
                          <a:cs typeface="Arial" panose="020B0604020202020204" pitchFamily="34" charset="0"/>
                        </a:rPr>
                        <a:t>Raise per capita GDP to R110 000 in constant prices</a:t>
                      </a:r>
                      <a:endParaRPr lang="en-US" sz="1800">
                        <a:latin typeface="Arial" panose="020B0604020202020204" pitchFamily="34" charset="0"/>
                        <a:cs typeface="Arial" panose="020B0604020202020204" pitchFamily="34" charset="0"/>
                      </a:endParaRPr>
                    </a:p>
                  </a:txBody>
                  <a:tcPr marL="68580" marR="68580" marT="0" marB="0"/>
                </a:tc>
                <a:tc>
                  <a:txBody>
                    <a:bodyPr/>
                    <a:lstStyle/>
                    <a:p>
                      <a:pPr marL="0" marR="0">
                        <a:spcBef>
                          <a:spcPts val="600"/>
                        </a:spcBef>
                        <a:spcAft>
                          <a:spcPts val="600"/>
                        </a:spcAft>
                      </a:pPr>
                      <a:r>
                        <a:rPr lang="en-US" sz="1400" dirty="0">
                          <a:latin typeface="Arial" panose="020B0604020202020204" pitchFamily="34" charset="0"/>
                          <a:cs typeface="Arial" panose="020B0604020202020204" pitchFamily="34" charset="0"/>
                        </a:rPr>
                        <a:t>Raise per capita GDP to R110 000 in constant prices</a:t>
                      </a:r>
                      <a:endParaRPr lang="en-US" sz="1800" dirty="0">
                        <a:latin typeface="Arial" panose="020B0604020202020204" pitchFamily="34" charset="0"/>
                        <a:cs typeface="Arial" panose="020B0604020202020204" pitchFamily="34" charset="0"/>
                      </a:endParaRPr>
                    </a:p>
                  </a:txBody>
                  <a:tcPr marL="68580" marR="68580" marT="0" marB="0"/>
                </a:tc>
              </a:tr>
              <a:tr h="753439">
                <a:tc>
                  <a:txBody>
                    <a:bodyPr/>
                    <a:lstStyle/>
                    <a:p>
                      <a:pPr marL="0" marR="0">
                        <a:spcBef>
                          <a:spcPts val="600"/>
                        </a:spcBef>
                        <a:spcAft>
                          <a:spcPts val="600"/>
                        </a:spcAft>
                      </a:pPr>
                      <a:r>
                        <a:rPr lang="en-US" sz="1400" b="1">
                          <a:latin typeface="Arial" panose="020B0604020202020204" pitchFamily="34" charset="0"/>
                          <a:cs typeface="Arial" panose="020B0604020202020204" pitchFamily="34" charset="0"/>
                        </a:rPr>
                        <a:t>Lower bound poverty line – R416 per person (2009 prices)</a:t>
                      </a:r>
                      <a:endParaRPr lang="en-US" sz="1800">
                        <a:latin typeface="Arial" panose="020B0604020202020204" pitchFamily="34" charset="0"/>
                        <a:cs typeface="Arial" panose="020B0604020202020204" pitchFamily="34" charset="0"/>
                      </a:endParaRPr>
                    </a:p>
                  </a:txBody>
                  <a:tcPr marL="68580" marR="68580" marT="0" marB="0"/>
                </a:tc>
                <a:tc>
                  <a:txBody>
                    <a:bodyPr/>
                    <a:lstStyle/>
                    <a:p>
                      <a:pPr marL="0" marR="0">
                        <a:spcBef>
                          <a:spcPts val="600"/>
                        </a:spcBef>
                        <a:spcAft>
                          <a:spcPts val="600"/>
                        </a:spcAft>
                      </a:pPr>
                      <a:r>
                        <a:rPr lang="en-US" sz="1400">
                          <a:latin typeface="Arial" panose="020B0604020202020204" pitchFamily="34" charset="0"/>
                          <a:cs typeface="Arial" panose="020B0604020202020204" pitchFamily="34" charset="0"/>
                        </a:rPr>
                        <a:t>Reduce the proportion of households with a monthly income below lower bound poverty line to 0%</a:t>
                      </a:r>
                      <a:endParaRPr lang="en-US" sz="1800">
                        <a:latin typeface="Arial" panose="020B0604020202020204" pitchFamily="34" charset="0"/>
                        <a:cs typeface="Arial" panose="020B0604020202020204" pitchFamily="34" charset="0"/>
                      </a:endParaRPr>
                    </a:p>
                  </a:txBody>
                  <a:tcPr marL="68580" marR="68580" marT="0" marB="0"/>
                </a:tc>
                <a:tc>
                  <a:txBody>
                    <a:bodyPr/>
                    <a:lstStyle/>
                    <a:p>
                      <a:pPr marL="0" marR="0">
                        <a:spcBef>
                          <a:spcPts val="600"/>
                        </a:spcBef>
                        <a:spcAft>
                          <a:spcPts val="600"/>
                        </a:spcAft>
                      </a:pPr>
                      <a:r>
                        <a:rPr lang="en-US" sz="1400" dirty="0">
                          <a:latin typeface="Arial" panose="020B0604020202020204" pitchFamily="34" charset="0"/>
                          <a:cs typeface="Arial" panose="020B0604020202020204" pitchFamily="34" charset="0"/>
                        </a:rPr>
                        <a:t>Reduce the proportion of households with a monthly income below lower bound poverty line to </a:t>
                      </a:r>
                      <a:r>
                        <a:rPr lang="en-US" sz="1400" dirty="0" smtClean="0">
                          <a:latin typeface="Arial" panose="020B0604020202020204" pitchFamily="34" charset="0"/>
                          <a:cs typeface="Arial" panose="020B0604020202020204" pitchFamily="34" charset="0"/>
                        </a:rPr>
                        <a:t>0%</a:t>
                      </a:r>
                      <a:endParaRPr lang="en-US" sz="1800" dirty="0">
                        <a:latin typeface="Arial" panose="020B0604020202020204" pitchFamily="34" charset="0"/>
                        <a:cs typeface="Arial" panose="020B0604020202020204" pitchFamily="34" charset="0"/>
                      </a:endParaRPr>
                    </a:p>
                  </a:txBody>
                  <a:tcPr marL="68580" marR="68580" marT="0" marB="0"/>
                </a:tc>
              </a:tr>
              <a:tr h="1632029">
                <a:tc>
                  <a:txBody>
                    <a:bodyPr/>
                    <a:lstStyle/>
                    <a:p>
                      <a:pPr marL="0" marR="0">
                        <a:spcBef>
                          <a:spcPts val="600"/>
                        </a:spcBef>
                        <a:spcAft>
                          <a:spcPts val="600"/>
                        </a:spcAft>
                      </a:pPr>
                      <a:r>
                        <a:rPr lang="en-US" sz="1400" b="1" dirty="0" err="1">
                          <a:latin typeface="Arial" panose="020B0604020202020204" pitchFamily="34" charset="0"/>
                          <a:cs typeface="Arial" panose="020B0604020202020204" pitchFamily="34" charset="0"/>
                        </a:rPr>
                        <a:t>Gini</a:t>
                      </a:r>
                      <a:r>
                        <a:rPr lang="en-US" sz="1400" b="1" dirty="0">
                          <a:latin typeface="Arial" panose="020B0604020202020204" pitchFamily="34" charset="0"/>
                          <a:cs typeface="Arial" panose="020B0604020202020204" pitchFamily="34" charset="0"/>
                        </a:rPr>
                        <a:t> Co-efficient (Income inequality)</a:t>
                      </a:r>
                      <a:endParaRPr lang="en-US" sz="1800" dirty="0">
                        <a:latin typeface="Arial" panose="020B0604020202020204" pitchFamily="34" charset="0"/>
                        <a:cs typeface="Arial" panose="020B0604020202020204" pitchFamily="34" charset="0"/>
                      </a:endParaRPr>
                    </a:p>
                  </a:txBody>
                  <a:tcPr marL="68580" marR="68580" marT="0" marB="0"/>
                </a:tc>
                <a:tc>
                  <a:txBody>
                    <a:bodyPr/>
                    <a:lstStyle/>
                    <a:p>
                      <a:pPr marL="0" marR="0">
                        <a:spcBef>
                          <a:spcPts val="600"/>
                        </a:spcBef>
                        <a:spcAft>
                          <a:spcPts val="600"/>
                        </a:spcAft>
                      </a:pPr>
                      <a:r>
                        <a:rPr lang="en-US" sz="1400" dirty="0">
                          <a:latin typeface="Arial" panose="020B0604020202020204" pitchFamily="34" charset="0"/>
                          <a:cs typeface="Arial" panose="020B0604020202020204" pitchFamily="34" charset="0"/>
                        </a:rPr>
                        <a:t>0.6</a:t>
                      </a:r>
                      <a:endParaRPr lang="en-US" sz="1800" dirty="0">
                        <a:latin typeface="Arial" panose="020B0604020202020204" pitchFamily="34" charset="0"/>
                        <a:cs typeface="Arial" panose="020B0604020202020204" pitchFamily="34" charset="0"/>
                      </a:endParaRPr>
                    </a:p>
                    <a:p>
                      <a:pPr marL="0" marR="0">
                        <a:spcBef>
                          <a:spcPts val="600"/>
                        </a:spcBef>
                        <a:spcAft>
                          <a:spcPts val="600"/>
                        </a:spcAft>
                      </a:pPr>
                      <a:r>
                        <a:rPr lang="en-US" sz="1400" dirty="0">
                          <a:latin typeface="Arial" panose="020B0604020202020204" pitchFamily="34" charset="0"/>
                          <a:cs typeface="Arial" panose="020B0604020202020204" pitchFamily="34" charset="0"/>
                        </a:rPr>
                        <a:t>The proportion of income earned by the bottom 40% in SA should rise to 10% by 2030</a:t>
                      </a:r>
                      <a:endParaRPr lang="en-US" sz="1800" dirty="0">
                        <a:latin typeface="Arial" panose="020B0604020202020204" pitchFamily="34" charset="0"/>
                        <a:cs typeface="Arial" panose="020B0604020202020204" pitchFamily="34" charset="0"/>
                      </a:endParaRPr>
                    </a:p>
                  </a:txBody>
                  <a:tcPr marL="68580" marR="68580" marT="0" marB="0"/>
                </a:tc>
                <a:tc>
                  <a:txBody>
                    <a:bodyPr/>
                    <a:lstStyle/>
                    <a:p>
                      <a:pPr marL="0" marR="0">
                        <a:spcBef>
                          <a:spcPts val="600"/>
                        </a:spcBef>
                        <a:spcAft>
                          <a:spcPts val="600"/>
                        </a:spcAft>
                      </a:pPr>
                      <a:r>
                        <a:rPr lang="en-US" sz="1400" dirty="0">
                          <a:latin typeface="Arial" panose="020B0604020202020204" pitchFamily="34" charset="0"/>
                          <a:cs typeface="Arial" panose="020B0604020202020204" pitchFamily="34" charset="0"/>
                        </a:rPr>
                        <a:t>0.6</a:t>
                      </a:r>
                      <a:endParaRPr lang="en-US" sz="1800" dirty="0">
                        <a:latin typeface="Arial" panose="020B0604020202020204" pitchFamily="34" charset="0"/>
                        <a:cs typeface="Arial" panose="020B0604020202020204" pitchFamily="34" charset="0"/>
                      </a:endParaRPr>
                    </a:p>
                    <a:p>
                      <a:pPr marL="0" marR="0">
                        <a:spcBef>
                          <a:spcPts val="600"/>
                        </a:spcBef>
                        <a:spcAft>
                          <a:spcPts val="600"/>
                        </a:spcAft>
                      </a:pPr>
                      <a:r>
                        <a:rPr lang="en-US" sz="1400" dirty="0">
                          <a:latin typeface="Arial" panose="020B0604020202020204" pitchFamily="34" charset="0"/>
                          <a:cs typeface="Arial" panose="020B0604020202020204" pitchFamily="34" charset="0"/>
                        </a:rPr>
                        <a:t>The proportion of income earned by the bottom 40% in SA should rise to 10% by 2030</a:t>
                      </a:r>
                      <a:endParaRPr lang="en-US" sz="1800" dirty="0">
                        <a:latin typeface="Arial" panose="020B060402020202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537776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idx="4294967295"/>
          </p:nvPr>
        </p:nvSpPr>
        <p:spPr>
          <a:xfrm>
            <a:off x="0" y="0"/>
            <a:ext cx="9144000" cy="620713"/>
          </a:xfrm>
          <a:solidFill>
            <a:srgbClr val="FFCC00"/>
          </a:solidFill>
        </p:spPr>
        <p:txBody>
          <a:bodyPr/>
          <a:lstStyle/>
          <a:p>
            <a:pPr eaLnBrk="1" hangingPunct="1"/>
            <a:r>
              <a:rPr lang="en-ZA" sz="2000" dirty="0" smtClean="0"/>
              <a:t>Linking the National Development Plan to the </a:t>
            </a:r>
            <a:r>
              <a:rPr lang="en-ZA" sz="2000" dirty="0" smtClean="0"/>
              <a:t>MEGDP ( targets up to 2020)</a:t>
            </a:r>
            <a:endParaRPr lang="en-ZA" sz="2000" dirty="0" smtClean="0"/>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CCFCCA8-D785-455B-AD6E-D315CE3C612E}" type="slidenum">
              <a:rPr lang="en-ZA" sz="1200">
                <a:solidFill>
                  <a:schemeClr val="tx1">
                    <a:tint val="75000"/>
                  </a:schemeClr>
                </a:solidFill>
                <a:latin typeface="+mn-lt"/>
                <a:cs typeface="+mn-cs"/>
              </a:rPr>
              <a:pPr algn="r" fontAlgn="auto">
                <a:spcBef>
                  <a:spcPts val="0"/>
                </a:spcBef>
                <a:spcAft>
                  <a:spcPts val="0"/>
                </a:spcAft>
                <a:defRPr/>
              </a:pPr>
              <a:t>17</a:t>
            </a:fld>
            <a:endParaRPr lang="en-ZA" sz="1200">
              <a:solidFill>
                <a:schemeClr val="tx1">
                  <a:tint val="75000"/>
                </a:schemeClr>
              </a:solidFill>
              <a:latin typeface="+mn-lt"/>
              <a:cs typeface="+mn-cs"/>
            </a:endParaRPr>
          </a:p>
        </p:txBody>
      </p:sp>
      <p:grpSp>
        <p:nvGrpSpPr>
          <p:cNvPr id="73731" name="Group 19"/>
          <p:cNvGrpSpPr>
            <a:grpSpLocks/>
          </p:cNvGrpSpPr>
          <p:nvPr/>
        </p:nvGrpSpPr>
        <p:grpSpPr bwMode="auto">
          <a:xfrm>
            <a:off x="0" y="765175"/>
            <a:ext cx="4859338" cy="4859338"/>
            <a:chOff x="0" y="482"/>
            <a:chExt cx="3061" cy="3061"/>
          </a:xfrm>
        </p:grpSpPr>
        <p:pic>
          <p:nvPicPr>
            <p:cNvPr id="73741" name="Picture 8"/>
            <p:cNvPicPr>
              <a:picLocks noChangeAspect="1" noChangeArrowheads="1"/>
            </p:cNvPicPr>
            <p:nvPr/>
          </p:nvPicPr>
          <p:blipFill>
            <a:blip r:embed="rId2"/>
            <a:srcRect/>
            <a:stretch>
              <a:fillRect/>
            </a:stretch>
          </p:blipFill>
          <p:spPr bwMode="auto">
            <a:xfrm>
              <a:off x="0" y="482"/>
              <a:ext cx="3061" cy="3061"/>
            </a:xfrm>
            <a:prstGeom prst="rect">
              <a:avLst/>
            </a:prstGeom>
            <a:noFill/>
            <a:ln w="9525">
              <a:noFill/>
              <a:miter lim="800000"/>
              <a:headEnd/>
              <a:tailEnd/>
            </a:ln>
          </p:spPr>
        </p:pic>
        <p:grpSp>
          <p:nvGrpSpPr>
            <p:cNvPr id="73742" name="Group 18"/>
            <p:cNvGrpSpPr>
              <a:grpSpLocks/>
            </p:cNvGrpSpPr>
            <p:nvPr/>
          </p:nvGrpSpPr>
          <p:grpSpPr bwMode="auto">
            <a:xfrm>
              <a:off x="0" y="572"/>
              <a:ext cx="3061" cy="2693"/>
              <a:chOff x="0" y="572"/>
              <a:chExt cx="3061" cy="2693"/>
            </a:xfrm>
          </p:grpSpPr>
          <p:sp>
            <p:nvSpPr>
              <p:cNvPr id="73743" name="Text Box 9"/>
              <p:cNvSpPr txBox="1">
                <a:spLocks noChangeArrowheads="1"/>
              </p:cNvSpPr>
              <p:nvPr/>
            </p:nvSpPr>
            <p:spPr bwMode="auto">
              <a:xfrm>
                <a:off x="1247" y="572"/>
                <a:ext cx="499" cy="230"/>
              </a:xfrm>
              <a:prstGeom prst="rect">
                <a:avLst/>
              </a:prstGeom>
              <a:solidFill>
                <a:schemeClr val="bg1"/>
              </a:solidFill>
              <a:ln w="9525">
                <a:noFill/>
                <a:miter lim="800000"/>
                <a:headEnd/>
                <a:tailEnd/>
              </a:ln>
            </p:spPr>
            <p:txBody>
              <a:bodyPr>
                <a:spAutoFit/>
              </a:bodyPr>
              <a:lstStyle/>
              <a:p>
                <a:pPr>
                  <a:spcBef>
                    <a:spcPct val="50000"/>
                  </a:spcBef>
                </a:pPr>
                <a:r>
                  <a:rPr lang="en-US" sz="900" b="1"/>
                  <a:t>CREATE JOBS</a:t>
                </a:r>
              </a:p>
            </p:txBody>
          </p:sp>
          <p:sp>
            <p:nvSpPr>
              <p:cNvPr id="73744" name="Text Box 10"/>
              <p:cNvSpPr txBox="1">
                <a:spLocks noChangeArrowheads="1"/>
              </p:cNvSpPr>
              <p:nvPr/>
            </p:nvSpPr>
            <p:spPr bwMode="auto">
              <a:xfrm>
                <a:off x="1882" y="845"/>
                <a:ext cx="726" cy="212"/>
              </a:xfrm>
              <a:prstGeom prst="rect">
                <a:avLst/>
              </a:prstGeom>
              <a:solidFill>
                <a:schemeClr val="bg1"/>
              </a:solidFill>
              <a:ln w="9525">
                <a:noFill/>
                <a:miter lim="800000"/>
                <a:headEnd/>
                <a:tailEnd/>
              </a:ln>
            </p:spPr>
            <p:txBody>
              <a:bodyPr>
                <a:spAutoFit/>
              </a:bodyPr>
              <a:lstStyle/>
              <a:p>
                <a:pPr>
                  <a:spcBef>
                    <a:spcPct val="50000"/>
                  </a:spcBef>
                </a:pPr>
                <a:r>
                  <a:rPr lang="en-US" sz="800" b="1"/>
                  <a:t>EXPAND INFRASTRUCTURE</a:t>
                </a:r>
              </a:p>
            </p:txBody>
          </p:sp>
          <p:sp>
            <p:nvSpPr>
              <p:cNvPr id="73745" name="Text Box 11"/>
              <p:cNvSpPr txBox="1">
                <a:spLocks noChangeArrowheads="1"/>
              </p:cNvSpPr>
              <p:nvPr/>
            </p:nvSpPr>
            <p:spPr bwMode="auto">
              <a:xfrm>
                <a:off x="2472" y="1525"/>
                <a:ext cx="589" cy="366"/>
              </a:xfrm>
              <a:prstGeom prst="rect">
                <a:avLst/>
              </a:prstGeom>
              <a:solidFill>
                <a:schemeClr val="bg1"/>
              </a:solidFill>
              <a:ln w="9525">
                <a:noFill/>
                <a:miter lim="800000"/>
                <a:headEnd/>
                <a:tailEnd/>
              </a:ln>
            </p:spPr>
            <p:txBody>
              <a:bodyPr>
                <a:spAutoFit/>
              </a:bodyPr>
              <a:lstStyle/>
              <a:p>
                <a:pPr>
                  <a:spcBef>
                    <a:spcPct val="50000"/>
                  </a:spcBef>
                </a:pPr>
                <a:r>
                  <a:rPr lang="en-US" sz="800" b="1"/>
                  <a:t>TRANSITION TO LOW CARBON ECONOMY</a:t>
                </a:r>
              </a:p>
            </p:txBody>
          </p:sp>
          <p:sp>
            <p:nvSpPr>
              <p:cNvPr id="73746" name="Text Box 12"/>
              <p:cNvSpPr txBox="1">
                <a:spLocks noChangeArrowheads="1"/>
              </p:cNvSpPr>
              <p:nvPr/>
            </p:nvSpPr>
            <p:spPr bwMode="auto">
              <a:xfrm>
                <a:off x="2381" y="2478"/>
                <a:ext cx="680" cy="289"/>
              </a:xfrm>
              <a:prstGeom prst="rect">
                <a:avLst/>
              </a:prstGeom>
              <a:solidFill>
                <a:schemeClr val="bg1"/>
              </a:solidFill>
              <a:ln w="9525">
                <a:noFill/>
                <a:miter lim="800000"/>
                <a:headEnd/>
                <a:tailEnd/>
              </a:ln>
            </p:spPr>
            <p:txBody>
              <a:bodyPr>
                <a:spAutoFit/>
              </a:bodyPr>
              <a:lstStyle/>
              <a:p>
                <a:pPr>
                  <a:spcBef>
                    <a:spcPct val="50000"/>
                  </a:spcBef>
                </a:pPr>
                <a:r>
                  <a:rPr lang="en-US" sz="800" b="1"/>
                  <a:t>TRANSFORM URBAN AND RURAL SPACES</a:t>
                </a:r>
              </a:p>
            </p:txBody>
          </p:sp>
          <p:sp>
            <p:nvSpPr>
              <p:cNvPr id="73747" name="Text Box 13"/>
              <p:cNvSpPr txBox="1">
                <a:spLocks noChangeArrowheads="1"/>
              </p:cNvSpPr>
              <p:nvPr/>
            </p:nvSpPr>
            <p:spPr bwMode="auto">
              <a:xfrm>
                <a:off x="1655" y="2976"/>
                <a:ext cx="635" cy="212"/>
              </a:xfrm>
              <a:prstGeom prst="rect">
                <a:avLst/>
              </a:prstGeom>
              <a:solidFill>
                <a:schemeClr val="bg1"/>
              </a:solidFill>
              <a:ln w="9525">
                <a:noFill/>
                <a:miter lim="800000"/>
                <a:headEnd/>
                <a:tailEnd/>
              </a:ln>
            </p:spPr>
            <p:txBody>
              <a:bodyPr>
                <a:spAutoFit/>
              </a:bodyPr>
              <a:lstStyle/>
              <a:p>
                <a:pPr>
                  <a:spcBef>
                    <a:spcPct val="50000"/>
                  </a:spcBef>
                </a:pPr>
                <a:r>
                  <a:rPr lang="en-US" sz="800" b="1"/>
                  <a:t>EDUCATION AND TRAINING</a:t>
                </a:r>
              </a:p>
            </p:txBody>
          </p:sp>
          <p:sp>
            <p:nvSpPr>
              <p:cNvPr id="73748" name="Text Box 14"/>
              <p:cNvSpPr txBox="1">
                <a:spLocks noChangeArrowheads="1"/>
              </p:cNvSpPr>
              <p:nvPr/>
            </p:nvSpPr>
            <p:spPr bwMode="auto">
              <a:xfrm>
                <a:off x="839" y="2976"/>
                <a:ext cx="635" cy="289"/>
              </a:xfrm>
              <a:prstGeom prst="rect">
                <a:avLst/>
              </a:prstGeom>
              <a:solidFill>
                <a:schemeClr val="bg1"/>
              </a:solidFill>
              <a:ln w="9525">
                <a:noFill/>
                <a:miter lim="800000"/>
                <a:headEnd/>
                <a:tailEnd/>
              </a:ln>
            </p:spPr>
            <p:txBody>
              <a:bodyPr>
                <a:spAutoFit/>
              </a:bodyPr>
              <a:lstStyle/>
              <a:p>
                <a:pPr>
                  <a:spcBef>
                    <a:spcPct val="50000"/>
                  </a:spcBef>
                </a:pPr>
                <a:r>
                  <a:rPr lang="en-US" sz="800" b="1"/>
                  <a:t>PROVIDE QUALITY HEALTHCARE</a:t>
                </a:r>
              </a:p>
            </p:txBody>
          </p:sp>
          <p:sp>
            <p:nvSpPr>
              <p:cNvPr id="73749" name="Text Box 15"/>
              <p:cNvSpPr txBox="1">
                <a:spLocks noChangeArrowheads="1"/>
              </p:cNvSpPr>
              <p:nvPr/>
            </p:nvSpPr>
            <p:spPr bwMode="auto">
              <a:xfrm>
                <a:off x="204" y="2568"/>
                <a:ext cx="681" cy="212"/>
              </a:xfrm>
              <a:prstGeom prst="rect">
                <a:avLst/>
              </a:prstGeom>
              <a:solidFill>
                <a:schemeClr val="bg1"/>
              </a:solidFill>
              <a:ln w="9525">
                <a:noFill/>
                <a:miter lim="800000"/>
                <a:headEnd/>
                <a:tailEnd/>
              </a:ln>
            </p:spPr>
            <p:txBody>
              <a:bodyPr>
                <a:spAutoFit/>
              </a:bodyPr>
              <a:lstStyle/>
              <a:p>
                <a:pPr>
                  <a:spcBef>
                    <a:spcPct val="50000"/>
                  </a:spcBef>
                </a:pPr>
                <a:r>
                  <a:rPr lang="en-US" sz="800" b="1"/>
                  <a:t>BUILD A CAPABLE STATE</a:t>
                </a:r>
              </a:p>
            </p:txBody>
          </p:sp>
          <p:sp>
            <p:nvSpPr>
              <p:cNvPr id="73750" name="Text Box 16"/>
              <p:cNvSpPr txBox="1">
                <a:spLocks noChangeArrowheads="1"/>
              </p:cNvSpPr>
              <p:nvPr/>
            </p:nvSpPr>
            <p:spPr bwMode="auto">
              <a:xfrm>
                <a:off x="0" y="1661"/>
                <a:ext cx="612" cy="212"/>
              </a:xfrm>
              <a:prstGeom prst="rect">
                <a:avLst/>
              </a:prstGeom>
              <a:solidFill>
                <a:schemeClr val="bg1"/>
              </a:solidFill>
              <a:ln w="9525">
                <a:noFill/>
                <a:miter lim="800000"/>
                <a:headEnd/>
                <a:tailEnd/>
              </a:ln>
            </p:spPr>
            <p:txBody>
              <a:bodyPr>
                <a:spAutoFit/>
              </a:bodyPr>
              <a:lstStyle/>
              <a:p>
                <a:pPr>
                  <a:spcBef>
                    <a:spcPct val="50000"/>
                  </a:spcBef>
                </a:pPr>
                <a:r>
                  <a:rPr lang="en-US" sz="800" b="1"/>
                  <a:t>FIGHT CORRUPTION</a:t>
                </a:r>
              </a:p>
            </p:txBody>
          </p:sp>
          <p:sp>
            <p:nvSpPr>
              <p:cNvPr id="73751" name="Text Box 17"/>
              <p:cNvSpPr txBox="1">
                <a:spLocks noChangeArrowheads="1"/>
              </p:cNvSpPr>
              <p:nvPr/>
            </p:nvSpPr>
            <p:spPr bwMode="auto">
              <a:xfrm>
                <a:off x="68" y="799"/>
                <a:ext cx="771" cy="212"/>
              </a:xfrm>
              <a:prstGeom prst="rect">
                <a:avLst/>
              </a:prstGeom>
              <a:solidFill>
                <a:schemeClr val="bg1"/>
              </a:solidFill>
              <a:ln w="9525">
                <a:noFill/>
                <a:miter lim="800000"/>
                <a:headEnd/>
                <a:tailEnd/>
              </a:ln>
            </p:spPr>
            <p:txBody>
              <a:bodyPr>
                <a:spAutoFit/>
              </a:bodyPr>
              <a:lstStyle/>
              <a:p>
                <a:pPr>
                  <a:spcBef>
                    <a:spcPct val="50000"/>
                  </a:spcBef>
                </a:pPr>
                <a:r>
                  <a:rPr lang="en-US" sz="800" b="1"/>
                  <a:t>TRANSFORMATION AND UNITY</a:t>
                </a:r>
              </a:p>
            </p:txBody>
          </p:sp>
        </p:grpSp>
      </p:grpSp>
      <p:grpSp>
        <p:nvGrpSpPr>
          <p:cNvPr id="68612" name="Group 26"/>
          <p:cNvGrpSpPr>
            <a:grpSpLocks/>
          </p:cNvGrpSpPr>
          <p:nvPr/>
        </p:nvGrpSpPr>
        <p:grpSpPr bwMode="auto">
          <a:xfrm>
            <a:off x="5724525" y="1557338"/>
            <a:ext cx="3427413" cy="3671887"/>
            <a:chOff x="3606" y="981"/>
            <a:chExt cx="2159" cy="2313"/>
          </a:xfrm>
        </p:grpSpPr>
        <p:sp>
          <p:nvSpPr>
            <p:cNvPr id="73739" name="Oval 20"/>
            <p:cNvSpPr>
              <a:spLocks noChangeArrowheads="1"/>
            </p:cNvSpPr>
            <p:nvPr/>
          </p:nvSpPr>
          <p:spPr bwMode="auto">
            <a:xfrm>
              <a:off x="3606" y="981"/>
              <a:ext cx="2159" cy="2313"/>
            </a:xfrm>
            <a:prstGeom prst="ellipse">
              <a:avLst/>
            </a:prstGeom>
            <a:solidFill>
              <a:srgbClr val="FFFF66"/>
            </a:solidFill>
            <a:ln w="38100">
              <a:solidFill>
                <a:schemeClr val="tx1"/>
              </a:solidFill>
              <a:round/>
              <a:headEnd/>
              <a:tailEnd/>
            </a:ln>
          </p:spPr>
          <p:txBody>
            <a:bodyPr wrap="none" anchor="ctr"/>
            <a:lstStyle/>
            <a:p>
              <a:endParaRPr lang="en-US"/>
            </a:p>
          </p:txBody>
        </p:sp>
        <p:sp>
          <p:nvSpPr>
            <p:cNvPr id="73740" name="Text Box 21"/>
            <p:cNvSpPr txBox="1">
              <a:spLocks noChangeArrowheads="1"/>
            </p:cNvSpPr>
            <p:nvPr/>
          </p:nvSpPr>
          <p:spPr bwMode="auto">
            <a:xfrm>
              <a:off x="4195" y="1888"/>
              <a:ext cx="1134" cy="366"/>
            </a:xfrm>
            <a:prstGeom prst="rect">
              <a:avLst/>
            </a:prstGeom>
            <a:noFill/>
            <a:ln w="9525">
              <a:noFill/>
              <a:miter lim="800000"/>
              <a:headEnd/>
              <a:tailEnd/>
            </a:ln>
          </p:spPr>
          <p:txBody>
            <a:bodyPr>
              <a:spAutoFit/>
            </a:bodyPr>
            <a:lstStyle/>
            <a:p>
              <a:pPr>
                <a:spcBef>
                  <a:spcPct val="50000"/>
                </a:spcBef>
              </a:pPr>
              <a:r>
                <a:rPr lang="en-US" sz="3200" b="1"/>
                <a:t>MEGDP</a:t>
              </a:r>
            </a:p>
          </p:txBody>
        </p:sp>
      </p:grpSp>
      <p:grpSp>
        <p:nvGrpSpPr>
          <p:cNvPr id="68632" name="Group 24"/>
          <p:cNvGrpSpPr>
            <a:grpSpLocks/>
          </p:cNvGrpSpPr>
          <p:nvPr/>
        </p:nvGrpSpPr>
        <p:grpSpPr bwMode="auto">
          <a:xfrm>
            <a:off x="2703513" y="1231900"/>
            <a:ext cx="4248150" cy="3616325"/>
            <a:chOff x="1703" y="776"/>
            <a:chExt cx="2676" cy="2278"/>
          </a:xfrm>
        </p:grpSpPr>
        <p:sp>
          <p:nvSpPr>
            <p:cNvPr id="73734" name="AutoShape 24"/>
            <p:cNvSpPr>
              <a:spLocks noChangeArrowheads="1"/>
            </p:cNvSpPr>
            <p:nvPr/>
          </p:nvSpPr>
          <p:spPr bwMode="auto">
            <a:xfrm rot="488504">
              <a:off x="1703" y="776"/>
              <a:ext cx="2676" cy="114"/>
            </a:xfrm>
            <a:prstGeom prst="rightArrow">
              <a:avLst>
                <a:gd name="adj1" fmla="val 50000"/>
                <a:gd name="adj2" fmla="val 586842"/>
              </a:avLst>
            </a:prstGeom>
            <a:solidFill>
              <a:srgbClr val="0000FF"/>
            </a:solidFill>
            <a:ln w="9525">
              <a:solidFill>
                <a:schemeClr val="tx1"/>
              </a:solidFill>
              <a:miter lim="800000"/>
              <a:headEnd/>
              <a:tailEnd/>
            </a:ln>
          </p:spPr>
          <p:txBody>
            <a:bodyPr wrap="none" anchor="ctr"/>
            <a:lstStyle/>
            <a:p>
              <a:endParaRPr lang="en-US"/>
            </a:p>
          </p:txBody>
        </p:sp>
        <p:sp>
          <p:nvSpPr>
            <p:cNvPr id="73735" name="AutoShape 27"/>
            <p:cNvSpPr>
              <a:spLocks noChangeArrowheads="1"/>
            </p:cNvSpPr>
            <p:nvPr/>
          </p:nvSpPr>
          <p:spPr bwMode="auto">
            <a:xfrm rot="488504">
              <a:off x="2478" y="1250"/>
              <a:ext cx="1361" cy="114"/>
            </a:xfrm>
            <a:prstGeom prst="rightArrow">
              <a:avLst>
                <a:gd name="adj1" fmla="val 50000"/>
                <a:gd name="adj2" fmla="val 298465"/>
              </a:avLst>
            </a:prstGeom>
            <a:solidFill>
              <a:srgbClr val="0000FF"/>
            </a:solidFill>
            <a:ln w="9525">
              <a:solidFill>
                <a:schemeClr val="tx1"/>
              </a:solidFill>
              <a:miter lim="800000"/>
              <a:headEnd/>
              <a:tailEnd/>
            </a:ln>
          </p:spPr>
          <p:txBody>
            <a:bodyPr wrap="none" anchor="ctr"/>
            <a:lstStyle/>
            <a:p>
              <a:endParaRPr lang="en-US"/>
            </a:p>
          </p:txBody>
        </p:sp>
        <p:sp>
          <p:nvSpPr>
            <p:cNvPr id="73736" name="AutoShape 28"/>
            <p:cNvSpPr>
              <a:spLocks noChangeArrowheads="1"/>
            </p:cNvSpPr>
            <p:nvPr/>
          </p:nvSpPr>
          <p:spPr bwMode="auto">
            <a:xfrm>
              <a:off x="2889" y="1840"/>
              <a:ext cx="726" cy="114"/>
            </a:xfrm>
            <a:prstGeom prst="rightArrow">
              <a:avLst>
                <a:gd name="adj1" fmla="val 50000"/>
                <a:gd name="adj2" fmla="val 159211"/>
              </a:avLst>
            </a:prstGeom>
            <a:solidFill>
              <a:srgbClr val="0000FF"/>
            </a:solidFill>
            <a:ln w="9525">
              <a:solidFill>
                <a:schemeClr val="tx1"/>
              </a:solidFill>
              <a:miter lim="800000"/>
              <a:headEnd/>
              <a:tailEnd/>
            </a:ln>
          </p:spPr>
          <p:txBody>
            <a:bodyPr wrap="none" anchor="ctr"/>
            <a:lstStyle/>
            <a:p>
              <a:endParaRPr lang="en-US"/>
            </a:p>
          </p:txBody>
        </p:sp>
        <p:sp>
          <p:nvSpPr>
            <p:cNvPr id="73737" name="AutoShape 29"/>
            <p:cNvSpPr>
              <a:spLocks noChangeArrowheads="1"/>
            </p:cNvSpPr>
            <p:nvPr/>
          </p:nvSpPr>
          <p:spPr bwMode="auto">
            <a:xfrm rot="-353670">
              <a:off x="2846" y="2618"/>
              <a:ext cx="816" cy="90"/>
            </a:xfrm>
            <a:prstGeom prst="rightArrow">
              <a:avLst>
                <a:gd name="adj1" fmla="val 50000"/>
                <a:gd name="adj2" fmla="val 226667"/>
              </a:avLst>
            </a:prstGeom>
            <a:solidFill>
              <a:srgbClr val="0000FF"/>
            </a:solidFill>
            <a:ln w="9525">
              <a:solidFill>
                <a:schemeClr val="tx1"/>
              </a:solidFill>
              <a:miter lim="800000"/>
              <a:headEnd/>
              <a:tailEnd/>
            </a:ln>
          </p:spPr>
          <p:txBody>
            <a:bodyPr wrap="none" anchor="ctr"/>
            <a:lstStyle/>
            <a:p>
              <a:endParaRPr lang="en-US"/>
            </a:p>
          </p:txBody>
        </p:sp>
        <p:sp>
          <p:nvSpPr>
            <p:cNvPr id="73738" name="AutoShape 30"/>
            <p:cNvSpPr>
              <a:spLocks noChangeArrowheads="1"/>
            </p:cNvSpPr>
            <p:nvPr/>
          </p:nvSpPr>
          <p:spPr bwMode="auto">
            <a:xfrm rot="-542050">
              <a:off x="2204" y="2964"/>
              <a:ext cx="1678" cy="90"/>
            </a:xfrm>
            <a:prstGeom prst="rightArrow">
              <a:avLst>
                <a:gd name="adj1" fmla="val 50000"/>
                <a:gd name="adj2" fmla="val 466111"/>
              </a:avLst>
            </a:prstGeom>
            <a:solidFill>
              <a:srgbClr val="0000FF"/>
            </a:solidFill>
            <a:ln w="9525">
              <a:solidFill>
                <a:schemeClr val="tx1"/>
              </a:solidFill>
              <a:miter lim="800000"/>
              <a:headEnd/>
              <a:tailEnd/>
            </a:ln>
          </p:spPr>
          <p:txBody>
            <a:bodyPr wrap="none" anchor="ctr"/>
            <a:lstStyle/>
            <a:p>
              <a:endParaRPr lang="en-US"/>
            </a:p>
          </p:txBody>
        </p:sp>
      </p:grpSp>
    </p:spTree>
    <p:extLst>
      <p:ext uri="{BB962C8B-B14F-4D97-AF65-F5344CB8AC3E}">
        <p14:creationId xmlns:p14="http://schemas.microsoft.com/office/powerpoint/2010/main" val="360908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8612"/>
                                        </p:tgtEl>
                                        <p:attrNameLst>
                                          <p:attrName>style.visibility</p:attrName>
                                        </p:attrNameLst>
                                      </p:cBhvr>
                                      <p:to>
                                        <p:strVal val="visible"/>
                                      </p:to>
                                    </p:set>
                                    <p:animEffect transition="in" filter="dissolve">
                                      <p:cBhvr>
                                        <p:cTn id="7" dur="2000"/>
                                        <p:tgtEl>
                                          <p:spTgt spid="686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8632"/>
                                        </p:tgtEl>
                                        <p:attrNameLst>
                                          <p:attrName>style.visibility</p:attrName>
                                        </p:attrNameLst>
                                      </p:cBhvr>
                                      <p:to>
                                        <p:strVal val="visible"/>
                                      </p:to>
                                    </p:set>
                                    <p:animEffect transition="in" filter="wipe(left)">
                                      <p:cBhvr>
                                        <p:cTn id="12" dur="2000"/>
                                        <p:tgtEl>
                                          <p:spTgt spid="68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7" name="Picture 11"/>
          <p:cNvPicPr>
            <a:picLocks noChangeAspect="1" noChangeArrowheads="1"/>
          </p:cNvPicPr>
          <p:nvPr/>
        </p:nvPicPr>
        <p:blipFill>
          <a:blip r:embed="rId2"/>
          <a:srcRect/>
          <a:stretch>
            <a:fillRect/>
          </a:stretch>
        </p:blipFill>
        <p:spPr bwMode="auto">
          <a:xfrm>
            <a:off x="0" y="0"/>
            <a:ext cx="9144000" cy="6864350"/>
          </a:xfrm>
          <a:prstGeom prst="rect">
            <a:avLst/>
          </a:prstGeom>
          <a:noFill/>
          <a:ln w="9525">
            <a:noFill/>
            <a:miter lim="800000"/>
            <a:headEnd/>
            <a:tailEnd/>
          </a:ln>
        </p:spPr>
      </p:pic>
    </p:spTree>
    <p:extLst>
      <p:ext uri="{BB962C8B-B14F-4D97-AF65-F5344CB8AC3E}">
        <p14:creationId xmlns:p14="http://schemas.microsoft.com/office/powerpoint/2010/main" val="422218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6"/>
          <p:cNvSpPr txBox="1">
            <a:spLocks noGrp="1" noChangeArrowheads="1"/>
          </p:cNvSpPr>
          <p:nvPr/>
        </p:nvSpPr>
        <p:spPr bwMode="auto">
          <a:xfrm>
            <a:off x="6553200" y="6245225"/>
            <a:ext cx="2133600" cy="476250"/>
          </a:xfrm>
          <a:prstGeom prst="rect">
            <a:avLst/>
          </a:prstGeom>
          <a:noFill/>
          <a:ln>
            <a:miter lim="800000"/>
            <a:headEnd/>
            <a:tailEnd/>
          </a:ln>
        </p:spPr>
        <p:txBody>
          <a:bodyPr/>
          <a:lstStyle/>
          <a:p>
            <a:pPr algn="r">
              <a:defRPr/>
            </a:pPr>
            <a:fld id="{2A48BB5D-EA7C-4E05-9067-ECFBD67BC726}" type="slidenum">
              <a:rPr lang="en-US" sz="1400">
                <a:cs typeface="+mn-cs"/>
              </a:rPr>
              <a:pPr algn="r">
                <a:defRPr/>
              </a:pPr>
              <a:t>19</a:t>
            </a:fld>
            <a:endParaRPr lang="en-US" sz="1400">
              <a:cs typeface="+mn-cs"/>
            </a:endParaRPr>
          </a:p>
        </p:txBody>
      </p:sp>
      <p:sp>
        <p:nvSpPr>
          <p:cNvPr id="5" name="Rectangle 6"/>
          <p:cNvSpPr txBox="1">
            <a:spLocks noGrp="1" noChangeArrowheads="1"/>
          </p:cNvSpPr>
          <p:nvPr/>
        </p:nvSpPr>
        <p:spPr bwMode="auto">
          <a:xfrm>
            <a:off x="6553200" y="6245225"/>
            <a:ext cx="2133600" cy="476250"/>
          </a:xfrm>
          <a:prstGeom prst="rect">
            <a:avLst/>
          </a:prstGeom>
          <a:noFill/>
          <a:ln>
            <a:miter lim="800000"/>
            <a:headEnd/>
            <a:tailEnd/>
          </a:ln>
        </p:spPr>
        <p:txBody>
          <a:bodyPr/>
          <a:lstStyle/>
          <a:p>
            <a:pPr algn="r" fontAlgn="auto">
              <a:spcBef>
                <a:spcPts val="0"/>
              </a:spcBef>
              <a:spcAft>
                <a:spcPts val="0"/>
              </a:spcAft>
              <a:defRPr/>
            </a:pPr>
            <a:fld id="{8266D8E1-F2E5-468E-9776-0BC29E909609}" type="slidenum">
              <a:rPr lang="en-US" sz="1400">
                <a:solidFill>
                  <a:srgbClr val="000000"/>
                </a:solidFill>
                <a:cs typeface="+mn-cs"/>
              </a:rPr>
              <a:pPr algn="r" fontAlgn="auto">
                <a:spcBef>
                  <a:spcPts val="0"/>
                </a:spcBef>
                <a:spcAft>
                  <a:spcPts val="0"/>
                </a:spcAft>
                <a:defRPr/>
              </a:pPr>
              <a:t>19</a:t>
            </a:fld>
            <a:endParaRPr lang="en-US" sz="1400" dirty="0">
              <a:solidFill>
                <a:srgbClr val="000000"/>
              </a:solidFill>
              <a:cs typeface="+mn-cs"/>
            </a:endParaRPr>
          </a:p>
        </p:txBody>
      </p:sp>
      <p:sp>
        <p:nvSpPr>
          <p:cNvPr id="4" name="Rectangle 6"/>
          <p:cNvSpPr txBox="1">
            <a:spLocks noGrp="1" noChangeArrowheads="1"/>
          </p:cNvSpPr>
          <p:nvPr/>
        </p:nvSpPr>
        <p:spPr bwMode="auto">
          <a:xfrm>
            <a:off x="6553200" y="6245225"/>
            <a:ext cx="2133600" cy="476250"/>
          </a:xfrm>
          <a:prstGeom prst="rect">
            <a:avLst/>
          </a:prstGeom>
          <a:noFill/>
          <a:ln>
            <a:miter lim="800000"/>
            <a:headEnd/>
            <a:tailEnd/>
          </a:ln>
        </p:spPr>
        <p:txBody>
          <a:bodyPr/>
          <a:lstStyle/>
          <a:p>
            <a:pPr algn="r" fontAlgn="auto">
              <a:spcBef>
                <a:spcPts val="0"/>
              </a:spcBef>
              <a:spcAft>
                <a:spcPts val="0"/>
              </a:spcAft>
              <a:defRPr/>
            </a:pPr>
            <a:fld id="{374B56AF-5159-484E-BBAD-A130C173D47A}" type="slidenum">
              <a:rPr lang="en-US" sz="1400">
                <a:solidFill>
                  <a:srgbClr val="000000"/>
                </a:solidFill>
                <a:cs typeface="+mn-cs"/>
              </a:rPr>
              <a:pPr algn="r" fontAlgn="auto">
                <a:spcBef>
                  <a:spcPts val="0"/>
                </a:spcBef>
                <a:spcAft>
                  <a:spcPts val="0"/>
                </a:spcAft>
                <a:defRPr/>
              </a:pPr>
              <a:t>19</a:t>
            </a:fld>
            <a:endParaRPr lang="en-US" sz="1400" dirty="0">
              <a:solidFill>
                <a:srgbClr val="000000"/>
              </a:solidFill>
              <a:cs typeface="+mn-cs"/>
            </a:endParaRPr>
          </a:p>
        </p:txBody>
      </p:sp>
      <p:sp>
        <p:nvSpPr>
          <p:cNvPr id="33806" name="AutoShape 19"/>
          <p:cNvSpPr>
            <a:spLocks noChangeArrowheads="1"/>
          </p:cNvSpPr>
          <p:nvPr/>
        </p:nvSpPr>
        <p:spPr bwMode="auto">
          <a:xfrm>
            <a:off x="539750" y="2205038"/>
            <a:ext cx="1800225" cy="3384550"/>
          </a:xfrm>
          <a:prstGeom prst="can">
            <a:avLst>
              <a:gd name="adj" fmla="val 47002"/>
            </a:avLst>
          </a:prstGeom>
          <a:solidFill>
            <a:srgbClr val="FFCCFF"/>
          </a:solidFill>
          <a:ln w="9525">
            <a:solidFill>
              <a:schemeClr val="tx1"/>
            </a:solidFill>
            <a:round/>
            <a:headEnd/>
            <a:tailEnd/>
          </a:ln>
        </p:spPr>
        <p:txBody>
          <a:bodyPr wrap="none" anchor="ctr"/>
          <a:lstStyle/>
          <a:p>
            <a:endParaRPr lang="en-ZA"/>
          </a:p>
        </p:txBody>
      </p:sp>
      <p:sp>
        <p:nvSpPr>
          <p:cNvPr id="33807" name="Rectangle 20"/>
          <p:cNvSpPr>
            <a:spLocks noChangeArrowheads="1"/>
          </p:cNvSpPr>
          <p:nvPr/>
        </p:nvSpPr>
        <p:spPr bwMode="auto">
          <a:xfrm>
            <a:off x="468313" y="2205038"/>
            <a:ext cx="1712912" cy="900112"/>
          </a:xfrm>
          <a:prstGeom prst="rect">
            <a:avLst/>
          </a:prstGeom>
          <a:noFill/>
          <a:ln w="9525">
            <a:noFill/>
            <a:miter lim="800000"/>
            <a:headEnd/>
            <a:tailEnd/>
          </a:ln>
        </p:spPr>
        <p:txBody>
          <a:bodyPr>
            <a:spAutoFit/>
          </a:bodyPr>
          <a:lstStyle/>
          <a:p>
            <a:pPr algn="ctr"/>
            <a:r>
              <a:rPr lang="en-US" sz="1300" b="1">
                <a:latin typeface="Arial Black" pitchFamily="34" charset="0"/>
              </a:rPr>
              <a:t>Skills Development &amp; Capacity Building</a:t>
            </a:r>
            <a:r>
              <a:rPr lang="en-US" sz="1400" b="1"/>
              <a:t> </a:t>
            </a:r>
          </a:p>
        </p:txBody>
      </p:sp>
      <p:sp>
        <p:nvSpPr>
          <p:cNvPr id="33804" name="AutoShape 22"/>
          <p:cNvSpPr>
            <a:spLocks noChangeArrowheads="1"/>
          </p:cNvSpPr>
          <p:nvPr/>
        </p:nvSpPr>
        <p:spPr bwMode="auto">
          <a:xfrm>
            <a:off x="2516188" y="2219325"/>
            <a:ext cx="1943100" cy="3370263"/>
          </a:xfrm>
          <a:prstGeom prst="can">
            <a:avLst>
              <a:gd name="adj" fmla="val 43362"/>
            </a:avLst>
          </a:prstGeom>
          <a:solidFill>
            <a:srgbClr val="CCECFF"/>
          </a:solidFill>
          <a:ln w="9525">
            <a:solidFill>
              <a:schemeClr val="tx1"/>
            </a:solidFill>
            <a:round/>
            <a:headEnd/>
            <a:tailEnd/>
          </a:ln>
        </p:spPr>
        <p:txBody>
          <a:bodyPr wrap="none" anchor="ctr"/>
          <a:lstStyle/>
          <a:p>
            <a:endParaRPr lang="en-ZA"/>
          </a:p>
        </p:txBody>
      </p:sp>
      <p:sp>
        <p:nvSpPr>
          <p:cNvPr id="33805" name="Rectangle 23"/>
          <p:cNvSpPr>
            <a:spLocks noChangeArrowheads="1"/>
          </p:cNvSpPr>
          <p:nvPr/>
        </p:nvSpPr>
        <p:spPr bwMode="auto">
          <a:xfrm>
            <a:off x="2700338" y="2349500"/>
            <a:ext cx="1571625" cy="517525"/>
          </a:xfrm>
          <a:prstGeom prst="rect">
            <a:avLst/>
          </a:prstGeom>
          <a:noFill/>
          <a:ln w="9525">
            <a:noFill/>
            <a:miter lim="800000"/>
            <a:headEnd/>
            <a:tailEnd/>
          </a:ln>
        </p:spPr>
        <p:txBody>
          <a:bodyPr>
            <a:spAutoFit/>
          </a:bodyPr>
          <a:lstStyle/>
          <a:p>
            <a:pPr algn="ctr"/>
            <a:r>
              <a:rPr lang="en-US" sz="1400" b="1">
                <a:latin typeface="Arial Black" pitchFamily="34" charset="0"/>
              </a:rPr>
              <a:t>Rural Development</a:t>
            </a:r>
          </a:p>
        </p:txBody>
      </p:sp>
      <p:sp>
        <p:nvSpPr>
          <p:cNvPr id="33802" name="AutoShape 25"/>
          <p:cNvSpPr>
            <a:spLocks noChangeArrowheads="1"/>
          </p:cNvSpPr>
          <p:nvPr/>
        </p:nvSpPr>
        <p:spPr bwMode="auto">
          <a:xfrm>
            <a:off x="4787900" y="2205038"/>
            <a:ext cx="1800225" cy="3384550"/>
          </a:xfrm>
          <a:prstGeom prst="can">
            <a:avLst>
              <a:gd name="adj" fmla="val 47002"/>
            </a:avLst>
          </a:prstGeom>
          <a:solidFill>
            <a:srgbClr val="FFCCFF"/>
          </a:solidFill>
          <a:ln w="9525">
            <a:solidFill>
              <a:schemeClr val="tx1"/>
            </a:solidFill>
            <a:round/>
            <a:headEnd/>
            <a:tailEnd/>
          </a:ln>
        </p:spPr>
        <p:txBody>
          <a:bodyPr wrap="none" anchor="ctr"/>
          <a:lstStyle/>
          <a:p>
            <a:endParaRPr lang="en-ZA"/>
          </a:p>
        </p:txBody>
      </p:sp>
      <p:sp>
        <p:nvSpPr>
          <p:cNvPr id="33803" name="Rectangle 26"/>
          <p:cNvSpPr>
            <a:spLocks noChangeArrowheads="1"/>
          </p:cNvSpPr>
          <p:nvPr/>
        </p:nvSpPr>
        <p:spPr bwMode="auto">
          <a:xfrm>
            <a:off x="4859338" y="2420938"/>
            <a:ext cx="1712912" cy="304800"/>
          </a:xfrm>
          <a:prstGeom prst="rect">
            <a:avLst/>
          </a:prstGeom>
          <a:noFill/>
          <a:ln w="9525">
            <a:noFill/>
            <a:miter lim="800000"/>
            <a:headEnd/>
            <a:tailEnd/>
          </a:ln>
        </p:spPr>
        <p:txBody>
          <a:bodyPr>
            <a:spAutoFit/>
          </a:bodyPr>
          <a:lstStyle/>
          <a:p>
            <a:pPr algn="ctr">
              <a:spcBef>
                <a:spcPct val="50000"/>
              </a:spcBef>
            </a:pPr>
            <a:r>
              <a:rPr lang="en-US" sz="1400" b="1">
                <a:latin typeface="Arial Black" pitchFamily="34" charset="0"/>
              </a:rPr>
              <a:t>Infrastructure </a:t>
            </a:r>
          </a:p>
        </p:txBody>
      </p:sp>
      <p:sp>
        <p:nvSpPr>
          <p:cNvPr id="33800" name="AutoShape 28"/>
          <p:cNvSpPr>
            <a:spLocks noChangeArrowheads="1"/>
          </p:cNvSpPr>
          <p:nvPr/>
        </p:nvSpPr>
        <p:spPr bwMode="auto">
          <a:xfrm>
            <a:off x="6877050" y="2133600"/>
            <a:ext cx="1728788" cy="3455988"/>
          </a:xfrm>
          <a:prstGeom prst="can">
            <a:avLst>
              <a:gd name="adj" fmla="val 49977"/>
            </a:avLst>
          </a:prstGeom>
          <a:solidFill>
            <a:srgbClr val="CCECFF"/>
          </a:solidFill>
          <a:ln w="9525">
            <a:solidFill>
              <a:schemeClr val="tx1"/>
            </a:solidFill>
            <a:round/>
            <a:headEnd/>
            <a:tailEnd/>
          </a:ln>
        </p:spPr>
        <p:txBody>
          <a:bodyPr wrap="none" anchor="ctr"/>
          <a:lstStyle/>
          <a:p>
            <a:endParaRPr lang="en-ZA"/>
          </a:p>
        </p:txBody>
      </p:sp>
      <p:sp>
        <p:nvSpPr>
          <p:cNvPr id="33801" name="Rectangle 29"/>
          <p:cNvSpPr>
            <a:spLocks noChangeArrowheads="1"/>
          </p:cNvSpPr>
          <p:nvPr/>
        </p:nvSpPr>
        <p:spPr bwMode="auto">
          <a:xfrm>
            <a:off x="7019925" y="2349500"/>
            <a:ext cx="1560513" cy="517525"/>
          </a:xfrm>
          <a:prstGeom prst="rect">
            <a:avLst/>
          </a:prstGeom>
          <a:noFill/>
          <a:ln w="9525">
            <a:noFill/>
            <a:miter lim="800000"/>
            <a:headEnd/>
            <a:tailEnd/>
          </a:ln>
        </p:spPr>
        <p:txBody>
          <a:bodyPr>
            <a:spAutoFit/>
          </a:bodyPr>
          <a:lstStyle/>
          <a:p>
            <a:pPr algn="ctr"/>
            <a:r>
              <a:rPr lang="en-US" sz="1400" b="1">
                <a:latin typeface="Arial Black" pitchFamily="34" charset="0"/>
              </a:rPr>
              <a:t>Beneficiation /Production</a:t>
            </a:r>
          </a:p>
        </p:txBody>
      </p:sp>
      <p:sp>
        <p:nvSpPr>
          <p:cNvPr id="72716" name="Text Box 5"/>
          <p:cNvSpPr txBox="1">
            <a:spLocks noChangeArrowheads="1"/>
          </p:cNvSpPr>
          <p:nvPr/>
        </p:nvSpPr>
        <p:spPr bwMode="auto">
          <a:xfrm>
            <a:off x="1349375" y="5946775"/>
            <a:ext cx="7065963" cy="304800"/>
          </a:xfrm>
          <a:prstGeom prst="rect">
            <a:avLst/>
          </a:prstGeom>
          <a:noFill/>
          <a:ln w="9525">
            <a:noFill/>
            <a:miter lim="800000"/>
            <a:headEnd/>
            <a:tailEnd/>
          </a:ln>
        </p:spPr>
        <p:txBody>
          <a:bodyPr>
            <a:spAutoFit/>
          </a:bodyPr>
          <a:lstStyle/>
          <a:p>
            <a:pPr algn="ctr">
              <a:spcBef>
                <a:spcPct val="50000"/>
              </a:spcBef>
            </a:pPr>
            <a:endParaRPr lang="en-US" sz="1400" b="1"/>
          </a:p>
        </p:txBody>
      </p:sp>
      <p:grpSp>
        <p:nvGrpSpPr>
          <p:cNvPr id="33848" name="Group 56"/>
          <p:cNvGrpSpPr>
            <a:grpSpLocks/>
          </p:cNvGrpSpPr>
          <p:nvPr/>
        </p:nvGrpSpPr>
        <p:grpSpPr bwMode="auto">
          <a:xfrm>
            <a:off x="107950" y="5805488"/>
            <a:ext cx="9036050" cy="863600"/>
            <a:chOff x="68" y="3657"/>
            <a:chExt cx="5692" cy="544"/>
          </a:xfrm>
        </p:grpSpPr>
        <p:sp>
          <p:nvSpPr>
            <p:cNvPr id="72748" name="AutoShape 10"/>
            <p:cNvSpPr>
              <a:spLocks noChangeArrowheads="1"/>
            </p:cNvSpPr>
            <p:nvPr/>
          </p:nvSpPr>
          <p:spPr bwMode="auto">
            <a:xfrm>
              <a:off x="68" y="3657"/>
              <a:ext cx="5692" cy="544"/>
            </a:xfrm>
            <a:prstGeom prst="cube">
              <a:avLst>
                <a:gd name="adj" fmla="val 25000"/>
              </a:avLst>
            </a:prstGeom>
            <a:gradFill rotWithShape="1">
              <a:gsLst>
                <a:gs pos="0">
                  <a:srgbClr val="99FF99"/>
                </a:gs>
                <a:gs pos="100000">
                  <a:schemeClr val="bg1"/>
                </a:gs>
              </a:gsLst>
              <a:lin ang="5400000" scaled="1"/>
            </a:gradFill>
            <a:ln w="9525">
              <a:solidFill>
                <a:schemeClr val="tx1"/>
              </a:solidFill>
              <a:miter lim="800000"/>
              <a:headEnd/>
              <a:tailEnd/>
            </a:ln>
          </p:spPr>
          <p:txBody>
            <a:bodyPr wrap="none" anchor="ctr"/>
            <a:lstStyle/>
            <a:p>
              <a:endParaRPr lang="en-ZA" sz="3600"/>
            </a:p>
          </p:txBody>
        </p:sp>
        <p:sp>
          <p:nvSpPr>
            <p:cNvPr id="72749" name="Text Box 11"/>
            <p:cNvSpPr txBox="1">
              <a:spLocks noChangeArrowheads="1"/>
            </p:cNvSpPr>
            <p:nvPr/>
          </p:nvSpPr>
          <p:spPr bwMode="auto">
            <a:xfrm>
              <a:off x="884" y="3793"/>
              <a:ext cx="4451" cy="365"/>
            </a:xfrm>
            <a:prstGeom prst="rect">
              <a:avLst/>
            </a:prstGeom>
            <a:noFill/>
            <a:ln w="9525">
              <a:noFill/>
              <a:miter lim="800000"/>
              <a:headEnd/>
              <a:tailEnd/>
            </a:ln>
          </p:spPr>
          <p:txBody>
            <a:bodyPr>
              <a:spAutoFit/>
            </a:bodyPr>
            <a:lstStyle/>
            <a:p>
              <a:pPr algn="ctr">
                <a:spcBef>
                  <a:spcPct val="50000"/>
                </a:spcBef>
              </a:pPr>
              <a:r>
                <a:rPr lang="en-US" sz="3200" b="1">
                  <a:latin typeface="Arial Black" pitchFamily="34" charset="0"/>
                </a:rPr>
                <a:t>MEGDP FRAMEWORK</a:t>
              </a:r>
            </a:p>
          </p:txBody>
        </p:sp>
      </p:grpSp>
      <p:grpSp>
        <p:nvGrpSpPr>
          <p:cNvPr id="33849" name="Group 57"/>
          <p:cNvGrpSpPr>
            <a:grpSpLocks/>
          </p:cNvGrpSpPr>
          <p:nvPr/>
        </p:nvGrpSpPr>
        <p:grpSpPr bwMode="auto">
          <a:xfrm>
            <a:off x="250825" y="5588000"/>
            <a:ext cx="8642350" cy="377825"/>
            <a:chOff x="158" y="3520"/>
            <a:chExt cx="5444" cy="238"/>
          </a:xfrm>
        </p:grpSpPr>
        <p:sp>
          <p:nvSpPr>
            <p:cNvPr id="72746" name="AutoShape 13"/>
            <p:cNvSpPr>
              <a:spLocks noChangeArrowheads="1"/>
            </p:cNvSpPr>
            <p:nvPr/>
          </p:nvSpPr>
          <p:spPr bwMode="auto">
            <a:xfrm>
              <a:off x="158" y="3520"/>
              <a:ext cx="5444" cy="217"/>
            </a:xfrm>
            <a:prstGeom prst="cube">
              <a:avLst>
                <a:gd name="adj" fmla="val 25000"/>
              </a:avLst>
            </a:prstGeom>
            <a:solidFill>
              <a:srgbClr val="FFCC99"/>
            </a:solidFill>
            <a:ln w="9525">
              <a:solidFill>
                <a:schemeClr val="tx1"/>
              </a:solidFill>
              <a:miter lim="800000"/>
              <a:headEnd/>
              <a:tailEnd/>
            </a:ln>
          </p:spPr>
          <p:txBody>
            <a:bodyPr wrap="none" anchor="ctr"/>
            <a:lstStyle/>
            <a:p>
              <a:endParaRPr lang="en-ZA"/>
            </a:p>
          </p:txBody>
        </p:sp>
        <p:sp>
          <p:nvSpPr>
            <p:cNvPr id="72747" name="Text Box 14"/>
            <p:cNvSpPr txBox="1">
              <a:spLocks noChangeArrowheads="1"/>
            </p:cNvSpPr>
            <p:nvPr/>
          </p:nvSpPr>
          <p:spPr bwMode="auto">
            <a:xfrm>
              <a:off x="204" y="3566"/>
              <a:ext cx="5261" cy="192"/>
            </a:xfrm>
            <a:prstGeom prst="rect">
              <a:avLst/>
            </a:prstGeom>
            <a:noFill/>
            <a:ln w="9525">
              <a:noFill/>
              <a:miter lim="800000"/>
              <a:headEnd/>
              <a:tailEnd/>
            </a:ln>
          </p:spPr>
          <p:txBody>
            <a:bodyPr>
              <a:spAutoFit/>
            </a:bodyPr>
            <a:lstStyle/>
            <a:p>
              <a:pPr algn="ctr">
                <a:spcBef>
                  <a:spcPct val="50000"/>
                </a:spcBef>
              </a:pPr>
              <a:r>
                <a:rPr lang="en-US" sz="1400" b="1"/>
                <a:t>SPATIAL FRAMEWORK + ENVIRONMENTAL MANAGEMENT FRAMEWORK &amp; BDCP</a:t>
              </a:r>
            </a:p>
          </p:txBody>
        </p:sp>
      </p:grpSp>
      <p:sp>
        <p:nvSpPr>
          <p:cNvPr id="33834" name="Rectangle 20"/>
          <p:cNvSpPr>
            <a:spLocks noChangeArrowheads="1"/>
          </p:cNvSpPr>
          <p:nvPr/>
        </p:nvSpPr>
        <p:spPr bwMode="auto">
          <a:xfrm>
            <a:off x="755650" y="3141663"/>
            <a:ext cx="1368425" cy="244475"/>
          </a:xfrm>
          <a:prstGeom prst="rect">
            <a:avLst/>
          </a:prstGeom>
          <a:solidFill>
            <a:schemeClr val="bg1"/>
          </a:solidFill>
          <a:ln w="9525">
            <a:noFill/>
            <a:miter lim="800000"/>
            <a:headEnd/>
            <a:tailEnd/>
          </a:ln>
        </p:spPr>
        <p:txBody>
          <a:bodyPr>
            <a:spAutoFit/>
          </a:bodyPr>
          <a:lstStyle/>
          <a:p>
            <a:pPr algn="ctr"/>
            <a:r>
              <a:rPr lang="en-US" sz="1000" b="1"/>
              <a:t>HRDS </a:t>
            </a:r>
          </a:p>
        </p:txBody>
      </p:sp>
      <p:sp>
        <p:nvSpPr>
          <p:cNvPr id="33835" name="Rectangle 20"/>
          <p:cNvSpPr>
            <a:spLocks noChangeArrowheads="1"/>
          </p:cNvSpPr>
          <p:nvPr/>
        </p:nvSpPr>
        <p:spPr bwMode="auto">
          <a:xfrm>
            <a:off x="2771775" y="3068638"/>
            <a:ext cx="1368425" cy="244475"/>
          </a:xfrm>
          <a:prstGeom prst="rect">
            <a:avLst/>
          </a:prstGeom>
          <a:solidFill>
            <a:schemeClr val="bg1"/>
          </a:solidFill>
          <a:ln w="9525">
            <a:noFill/>
            <a:miter lim="800000"/>
            <a:headEnd/>
            <a:tailEnd/>
          </a:ln>
        </p:spPr>
        <p:txBody>
          <a:bodyPr>
            <a:spAutoFit/>
          </a:bodyPr>
          <a:lstStyle/>
          <a:p>
            <a:pPr algn="ctr"/>
            <a:r>
              <a:rPr lang="en-US" sz="1000" b="1"/>
              <a:t>CRDP STRATEGY </a:t>
            </a:r>
          </a:p>
        </p:txBody>
      </p:sp>
      <p:sp>
        <p:nvSpPr>
          <p:cNvPr id="33836" name="Rectangle 20"/>
          <p:cNvSpPr>
            <a:spLocks noChangeArrowheads="1"/>
          </p:cNvSpPr>
          <p:nvPr/>
        </p:nvSpPr>
        <p:spPr bwMode="auto">
          <a:xfrm>
            <a:off x="4859338" y="2781300"/>
            <a:ext cx="1655762" cy="549275"/>
          </a:xfrm>
          <a:prstGeom prst="rect">
            <a:avLst/>
          </a:prstGeom>
          <a:solidFill>
            <a:schemeClr val="bg1"/>
          </a:solidFill>
          <a:ln w="9525">
            <a:noFill/>
            <a:miter lim="800000"/>
            <a:headEnd/>
            <a:tailEnd/>
          </a:ln>
        </p:spPr>
        <p:txBody>
          <a:bodyPr>
            <a:spAutoFit/>
          </a:bodyPr>
          <a:lstStyle/>
          <a:p>
            <a:pPr algn="ctr"/>
            <a:r>
              <a:rPr lang="en-US" sz="1000" b="1"/>
              <a:t>INFRASTRUCTURE &amp; WATER  MASTER PLANS</a:t>
            </a:r>
          </a:p>
        </p:txBody>
      </p:sp>
      <p:sp>
        <p:nvSpPr>
          <p:cNvPr id="33837" name="Rectangle 20"/>
          <p:cNvSpPr>
            <a:spLocks noChangeArrowheads="1"/>
          </p:cNvSpPr>
          <p:nvPr/>
        </p:nvSpPr>
        <p:spPr bwMode="auto">
          <a:xfrm>
            <a:off x="6948488" y="2852738"/>
            <a:ext cx="1584325" cy="549275"/>
          </a:xfrm>
          <a:prstGeom prst="rect">
            <a:avLst/>
          </a:prstGeom>
          <a:solidFill>
            <a:schemeClr val="bg1"/>
          </a:solidFill>
          <a:ln w="9525">
            <a:noFill/>
            <a:miter lim="800000"/>
            <a:headEnd/>
            <a:tailEnd/>
          </a:ln>
        </p:spPr>
        <p:txBody>
          <a:bodyPr>
            <a:spAutoFit/>
          </a:bodyPr>
          <a:lstStyle/>
          <a:p>
            <a:pPr algn="ctr"/>
            <a:r>
              <a:rPr lang="en-US" sz="1000" b="1"/>
              <a:t>INDUSTRIAL PLAN + TRADE &amp; INVESTMENT PLAN</a:t>
            </a:r>
          </a:p>
        </p:txBody>
      </p:sp>
      <p:sp>
        <p:nvSpPr>
          <p:cNvPr id="33844" name="Rectangle 20"/>
          <p:cNvSpPr>
            <a:spLocks noChangeArrowheads="1"/>
          </p:cNvSpPr>
          <p:nvPr/>
        </p:nvSpPr>
        <p:spPr bwMode="auto">
          <a:xfrm>
            <a:off x="755650" y="4724400"/>
            <a:ext cx="1223963" cy="765175"/>
          </a:xfrm>
          <a:prstGeom prst="rect">
            <a:avLst/>
          </a:prstGeom>
          <a:solidFill>
            <a:schemeClr val="bg1"/>
          </a:solidFill>
          <a:ln w="9525">
            <a:noFill/>
            <a:miter lim="800000"/>
            <a:headEnd/>
            <a:tailEnd/>
          </a:ln>
        </p:spPr>
        <p:txBody>
          <a:bodyPr>
            <a:spAutoFit/>
          </a:bodyPr>
          <a:lstStyle/>
          <a:p>
            <a:pPr algn="ctr"/>
            <a:r>
              <a:rPr lang="en-US" sz="1100" b="1"/>
              <a:t>Youth, PDI’s</a:t>
            </a:r>
          </a:p>
          <a:p>
            <a:pPr algn="ctr"/>
            <a:r>
              <a:rPr lang="en-US" sz="1100" b="1"/>
              <a:t>SMME’s</a:t>
            </a:r>
          </a:p>
          <a:p>
            <a:pPr algn="ctr"/>
            <a:r>
              <a:rPr lang="en-US" sz="1100" b="1"/>
              <a:t>Co-ops</a:t>
            </a:r>
          </a:p>
          <a:p>
            <a:pPr algn="ctr"/>
            <a:r>
              <a:rPr lang="en-US" sz="1100" b="1"/>
              <a:t>Large Industry </a:t>
            </a:r>
          </a:p>
        </p:txBody>
      </p:sp>
      <p:sp>
        <p:nvSpPr>
          <p:cNvPr id="33845" name="Rectangle 20"/>
          <p:cNvSpPr>
            <a:spLocks noChangeArrowheads="1"/>
          </p:cNvSpPr>
          <p:nvPr/>
        </p:nvSpPr>
        <p:spPr bwMode="auto">
          <a:xfrm>
            <a:off x="2771775" y="4724400"/>
            <a:ext cx="1368425" cy="596900"/>
          </a:xfrm>
          <a:prstGeom prst="rect">
            <a:avLst/>
          </a:prstGeom>
          <a:solidFill>
            <a:schemeClr val="bg1"/>
          </a:solidFill>
          <a:ln w="9525">
            <a:noFill/>
            <a:miter lim="800000"/>
            <a:headEnd/>
            <a:tailEnd/>
          </a:ln>
        </p:spPr>
        <p:txBody>
          <a:bodyPr>
            <a:spAutoFit/>
          </a:bodyPr>
          <a:lstStyle/>
          <a:p>
            <a:pPr algn="ctr"/>
            <a:r>
              <a:rPr lang="en-US" sz="1100" b="1"/>
              <a:t>Youth, PDI’s</a:t>
            </a:r>
          </a:p>
          <a:p>
            <a:pPr algn="ctr"/>
            <a:r>
              <a:rPr lang="en-US" sz="1100" b="1"/>
              <a:t>SMME’s</a:t>
            </a:r>
          </a:p>
          <a:p>
            <a:pPr algn="ctr"/>
            <a:r>
              <a:rPr lang="en-US" sz="1100" b="1"/>
              <a:t>Co-ops </a:t>
            </a:r>
          </a:p>
        </p:txBody>
      </p:sp>
      <p:sp>
        <p:nvSpPr>
          <p:cNvPr id="33846" name="Rectangle 20"/>
          <p:cNvSpPr>
            <a:spLocks noChangeArrowheads="1"/>
          </p:cNvSpPr>
          <p:nvPr/>
        </p:nvSpPr>
        <p:spPr bwMode="auto">
          <a:xfrm>
            <a:off x="5003800" y="4725988"/>
            <a:ext cx="1368425" cy="765175"/>
          </a:xfrm>
          <a:prstGeom prst="rect">
            <a:avLst/>
          </a:prstGeom>
          <a:solidFill>
            <a:schemeClr val="bg1"/>
          </a:solidFill>
          <a:ln w="9525">
            <a:noFill/>
            <a:miter lim="800000"/>
            <a:headEnd/>
            <a:tailEnd/>
          </a:ln>
        </p:spPr>
        <p:txBody>
          <a:bodyPr>
            <a:spAutoFit/>
          </a:bodyPr>
          <a:lstStyle/>
          <a:p>
            <a:pPr algn="ctr"/>
            <a:r>
              <a:rPr lang="en-US" sz="1100" b="1"/>
              <a:t>Youth, PDI’s</a:t>
            </a:r>
          </a:p>
          <a:p>
            <a:pPr algn="ctr"/>
            <a:r>
              <a:rPr lang="en-US" sz="1100" b="1"/>
              <a:t>SMME’s</a:t>
            </a:r>
          </a:p>
          <a:p>
            <a:pPr algn="ctr"/>
            <a:r>
              <a:rPr lang="en-US" sz="1100" b="1"/>
              <a:t>Co-ops </a:t>
            </a:r>
          </a:p>
          <a:p>
            <a:pPr algn="ctr"/>
            <a:r>
              <a:rPr lang="en-US" sz="1100" b="1"/>
              <a:t>Large Industry</a:t>
            </a:r>
          </a:p>
        </p:txBody>
      </p:sp>
      <p:sp>
        <p:nvSpPr>
          <p:cNvPr id="33847" name="Rectangle 20"/>
          <p:cNvSpPr>
            <a:spLocks noChangeArrowheads="1"/>
          </p:cNvSpPr>
          <p:nvPr/>
        </p:nvSpPr>
        <p:spPr bwMode="auto">
          <a:xfrm>
            <a:off x="7092950" y="4724400"/>
            <a:ext cx="1368425" cy="765175"/>
          </a:xfrm>
          <a:prstGeom prst="rect">
            <a:avLst/>
          </a:prstGeom>
          <a:solidFill>
            <a:schemeClr val="bg1"/>
          </a:solidFill>
          <a:ln w="9525">
            <a:noFill/>
            <a:miter lim="800000"/>
            <a:headEnd/>
            <a:tailEnd/>
          </a:ln>
        </p:spPr>
        <p:txBody>
          <a:bodyPr>
            <a:spAutoFit/>
          </a:bodyPr>
          <a:lstStyle/>
          <a:p>
            <a:pPr algn="ctr"/>
            <a:r>
              <a:rPr lang="en-US" sz="1100" b="1"/>
              <a:t>Youth, PDI’s</a:t>
            </a:r>
          </a:p>
          <a:p>
            <a:pPr algn="ctr"/>
            <a:r>
              <a:rPr lang="en-US" sz="1100" b="1"/>
              <a:t>SMME’s</a:t>
            </a:r>
          </a:p>
          <a:p>
            <a:pPr algn="ctr"/>
            <a:r>
              <a:rPr lang="en-US" sz="1100" b="1"/>
              <a:t>Co-ops </a:t>
            </a:r>
          </a:p>
          <a:p>
            <a:pPr algn="ctr"/>
            <a:r>
              <a:rPr lang="en-US" sz="1100" b="1"/>
              <a:t>Large Industry</a:t>
            </a:r>
          </a:p>
        </p:txBody>
      </p:sp>
      <p:grpSp>
        <p:nvGrpSpPr>
          <p:cNvPr id="33833" name="Group 41"/>
          <p:cNvGrpSpPr>
            <a:grpSpLocks/>
          </p:cNvGrpSpPr>
          <p:nvPr/>
        </p:nvGrpSpPr>
        <p:grpSpPr bwMode="auto">
          <a:xfrm>
            <a:off x="0" y="2133600"/>
            <a:ext cx="9144000" cy="3743325"/>
            <a:chOff x="0" y="1344"/>
            <a:chExt cx="5760" cy="2358"/>
          </a:xfrm>
        </p:grpSpPr>
        <p:sp>
          <p:nvSpPr>
            <p:cNvPr id="72744" name="AutoShape 50"/>
            <p:cNvSpPr>
              <a:spLocks/>
            </p:cNvSpPr>
            <p:nvPr/>
          </p:nvSpPr>
          <p:spPr bwMode="auto">
            <a:xfrm>
              <a:off x="0" y="1389"/>
              <a:ext cx="158" cy="2313"/>
            </a:xfrm>
            <a:prstGeom prst="leftBrace">
              <a:avLst>
                <a:gd name="adj1" fmla="val 121994"/>
                <a:gd name="adj2" fmla="val 50000"/>
              </a:avLst>
            </a:prstGeom>
            <a:noFill/>
            <a:ln w="38100">
              <a:solidFill>
                <a:srgbClr val="FF0000"/>
              </a:solidFill>
              <a:round/>
              <a:headEnd/>
              <a:tailEnd/>
            </a:ln>
          </p:spPr>
          <p:txBody>
            <a:bodyPr wrap="none" anchor="ctr"/>
            <a:lstStyle/>
            <a:p>
              <a:endParaRPr lang="en-US" sz="1600"/>
            </a:p>
          </p:txBody>
        </p:sp>
        <p:sp>
          <p:nvSpPr>
            <p:cNvPr id="72745" name="AutoShape 50"/>
            <p:cNvSpPr>
              <a:spLocks/>
            </p:cNvSpPr>
            <p:nvPr/>
          </p:nvSpPr>
          <p:spPr bwMode="auto">
            <a:xfrm rot="10800000">
              <a:off x="5602" y="1344"/>
              <a:ext cx="158" cy="2313"/>
            </a:xfrm>
            <a:prstGeom prst="leftBrace">
              <a:avLst>
                <a:gd name="adj1" fmla="val 121994"/>
                <a:gd name="adj2" fmla="val 50000"/>
              </a:avLst>
            </a:prstGeom>
            <a:noFill/>
            <a:ln w="38100">
              <a:solidFill>
                <a:srgbClr val="FF0000"/>
              </a:solidFill>
              <a:round/>
              <a:headEnd/>
              <a:tailEnd/>
            </a:ln>
          </p:spPr>
          <p:txBody>
            <a:bodyPr rot="10800000" wrap="none" anchor="ctr"/>
            <a:lstStyle/>
            <a:p>
              <a:endParaRPr lang="en-US" sz="1600"/>
            </a:p>
          </p:txBody>
        </p:sp>
      </p:grpSp>
      <p:grpSp>
        <p:nvGrpSpPr>
          <p:cNvPr id="7" name="Group 42"/>
          <p:cNvGrpSpPr>
            <a:grpSpLocks/>
          </p:cNvGrpSpPr>
          <p:nvPr/>
        </p:nvGrpSpPr>
        <p:grpSpPr bwMode="auto">
          <a:xfrm>
            <a:off x="107950" y="3573463"/>
            <a:ext cx="8891588" cy="915987"/>
            <a:chOff x="68" y="2251"/>
            <a:chExt cx="5601" cy="577"/>
          </a:xfrm>
        </p:grpSpPr>
        <p:sp>
          <p:nvSpPr>
            <p:cNvPr id="72742" name="Text Box 51"/>
            <p:cNvSpPr txBox="1">
              <a:spLocks noChangeArrowheads="1"/>
            </p:cNvSpPr>
            <p:nvPr/>
          </p:nvSpPr>
          <p:spPr bwMode="auto">
            <a:xfrm>
              <a:off x="68" y="2251"/>
              <a:ext cx="249" cy="577"/>
            </a:xfrm>
            <a:prstGeom prst="rect">
              <a:avLst/>
            </a:prstGeom>
            <a:solidFill>
              <a:srgbClr val="FFFF00"/>
            </a:solidFill>
            <a:ln w="9525">
              <a:noFill/>
              <a:miter lim="800000"/>
              <a:headEnd/>
              <a:tailEnd/>
            </a:ln>
          </p:spPr>
          <p:txBody>
            <a:bodyPr>
              <a:spAutoFit/>
            </a:bodyPr>
            <a:lstStyle/>
            <a:p>
              <a:pPr>
                <a:spcBef>
                  <a:spcPct val="50000"/>
                </a:spcBef>
              </a:pPr>
              <a:r>
                <a:rPr lang="en-US" b="1">
                  <a:latin typeface="Arial Black" pitchFamily="34" charset="0"/>
                </a:rPr>
                <a:t>POA</a:t>
              </a:r>
            </a:p>
          </p:txBody>
        </p:sp>
        <p:sp>
          <p:nvSpPr>
            <p:cNvPr id="72743" name="Text Box 51"/>
            <p:cNvSpPr txBox="1">
              <a:spLocks noChangeArrowheads="1"/>
            </p:cNvSpPr>
            <p:nvPr/>
          </p:nvSpPr>
          <p:spPr bwMode="auto">
            <a:xfrm>
              <a:off x="5420" y="2251"/>
              <a:ext cx="249" cy="577"/>
            </a:xfrm>
            <a:prstGeom prst="rect">
              <a:avLst/>
            </a:prstGeom>
            <a:solidFill>
              <a:srgbClr val="FFFF00"/>
            </a:solidFill>
            <a:ln w="9525">
              <a:noFill/>
              <a:miter lim="800000"/>
              <a:headEnd/>
              <a:tailEnd/>
            </a:ln>
          </p:spPr>
          <p:txBody>
            <a:bodyPr>
              <a:spAutoFit/>
            </a:bodyPr>
            <a:lstStyle/>
            <a:p>
              <a:pPr>
                <a:spcBef>
                  <a:spcPct val="50000"/>
                </a:spcBef>
              </a:pPr>
              <a:r>
                <a:rPr lang="en-US" b="1">
                  <a:latin typeface="Arial Black" pitchFamily="34" charset="0"/>
                </a:rPr>
                <a:t>POA</a:t>
              </a:r>
            </a:p>
          </p:txBody>
        </p:sp>
      </p:grpSp>
      <p:grpSp>
        <p:nvGrpSpPr>
          <p:cNvPr id="71727" name="Group 47"/>
          <p:cNvGrpSpPr>
            <a:grpSpLocks/>
          </p:cNvGrpSpPr>
          <p:nvPr/>
        </p:nvGrpSpPr>
        <p:grpSpPr bwMode="auto">
          <a:xfrm>
            <a:off x="1908175" y="3357563"/>
            <a:ext cx="5256213" cy="1295400"/>
            <a:chOff x="1202" y="2115"/>
            <a:chExt cx="3311" cy="816"/>
          </a:xfrm>
        </p:grpSpPr>
        <p:sp>
          <p:nvSpPr>
            <p:cNvPr id="72740" name="AutoShape 43"/>
            <p:cNvSpPr>
              <a:spLocks noChangeArrowheads="1"/>
            </p:cNvSpPr>
            <p:nvPr/>
          </p:nvSpPr>
          <p:spPr bwMode="auto">
            <a:xfrm>
              <a:off x="1202" y="2115"/>
              <a:ext cx="3311" cy="816"/>
            </a:xfrm>
            <a:prstGeom prst="leftRightArrowCallout">
              <a:avLst>
                <a:gd name="adj1" fmla="val 25000"/>
                <a:gd name="adj2" fmla="val 25000"/>
                <a:gd name="adj3" fmla="val 50720"/>
                <a:gd name="adj4" fmla="val 50000"/>
              </a:avLst>
            </a:prstGeom>
            <a:solidFill>
              <a:srgbClr val="FFFF00"/>
            </a:solidFill>
            <a:ln w="9525">
              <a:solidFill>
                <a:schemeClr val="tx1"/>
              </a:solidFill>
              <a:miter lim="800000"/>
              <a:headEnd/>
              <a:tailEnd/>
            </a:ln>
          </p:spPr>
          <p:txBody>
            <a:bodyPr wrap="none" anchor="ctr"/>
            <a:lstStyle/>
            <a:p>
              <a:endParaRPr lang="en-US" sz="1600"/>
            </a:p>
          </p:txBody>
        </p:sp>
        <p:sp>
          <p:nvSpPr>
            <p:cNvPr id="72741" name="Rectangle 20"/>
            <p:cNvSpPr>
              <a:spLocks noChangeArrowheads="1"/>
            </p:cNvSpPr>
            <p:nvPr/>
          </p:nvSpPr>
          <p:spPr bwMode="auto">
            <a:xfrm>
              <a:off x="2064" y="2160"/>
              <a:ext cx="1587" cy="748"/>
            </a:xfrm>
            <a:prstGeom prst="rect">
              <a:avLst/>
            </a:prstGeom>
            <a:solidFill>
              <a:schemeClr val="bg1"/>
            </a:solidFill>
            <a:ln w="9525">
              <a:noFill/>
              <a:miter lim="800000"/>
              <a:headEnd/>
              <a:tailEnd/>
            </a:ln>
          </p:spPr>
          <p:txBody>
            <a:bodyPr>
              <a:spAutoFit/>
            </a:bodyPr>
            <a:lstStyle/>
            <a:p>
              <a:pPr algn="ctr"/>
              <a:r>
                <a:rPr lang="en-US" sz="1200" b="1">
                  <a:latin typeface="Arial Black" pitchFamily="34" charset="0"/>
                </a:rPr>
                <a:t>Agriculture &amp; Forestry</a:t>
              </a:r>
            </a:p>
            <a:p>
              <a:pPr algn="ctr"/>
              <a:r>
                <a:rPr lang="en-US" sz="1200" b="1">
                  <a:latin typeface="Arial Black" pitchFamily="34" charset="0"/>
                </a:rPr>
                <a:t>Mining</a:t>
              </a:r>
            </a:p>
            <a:p>
              <a:pPr algn="ctr"/>
              <a:r>
                <a:rPr lang="en-US" sz="1200" b="1">
                  <a:latin typeface="Arial Black" pitchFamily="34" charset="0"/>
                </a:rPr>
                <a:t>Manufacturing</a:t>
              </a:r>
            </a:p>
            <a:p>
              <a:pPr algn="ctr"/>
              <a:r>
                <a:rPr lang="en-US" sz="1200" b="1">
                  <a:latin typeface="Arial Black" pitchFamily="34" charset="0"/>
                </a:rPr>
                <a:t>Tourism </a:t>
              </a:r>
            </a:p>
            <a:p>
              <a:pPr algn="ctr"/>
              <a:r>
                <a:rPr lang="en-US" sz="1200" b="1">
                  <a:latin typeface="Arial Black" pitchFamily="34" charset="0"/>
                </a:rPr>
                <a:t>Energy &amp;Green Economy</a:t>
              </a:r>
            </a:p>
            <a:p>
              <a:pPr algn="ctr"/>
              <a:r>
                <a:rPr lang="en-US" sz="1200" b="1">
                  <a:latin typeface="Arial Black" pitchFamily="34" charset="0"/>
                </a:rPr>
                <a:t>ICT</a:t>
              </a:r>
            </a:p>
          </p:txBody>
        </p:sp>
      </p:grpSp>
      <p:grpSp>
        <p:nvGrpSpPr>
          <p:cNvPr id="33842" name="Group 50"/>
          <p:cNvGrpSpPr>
            <a:grpSpLocks/>
          </p:cNvGrpSpPr>
          <p:nvPr/>
        </p:nvGrpSpPr>
        <p:grpSpPr bwMode="auto">
          <a:xfrm>
            <a:off x="1368425" y="4508500"/>
            <a:ext cx="6408738" cy="217488"/>
            <a:chOff x="862" y="2840"/>
            <a:chExt cx="4037" cy="137"/>
          </a:xfrm>
        </p:grpSpPr>
        <p:cxnSp>
          <p:nvCxnSpPr>
            <p:cNvPr id="72736" name="AutoShape 45"/>
            <p:cNvCxnSpPr>
              <a:cxnSpLocks noChangeShapeType="1"/>
            </p:cNvCxnSpPr>
            <p:nvPr/>
          </p:nvCxnSpPr>
          <p:spPr bwMode="auto">
            <a:xfrm rot="5400000">
              <a:off x="1792" y="1910"/>
              <a:ext cx="136" cy="1996"/>
            </a:xfrm>
            <a:prstGeom prst="bentConnector3">
              <a:avLst>
                <a:gd name="adj1" fmla="val 49264"/>
              </a:avLst>
            </a:prstGeom>
            <a:noFill/>
            <a:ln w="28575">
              <a:solidFill>
                <a:schemeClr val="tx1"/>
              </a:solidFill>
              <a:miter lim="800000"/>
              <a:headEnd/>
              <a:tailEnd type="triangle" w="med" len="med"/>
            </a:ln>
          </p:spPr>
        </p:cxnSp>
        <p:cxnSp>
          <p:nvCxnSpPr>
            <p:cNvPr id="72737" name="AutoShape 47"/>
            <p:cNvCxnSpPr>
              <a:cxnSpLocks noChangeShapeType="1"/>
              <a:endCxn id="33845" idx="0"/>
            </p:cNvCxnSpPr>
            <p:nvPr/>
          </p:nvCxnSpPr>
          <p:spPr bwMode="auto">
            <a:xfrm rot="5400000">
              <a:off x="2450" y="2567"/>
              <a:ext cx="136" cy="681"/>
            </a:xfrm>
            <a:prstGeom prst="bentConnector3">
              <a:avLst>
                <a:gd name="adj1" fmla="val 49264"/>
              </a:avLst>
            </a:prstGeom>
            <a:noFill/>
            <a:ln w="28575">
              <a:solidFill>
                <a:schemeClr val="tx1"/>
              </a:solidFill>
              <a:miter lim="800000"/>
              <a:headEnd/>
              <a:tailEnd type="triangle" w="med" len="med"/>
            </a:ln>
          </p:spPr>
        </p:cxnSp>
        <p:cxnSp>
          <p:nvCxnSpPr>
            <p:cNvPr id="72738" name="AutoShape 48"/>
            <p:cNvCxnSpPr>
              <a:cxnSpLocks noChangeShapeType="1"/>
              <a:endCxn id="33846" idx="0"/>
            </p:cNvCxnSpPr>
            <p:nvPr/>
          </p:nvCxnSpPr>
          <p:spPr bwMode="auto">
            <a:xfrm rot="16200000" flipH="1">
              <a:off x="3152" y="2546"/>
              <a:ext cx="137" cy="725"/>
            </a:xfrm>
            <a:prstGeom prst="bentConnector3">
              <a:avLst>
                <a:gd name="adj1" fmla="val 49634"/>
              </a:avLst>
            </a:prstGeom>
            <a:noFill/>
            <a:ln w="28575">
              <a:solidFill>
                <a:schemeClr val="tx1"/>
              </a:solidFill>
              <a:miter lim="800000"/>
              <a:headEnd/>
              <a:tailEnd type="triangle" w="med" len="med"/>
            </a:ln>
          </p:spPr>
        </p:cxnSp>
        <p:cxnSp>
          <p:nvCxnSpPr>
            <p:cNvPr id="72739" name="AutoShape 49"/>
            <p:cNvCxnSpPr>
              <a:cxnSpLocks noChangeShapeType="1"/>
              <a:endCxn id="33847" idx="0"/>
            </p:cNvCxnSpPr>
            <p:nvPr/>
          </p:nvCxnSpPr>
          <p:spPr bwMode="auto">
            <a:xfrm rot="16200000" flipH="1">
              <a:off x="3811" y="1887"/>
              <a:ext cx="136" cy="2041"/>
            </a:xfrm>
            <a:prstGeom prst="bentConnector3">
              <a:avLst>
                <a:gd name="adj1" fmla="val 49264"/>
              </a:avLst>
            </a:prstGeom>
            <a:noFill/>
            <a:ln w="28575">
              <a:solidFill>
                <a:schemeClr val="tx1"/>
              </a:solidFill>
              <a:miter lim="800000"/>
              <a:headEnd/>
              <a:tailEnd type="triangle" w="med" len="med"/>
            </a:ln>
          </p:spPr>
        </p:cxnSp>
      </p:grpSp>
      <p:grpSp>
        <p:nvGrpSpPr>
          <p:cNvPr id="13" name="Group 54"/>
          <p:cNvGrpSpPr>
            <a:grpSpLocks/>
          </p:cNvGrpSpPr>
          <p:nvPr/>
        </p:nvGrpSpPr>
        <p:grpSpPr bwMode="auto">
          <a:xfrm>
            <a:off x="4140200" y="4365625"/>
            <a:ext cx="1152525" cy="1079500"/>
            <a:chOff x="2608" y="2750"/>
            <a:chExt cx="726" cy="680"/>
          </a:xfrm>
        </p:grpSpPr>
        <p:sp>
          <p:nvSpPr>
            <p:cNvPr id="72734" name="AutoShape 51"/>
            <p:cNvSpPr>
              <a:spLocks noChangeArrowheads="1"/>
            </p:cNvSpPr>
            <p:nvPr/>
          </p:nvSpPr>
          <p:spPr bwMode="auto">
            <a:xfrm>
              <a:off x="2608" y="2750"/>
              <a:ext cx="726" cy="680"/>
            </a:xfrm>
            <a:prstGeom prst="irregularSeal2">
              <a:avLst/>
            </a:prstGeom>
            <a:solidFill>
              <a:srgbClr val="00FF00"/>
            </a:solidFill>
            <a:ln w="9525">
              <a:solidFill>
                <a:schemeClr val="tx1"/>
              </a:solidFill>
              <a:miter lim="800000"/>
              <a:headEnd/>
              <a:tailEnd/>
            </a:ln>
          </p:spPr>
          <p:txBody>
            <a:bodyPr wrap="none" anchor="ctr"/>
            <a:lstStyle/>
            <a:p>
              <a:endParaRPr lang="en-US" sz="1600"/>
            </a:p>
          </p:txBody>
        </p:sp>
        <p:sp>
          <p:nvSpPr>
            <p:cNvPr id="72735" name="Text Box 53"/>
            <p:cNvSpPr txBox="1">
              <a:spLocks noChangeArrowheads="1"/>
            </p:cNvSpPr>
            <p:nvPr/>
          </p:nvSpPr>
          <p:spPr bwMode="auto">
            <a:xfrm>
              <a:off x="2653" y="2976"/>
              <a:ext cx="590" cy="231"/>
            </a:xfrm>
            <a:prstGeom prst="rect">
              <a:avLst/>
            </a:prstGeom>
            <a:noFill/>
            <a:ln w="9525">
              <a:noFill/>
              <a:miter lim="800000"/>
              <a:headEnd/>
              <a:tailEnd/>
            </a:ln>
          </p:spPr>
          <p:txBody>
            <a:bodyPr>
              <a:spAutoFit/>
            </a:bodyPr>
            <a:lstStyle/>
            <a:p>
              <a:pPr>
                <a:spcBef>
                  <a:spcPct val="50000"/>
                </a:spcBef>
              </a:pPr>
              <a:r>
                <a:rPr lang="en-US" b="1">
                  <a:latin typeface="Arial Black" pitchFamily="34" charset="0"/>
                </a:rPr>
                <a:t>JOBS</a:t>
              </a:r>
            </a:p>
          </p:txBody>
        </p:sp>
      </p:grpSp>
      <p:grpSp>
        <p:nvGrpSpPr>
          <p:cNvPr id="33850" name="Group 58"/>
          <p:cNvGrpSpPr>
            <a:grpSpLocks/>
          </p:cNvGrpSpPr>
          <p:nvPr/>
        </p:nvGrpSpPr>
        <p:grpSpPr bwMode="auto">
          <a:xfrm>
            <a:off x="179388" y="692150"/>
            <a:ext cx="8569325" cy="1446213"/>
            <a:chOff x="113" y="436"/>
            <a:chExt cx="5398" cy="911"/>
          </a:xfrm>
          <a:solidFill>
            <a:srgbClr val="FFC000"/>
          </a:solidFill>
          <a:effectLst>
            <a:glow rad="63500">
              <a:schemeClr val="accent4">
                <a:satMod val="175000"/>
                <a:alpha val="40000"/>
              </a:schemeClr>
            </a:glow>
          </a:effectLst>
        </p:grpSpPr>
        <p:sp>
          <p:nvSpPr>
            <p:cNvPr id="33822" name="AutoShape 30" descr="Papyrus"/>
            <p:cNvSpPr>
              <a:spLocks noChangeArrowheads="1"/>
            </p:cNvSpPr>
            <p:nvPr/>
          </p:nvSpPr>
          <p:spPr bwMode="auto">
            <a:xfrm>
              <a:off x="113" y="436"/>
              <a:ext cx="5398" cy="908"/>
            </a:xfrm>
            <a:prstGeom prst="triangle">
              <a:avLst>
                <a:gd name="adj" fmla="val 50000"/>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ZA" cap="small" dirty="0"/>
            </a:p>
          </p:txBody>
        </p:sp>
        <p:sp>
          <p:nvSpPr>
            <p:cNvPr id="33823" name="Text Box 31"/>
            <p:cNvSpPr txBox="1">
              <a:spLocks noChangeArrowheads="1"/>
            </p:cNvSpPr>
            <p:nvPr/>
          </p:nvSpPr>
          <p:spPr bwMode="auto">
            <a:xfrm>
              <a:off x="748" y="1116"/>
              <a:ext cx="4082" cy="231"/>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bodyPr>
            <a:lstStyle/>
            <a:p>
              <a:pPr algn="ctr">
                <a:spcBef>
                  <a:spcPct val="50000"/>
                </a:spcBef>
                <a:defRPr/>
              </a:pPr>
              <a:r>
                <a:rPr lang="en-US" b="1" cap="small" dirty="0"/>
                <a:t>IMPLEMENTATION FORUM</a:t>
              </a:r>
            </a:p>
          </p:txBody>
        </p:sp>
        <p:sp>
          <p:nvSpPr>
            <p:cNvPr id="33824" name="Text Box 32"/>
            <p:cNvSpPr txBox="1">
              <a:spLocks noChangeArrowheads="1"/>
            </p:cNvSpPr>
            <p:nvPr/>
          </p:nvSpPr>
          <p:spPr bwMode="auto">
            <a:xfrm rot="-1125084">
              <a:off x="703" y="799"/>
              <a:ext cx="2209" cy="19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bodyPr>
            <a:lstStyle/>
            <a:p>
              <a:pPr algn="ctr">
                <a:spcBef>
                  <a:spcPct val="50000"/>
                </a:spcBef>
                <a:defRPr/>
              </a:pPr>
              <a:r>
                <a:rPr lang="en-US" sz="1400" b="1" cap="small" dirty="0"/>
                <a:t>INFORMATION INTELLIGENCE</a:t>
              </a:r>
            </a:p>
          </p:txBody>
        </p:sp>
        <p:sp>
          <p:nvSpPr>
            <p:cNvPr id="33825" name="Text Box 33"/>
            <p:cNvSpPr txBox="1">
              <a:spLocks noChangeArrowheads="1"/>
            </p:cNvSpPr>
            <p:nvPr/>
          </p:nvSpPr>
          <p:spPr bwMode="auto">
            <a:xfrm rot="1083484">
              <a:off x="2699" y="799"/>
              <a:ext cx="2209" cy="19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bodyPr>
            <a:lstStyle/>
            <a:p>
              <a:pPr algn="ctr">
                <a:spcBef>
                  <a:spcPct val="50000"/>
                </a:spcBef>
                <a:defRPr/>
              </a:pPr>
              <a:r>
                <a:rPr lang="en-US" sz="1400" b="1" cap="small" dirty="0"/>
                <a:t>PERFORMANCE MONITORING</a:t>
              </a:r>
            </a:p>
          </p:txBody>
        </p:sp>
      </p:grpSp>
      <p:sp>
        <p:nvSpPr>
          <p:cNvPr id="72733" name="Rectangle 2"/>
          <p:cNvSpPr>
            <a:spLocks noChangeArrowheads="1"/>
          </p:cNvSpPr>
          <p:nvPr/>
        </p:nvSpPr>
        <p:spPr bwMode="auto">
          <a:xfrm>
            <a:off x="0" y="0"/>
            <a:ext cx="9144000" cy="668338"/>
          </a:xfrm>
          <a:prstGeom prst="rect">
            <a:avLst/>
          </a:prstGeom>
          <a:solidFill>
            <a:srgbClr val="FFCC00"/>
          </a:solidFill>
          <a:ln w="9525">
            <a:noFill/>
            <a:miter lim="800000"/>
            <a:headEnd/>
            <a:tailEnd/>
          </a:ln>
        </p:spPr>
        <p:txBody>
          <a:bodyPr anchor="ctr"/>
          <a:lstStyle/>
          <a:p>
            <a:pPr algn="ctr"/>
            <a:r>
              <a:rPr lang="en-US" sz="2400" b="1">
                <a:solidFill>
                  <a:srgbClr val="663300"/>
                </a:solidFill>
              </a:rPr>
              <a:t>MEGDP: COMPONENTS</a:t>
            </a:r>
            <a:endParaRPr lang="en-GB" sz="2400" b="1">
              <a:solidFill>
                <a:srgbClr val="663300"/>
              </a:solidFill>
            </a:endParaRPr>
          </a:p>
        </p:txBody>
      </p:sp>
    </p:spTree>
    <p:extLst>
      <p:ext uri="{BB962C8B-B14F-4D97-AF65-F5344CB8AC3E}">
        <p14:creationId xmlns:p14="http://schemas.microsoft.com/office/powerpoint/2010/main" val="209707937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3848"/>
                                        </p:tgtEl>
                                        <p:attrNameLst>
                                          <p:attrName>style.visibility</p:attrName>
                                        </p:attrNameLst>
                                      </p:cBhvr>
                                      <p:to>
                                        <p:strVal val="visible"/>
                                      </p:to>
                                    </p:set>
                                    <p:animEffect transition="in" filter="dissolve">
                                      <p:cBhvr>
                                        <p:cTn id="7" dur="2000"/>
                                        <p:tgtEl>
                                          <p:spTgt spid="338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3849"/>
                                        </p:tgtEl>
                                        <p:attrNameLst>
                                          <p:attrName>style.visibility</p:attrName>
                                        </p:attrNameLst>
                                      </p:cBhvr>
                                      <p:to>
                                        <p:strVal val="visible"/>
                                      </p:to>
                                    </p:set>
                                    <p:animEffect transition="in" filter="wipe(left)">
                                      <p:cBhvr>
                                        <p:cTn id="12" dur="2000"/>
                                        <p:tgtEl>
                                          <p:spTgt spid="3384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1" nodeType="clickEffect">
                                  <p:stCondLst>
                                    <p:cond delay="0"/>
                                  </p:stCondLst>
                                  <p:childTnLst>
                                    <p:set>
                                      <p:cBhvr>
                                        <p:cTn id="16" dur="1" fill="hold">
                                          <p:stCondLst>
                                            <p:cond delay="0"/>
                                          </p:stCondLst>
                                        </p:cTn>
                                        <p:tgtEl>
                                          <p:spTgt spid="33806"/>
                                        </p:tgtEl>
                                        <p:attrNameLst>
                                          <p:attrName>style.visibility</p:attrName>
                                        </p:attrNameLst>
                                      </p:cBhvr>
                                      <p:to>
                                        <p:strVal val="visible"/>
                                      </p:to>
                                    </p:set>
                                    <p:animEffect transition="in" filter="wipe(down)">
                                      <p:cBhvr>
                                        <p:cTn id="17" dur="2000"/>
                                        <p:tgtEl>
                                          <p:spTgt spid="33806"/>
                                        </p:tgtEl>
                                      </p:cBhvr>
                                    </p:animEffect>
                                  </p:childTnLst>
                                </p:cTn>
                              </p:par>
                            </p:childTnLst>
                          </p:cTn>
                        </p:par>
                        <p:par>
                          <p:cTn id="18" fill="hold">
                            <p:stCondLst>
                              <p:cond delay="2000"/>
                            </p:stCondLst>
                            <p:childTnLst>
                              <p:par>
                                <p:cTn id="19" presetID="9" presetClass="entr" presetSubtype="0" fill="hold" grpId="1" nodeType="afterEffect">
                                  <p:stCondLst>
                                    <p:cond delay="0"/>
                                  </p:stCondLst>
                                  <p:childTnLst>
                                    <p:set>
                                      <p:cBhvr>
                                        <p:cTn id="20" dur="1" fill="hold">
                                          <p:stCondLst>
                                            <p:cond delay="0"/>
                                          </p:stCondLst>
                                        </p:cTn>
                                        <p:tgtEl>
                                          <p:spTgt spid="33807"/>
                                        </p:tgtEl>
                                        <p:attrNameLst>
                                          <p:attrName>style.visibility</p:attrName>
                                        </p:attrNameLst>
                                      </p:cBhvr>
                                      <p:to>
                                        <p:strVal val="visible"/>
                                      </p:to>
                                    </p:set>
                                    <p:animEffect transition="in" filter="dissolve">
                                      <p:cBhvr>
                                        <p:cTn id="21" dur="1000"/>
                                        <p:tgtEl>
                                          <p:spTgt spid="33807"/>
                                        </p:tgtEl>
                                      </p:cBhvr>
                                    </p:animEffect>
                                  </p:childTnLst>
                                </p:cTn>
                              </p:par>
                            </p:childTnLst>
                          </p:cTn>
                        </p:par>
                        <p:par>
                          <p:cTn id="22" fill="hold">
                            <p:stCondLst>
                              <p:cond delay="3000"/>
                            </p:stCondLst>
                            <p:childTnLst>
                              <p:par>
                                <p:cTn id="23" presetID="22" presetClass="entr" presetSubtype="4" fill="hold" grpId="1" nodeType="afterEffect">
                                  <p:stCondLst>
                                    <p:cond delay="0"/>
                                  </p:stCondLst>
                                  <p:childTnLst>
                                    <p:set>
                                      <p:cBhvr>
                                        <p:cTn id="24" dur="1" fill="hold">
                                          <p:stCondLst>
                                            <p:cond delay="0"/>
                                          </p:stCondLst>
                                        </p:cTn>
                                        <p:tgtEl>
                                          <p:spTgt spid="33804"/>
                                        </p:tgtEl>
                                        <p:attrNameLst>
                                          <p:attrName>style.visibility</p:attrName>
                                        </p:attrNameLst>
                                      </p:cBhvr>
                                      <p:to>
                                        <p:strVal val="visible"/>
                                      </p:to>
                                    </p:set>
                                    <p:animEffect transition="in" filter="wipe(down)">
                                      <p:cBhvr>
                                        <p:cTn id="25" dur="2000"/>
                                        <p:tgtEl>
                                          <p:spTgt spid="33804"/>
                                        </p:tgtEl>
                                      </p:cBhvr>
                                    </p:animEffect>
                                  </p:childTnLst>
                                </p:cTn>
                              </p:par>
                            </p:childTnLst>
                          </p:cTn>
                        </p:par>
                        <p:par>
                          <p:cTn id="26" fill="hold">
                            <p:stCondLst>
                              <p:cond delay="5000"/>
                            </p:stCondLst>
                            <p:childTnLst>
                              <p:par>
                                <p:cTn id="27" presetID="9" presetClass="entr" presetSubtype="0" fill="hold" grpId="1" nodeType="afterEffect">
                                  <p:stCondLst>
                                    <p:cond delay="0"/>
                                  </p:stCondLst>
                                  <p:childTnLst>
                                    <p:set>
                                      <p:cBhvr>
                                        <p:cTn id="28" dur="1" fill="hold">
                                          <p:stCondLst>
                                            <p:cond delay="0"/>
                                          </p:stCondLst>
                                        </p:cTn>
                                        <p:tgtEl>
                                          <p:spTgt spid="33805"/>
                                        </p:tgtEl>
                                        <p:attrNameLst>
                                          <p:attrName>style.visibility</p:attrName>
                                        </p:attrNameLst>
                                      </p:cBhvr>
                                      <p:to>
                                        <p:strVal val="visible"/>
                                      </p:to>
                                    </p:set>
                                    <p:animEffect transition="in" filter="dissolve">
                                      <p:cBhvr>
                                        <p:cTn id="29" dur="1000"/>
                                        <p:tgtEl>
                                          <p:spTgt spid="33805"/>
                                        </p:tgtEl>
                                      </p:cBhvr>
                                    </p:animEffect>
                                  </p:childTnLst>
                                </p:cTn>
                              </p:par>
                            </p:childTnLst>
                          </p:cTn>
                        </p:par>
                        <p:par>
                          <p:cTn id="30" fill="hold">
                            <p:stCondLst>
                              <p:cond delay="6000"/>
                            </p:stCondLst>
                            <p:childTnLst>
                              <p:par>
                                <p:cTn id="31" presetID="22" presetClass="entr" presetSubtype="4" fill="hold" grpId="1" nodeType="afterEffect">
                                  <p:stCondLst>
                                    <p:cond delay="0"/>
                                  </p:stCondLst>
                                  <p:childTnLst>
                                    <p:set>
                                      <p:cBhvr>
                                        <p:cTn id="32" dur="1" fill="hold">
                                          <p:stCondLst>
                                            <p:cond delay="0"/>
                                          </p:stCondLst>
                                        </p:cTn>
                                        <p:tgtEl>
                                          <p:spTgt spid="33802"/>
                                        </p:tgtEl>
                                        <p:attrNameLst>
                                          <p:attrName>style.visibility</p:attrName>
                                        </p:attrNameLst>
                                      </p:cBhvr>
                                      <p:to>
                                        <p:strVal val="visible"/>
                                      </p:to>
                                    </p:set>
                                    <p:animEffect transition="in" filter="wipe(down)">
                                      <p:cBhvr>
                                        <p:cTn id="33" dur="2000"/>
                                        <p:tgtEl>
                                          <p:spTgt spid="33802"/>
                                        </p:tgtEl>
                                      </p:cBhvr>
                                    </p:animEffect>
                                  </p:childTnLst>
                                </p:cTn>
                              </p:par>
                            </p:childTnLst>
                          </p:cTn>
                        </p:par>
                        <p:par>
                          <p:cTn id="34" fill="hold">
                            <p:stCondLst>
                              <p:cond delay="8000"/>
                            </p:stCondLst>
                            <p:childTnLst>
                              <p:par>
                                <p:cTn id="35" presetID="9" presetClass="entr" presetSubtype="0" fill="hold" grpId="1" nodeType="afterEffect">
                                  <p:stCondLst>
                                    <p:cond delay="0"/>
                                  </p:stCondLst>
                                  <p:childTnLst>
                                    <p:set>
                                      <p:cBhvr>
                                        <p:cTn id="36" dur="1" fill="hold">
                                          <p:stCondLst>
                                            <p:cond delay="0"/>
                                          </p:stCondLst>
                                        </p:cTn>
                                        <p:tgtEl>
                                          <p:spTgt spid="33803"/>
                                        </p:tgtEl>
                                        <p:attrNameLst>
                                          <p:attrName>style.visibility</p:attrName>
                                        </p:attrNameLst>
                                      </p:cBhvr>
                                      <p:to>
                                        <p:strVal val="visible"/>
                                      </p:to>
                                    </p:set>
                                    <p:animEffect transition="in" filter="dissolve">
                                      <p:cBhvr>
                                        <p:cTn id="37" dur="1000"/>
                                        <p:tgtEl>
                                          <p:spTgt spid="33803"/>
                                        </p:tgtEl>
                                      </p:cBhvr>
                                    </p:animEffect>
                                  </p:childTnLst>
                                </p:cTn>
                              </p:par>
                            </p:childTnLst>
                          </p:cTn>
                        </p:par>
                        <p:par>
                          <p:cTn id="38" fill="hold">
                            <p:stCondLst>
                              <p:cond delay="9000"/>
                            </p:stCondLst>
                            <p:childTnLst>
                              <p:par>
                                <p:cTn id="39" presetID="22" presetClass="entr" presetSubtype="4" fill="hold" grpId="1" nodeType="afterEffect">
                                  <p:stCondLst>
                                    <p:cond delay="0"/>
                                  </p:stCondLst>
                                  <p:childTnLst>
                                    <p:set>
                                      <p:cBhvr>
                                        <p:cTn id="40" dur="1" fill="hold">
                                          <p:stCondLst>
                                            <p:cond delay="0"/>
                                          </p:stCondLst>
                                        </p:cTn>
                                        <p:tgtEl>
                                          <p:spTgt spid="33800"/>
                                        </p:tgtEl>
                                        <p:attrNameLst>
                                          <p:attrName>style.visibility</p:attrName>
                                        </p:attrNameLst>
                                      </p:cBhvr>
                                      <p:to>
                                        <p:strVal val="visible"/>
                                      </p:to>
                                    </p:set>
                                    <p:animEffect transition="in" filter="wipe(down)">
                                      <p:cBhvr>
                                        <p:cTn id="41" dur="2000"/>
                                        <p:tgtEl>
                                          <p:spTgt spid="33800"/>
                                        </p:tgtEl>
                                      </p:cBhvr>
                                    </p:animEffect>
                                  </p:childTnLst>
                                </p:cTn>
                              </p:par>
                            </p:childTnLst>
                          </p:cTn>
                        </p:par>
                        <p:par>
                          <p:cTn id="42" fill="hold">
                            <p:stCondLst>
                              <p:cond delay="11000"/>
                            </p:stCondLst>
                            <p:childTnLst>
                              <p:par>
                                <p:cTn id="43" presetID="9" presetClass="entr" presetSubtype="0" fill="hold" grpId="1" nodeType="afterEffect">
                                  <p:stCondLst>
                                    <p:cond delay="0"/>
                                  </p:stCondLst>
                                  <p:childTnLst>
                                    <p:set>
                                      <p:cBhvr>
                                        <p:cTn id="44" dur="1" fill="hold">
                                          <p:stCondLst>
                                            <p:cond delay="0"/>
                                          </p:stCondLst>
                                        </p:cTn>
                                        <p:tgtEl>
                                          <p:spTgt spid="33801"/>
                                        </p:tgtEl>
                                        <p:attrNameLst>
                                          <p:attrName>style.visibility</p:attrName>
                                        </p:attrNameLst>
                                      </p:cBhvr>
                                      <p:to>
                                        <p:strVal val="visible"/>
                                      </p:to>
                                    </p:set>
                                    <p:animEffect transition="in" filter="dissolve">
                                      <p:cBhvr>
                                        <p:cTn id="45" dur="1000"/>
                                        <p:tgtEl>
                                          <p:spTgt spid="3380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1" nodeType="clickEffect">
                                  <p:stCondLst>
                                    <p:cond delay="0"/>
                                  </p:stCondLst>
                                  <p:childTnLst>
                                    <p:set>
                                      <p:cBhvr>
                                        <p:cTn id="49" dur="1" fill="hold">
                                          <p:stCondLst>
                                            <p:cond delay="0"/>
                                          </p:stCondLst>
                                        </p:cTn>
                                        <p:tgtEl>
                                          <p:spTgt spid="33834"/>
                                        </p:tgtEl>
                                        <p:attrNameLst>
                                          <p:attrName>style.visibility</p:attrName>
                                        </p:attrNameLst>
                                      </p:cBhvr>
                                      <p:to>
                                        <p:strVal val="visible"/>
                                      </p:to>
                                    </p:set>
                                    <p:animEffect transition="in" filter="wipe(left)">
                                      <p:cBhvr>
                                        <p:cTn id="50" dur="1000"/>
                                        <p:tgtEl>
                                          <p:spTgt spid="33834"/>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1" nodeType="clickEffect">
                                  <p:stCondLst>
                                    <p:cond delay="0"/>
                                  </p:stCondLst>
                                  <p:childTnLst>
                                    <p:set>
                                      <p:cBhvr>
                                        <p:cTn id="54" dur="1" fill="hold">
                                          <p:stCondLst>
                                            <p:cond delay="0"/>
                                          </p:stCondLst>
                                        </p:cTn>
                                        <p:tgtEl>
                                          <p:spTgt spid="33835"/>
                                        </p:tgtEl>
                                        <p:attrNameLst>
                                          <p:attrName>style.visibility</p:attrName>
                                        </p:attrNameLst>
                                      </p:cBhvr>
                                      <p:to>
                                        <p:strVal val="visible"/>
                                      </p:to>
                                    </p:set>
                                    <p:animEffect transition="in" filter="wipe(left)">
                                      <p:cBhvr>
                                        <p:cTn id="55" dur="1000"/>
                                        <p:tgtEl>
                                          <p:spTgt spid="33835"/>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1" nodeType="clickEffect">
                                  <p:stCondLst>
                                    <p:cond delay="0"/>
                                  </p:stCondLst>
                                  <p:childTnLst>
                                    <p:set>
                                      <p:cBhvr>
                                        <p:cTn id="59" dur="1" fill="hold">
                                          <p:stCondLst>
                                            <p:cond delay="0"/>
                                          </p:stCondLst>
                                        </p:cTn>
                                        <p:tgtEl>
                                          <p:spTgt spid="33836"/>
                                        </p:tgtEl>
                                        <p:attrNameLst>
                                          <p:attrName>style.visibility</p:attrName>
                                        </p:attrNameLst>
                                      </p:cBhvr>
                                      <p:to>
                                        <p:strVal val="visible"/>
                                      </p:to>
                                    </p:set>
                                    <p:animEffect transition="in" filter="wipe(left)">
                                      <p:cBhvr>
                                        <p:cTn id="60" dur="1000"/>
                                        <p:tgtEl>
                                          <p:spTgt spid="33836"/>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1" nodeType="clickEffect">
                                  <p:stCondLst>
                                    <p:cond delay="0"/>
                                  </p:stCondLst>
                                  <p:childTnLst>
                                    <p:set>
                                      <p:cBhvr>
                                        <p:cTn id="64" dur="1" fill="hold">
                                          <p:stCondLst>
                                            <p:cond delay="0"/>
                                          </p:stCondLst>
                                        </p:cTn>
                                        <p:tgtEl>
                                          <p:spTgt spid="33837"/>
                                        </p:tgtEl>
                                        <p:attrNameLst>
                                          <p:attrName>style.visibility</p:attrName>
                                        </p:attrNameLst>
                                      </p:cBhvr>
                                      <p:to>
                                        <p:strVal val="visible"/>
                                      </p:to>
                                    </p:set>
                                    <p:animEffect transition="in" filter="wipe(left)">
                                      <p:cBhvr>
                                        <p:cTn id="65" dur="1000"/>
                                        <p:tgtEl>
                                          <p:spTgt spid="33837"/>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nodeType="clickEffect">
                                  <p:stCondLst>
                                    <p:cond delay="0"/>
                                  </p:stCondLst>
                                  <p:childTnLst>
                                    <p:set>
                                      <p:cBhvr>
                                        <p:cTn id="69" dur="1" fill="hold">
                                          <p:stCondLst>
                                            <p:cond delay="0"/>
                                          </p:stCondLst>
                                        </p:cTn>
                                        <p:tgtEl>
                                          <p:spTgt spid="71727"/>
                                        </p:tgtEl>
                                        <p:attrNameLst>
                                          <p:attrName>style.visibility</p:attrName>
                                        </p:attrNameLst>
                                      </p:cBhvr>
                                      <p:to>
                                        <p:strVal val="visible"/>
                                      </p:to>
                                    </p:set>
                                    <p:animEffect transition="in" filter="dissolve">
                                      <p:cBhvr>
                                        <p:cTn id="70" dur="500"/>
                                        <p:tgtEl>
                                          <p:spTgt spid="71727"/>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nodeType="clickEffect">
                                  <p:stCondLst>
                                    <p:cond delay="0"/>
                                  </p:stCondLst>
                                  <p:childTnLst>
                                    <p:set>
                                      <p:cBhvr>
                                        <p:cTn id="74" dur="1" fill="hold">
                                          <p:stCondLst>
                                            <p:cond delay="0"/>
                                          </p:stCondLst>
                                        </p:cTn>
                                        <p:tgtEl>
                                          <p:spTgt spid="33842"/>
                                        </p:tgtEl>
                                        <p:attrNameLst>
                                          <p:attrName>style.visibility</p:attrName>
                                        </p:attrNameLst>
                                      </p:cBhvr>
                                      <p:to>
                                        <p:strVal val="visible"/>
                                      </p:to>
                                    </p:set>
                                    <p:anim calcmode="lin" valueType="num">
                                      <p:cBhvr>
                                        <p:cTn id="75" dur="2000" fill="hold"/>
                                        <p:tgtEl>
                                          <p:spTgt spid="33842"/>
                                        </p:tgtEl>
                                        <p:attrNameLst>
                                          <p:attrName>ppt_w</p:attrName>
                                        </p:attrNameLst>
                                      </p:cBhvr>
                                      <p:tavLst>
                                        <p:tav tm="0">
                                          <p:val>
                                            <p:strVal val="#ppt_w*0.70"/>
                                          </p:val>
                                        </p:tav>
                                        <p:tav tm="100000">
                                          <p:val>
                                            <p:strVal val="#ppt_w"/>
                                          </p:val>
                                        </p:tav>
                                      </p:tavLst>
                                    </p:anim>
                                    <p:anim calcmode="lin" valueType="num">
                                      <p:cBhvr>
                                        <p:cTn id="76" dur="2000" fill="hold"/>
                                        <p:tgtEl>
                                          <p:spTgt spid="33842"/>
                                        </p:tgtEl>
                                        <p:attrNameLst>
                                          <p:attrName>ppt_h</p:attrName>
                                        </p:attrNameLst>
                                      </p:cBhvr>
                                      <p:tavLst>
                                        <p:tav tm="0">
                                          <p:val>
                                            <p:strVal val="#ppt_h"/>
                                          </p:val>
                                        </p:tav>
                                        <p:tav tm="100000">
                                          <p:val>
                                            <p:strVal val="#ppt_h"/>
                                          </p:val>
                                        </p:tav>
                                      </p:tavLst>
                                    </p:anim>
                                    <p:animEffect transition="in" filter="fade">
                                      <p:cBhvr>
                                        <p:cTn id="77" dur="2000"/>
                                        <p:tgtEl>
                                          <p:spTgt spid="33842"/>
                                        </p:tgtEl>
                                      </p:cBhvr>
                                    </p:animEffect>
                                  </p:childTnLst>
                                </p:cTn>
                              </p:par>
                            </p:childTnLst>
                          </p:cTn>
                        </p:par>
                        <p:par>
                          <p:cTn id="78" fill="hold">
                            <p:stCondLst>
                              <p:cond delay="2000"/>
                            </p:stCondLst>
                            <p:childTnLst>
                              <p:par>
                                <p:cTn id="79" presetID="22" presetClass="entr" presetSubtype="1" fill="hold" grpId="0" nodeType="afterEffect">
                                  <p:stCondLst>
                                    <p:cond delay="0"/>
                                  </p:stCondLst>
                                  <p:childTnLst>
                                    <p:set>
                                      <p:cBhvr>
                                        <p:cTn id="80" dur="1" fill="hold">
                                          <p:stCondLst>
                                            <p:cond delay="0"/>
                                          </p:stCondLst>
                                        </p:cTn>
                                        <p:tgtEl>
                                          <p:spTgt spid="33844"/>
                                        </p:tgtEl>
                                        <p:attrNameLst>
                                          <p:attrName>style.visibility</p:attrName>
                                        </p:attrNameLst>
                                      </p:cBhvr>
                                      <p:to>
                                        <p:strVal val="visible"/>
                                      </p:to>
                                    </p:set>
                                    <p:animEffect transition="in" filter="wipe(up)">
                                      <p:cBhvr>
                                        <p:cTn id="81" dur="2000"/>
                                        <p:tgtEl>
                                          <p:spTgt spid="33844"/>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33845"/>
                                        </p:tgtEl>
                                        <p:attrNameLst>
                                          <p:attrName>style.visibility</p:attrName>
                                        </p:attrNameLst>
                                      </p:cBhvr>
                                      <p:to>
                                        <p:strVal val="visible"/>
                                      </p:to>
                                    </p:set>
                                    <p:animEffect transition="in" filter="wipe(up)">
                                      <p:cBhvr>
                                        <p:cTn id="84" dur="1000"/>
                                        <p:tgtEl>
                                          <p:spTgt spid="33845"/>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33846"/>
                                        </p:tgtEl>
                                        <p:attrNameLst>
                                          <p:attrName>style.visibility</p:attrName>
                                        </p:attrNameLst>
                                      </p:cBhvr>
                                      <p:to>
                                        <p:strVal val="visible"/>
                                      </p:to>
                                    </p:set>
                                    <p:animEffect transition="in" filter="wipe(up)">
                                      <p:cBhvr>
                                        <p:cTn id="87" dur="1000"/>
                                        <p:tgtEl>
                                          <p:spTgt spid="33846"/>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33847"/>
                                        </p:tgtEl>
                                        <p:attrNameLst>
                                          <p:attrName>style.visibility</p:attrName>
                                        </p:attrNameLst>
                                      </p:cBhvr>
                                      <p:to>
                                        <p:strVal val="visible"/>
                                      </p:to>
                                    </p:set>
                                    <p:animEffect transition="in" filter="wipe(up)">
                                      <p:cBhvr>
                                        <p:cTn id="90" dur="1000"/>
                                        <p:tgtEl>
                                          <p:spTgt spid="33847"/>
                                        </p:tgtEl>
                                      </p:cBhvr>
                                    </p:animEffect>
                                  </p:childTnLst>
                                </p:cTn>
                              </p:par>
                            </p:childTnLst>
                          </p:cTn>
                        </p:par>
                      </p:childTnLst>
                    </p:cTn>
                  </p:par>
                  <p:par>
                    <p:cTn id="91" fill="hold">
                      <p:stCondLst>
                        <p:cond delay="indefinite"/>
                      </p:stCondLst>
                      <p:childTnLst>
                        <p:par>
                          <p:cTn id="92" fill="hold">
                            <p:stCondLst>
                              <p:cond delay="0"/>
                            </p:stCondLst>
                            <p:childTnLst>
                              <p:par>
                                <p:cTn id="93" presetID="55" presetClass="entr" presetSubtype="0" fill="hold" nodeType="clickEffect">
                                  <p:stCondLst>
                                    <p:cond delay="0"/>
                                  </p:stCondLst>
                                  <p:childTnLst>
                                    <p:set>
                                      <p:cBhvr>
                                        <p:cTn id="94" dur="1" fill="hold">
                                          <p:stCondLst>
                                            <p:cond delay="0"/>
                                          </p:stCondLst>
                                        </p:cTn>
                                        <p:tgtEl>
                                          <p:spTgt spid="13"/>
                                        </p:tgtEl>
                                        <p:attrNameLst>
                                          <p:attrName>style.visibility</p:attrName>
                                        </p:attrNameLst>
                                      </p:cBhvr>
                                      <p:to>
                                        <p:strVal val="visible"/>
                                      </p:to>
                                    </p:set>
                                    <p:anim calcmode="lin" valueType="num">
                                      <p:cBhvr>
                                        <p:cTn id="95" dur="2000" fill="hold"/>
                                        <p:tgtEl>
                                          <p:spTgt spid="13"/>
                                        </p:tgtEl>
                                        <p:attrNameLst>
                                          <p:attrName>ppt_w</p:attrName>
                                        </p:attrNameLst>
                                      </p:cBhvr>
                                      <p:tavLst>
                                        <p:tav tm="0">
                                          <p:val>
                                            <p:strVal val="#ppt_w*0.70"/>
                                          </p:val>
                                        </p:tav>
                                        <p:tav tm="100000">
                                          <p:val>
                                            <p:strVal val="#ppt_w"/>
                                          </p:val>
                                        </p:tav>
                                      </p:tavLst>
                                    </p:anim>
                                    <p:anim calcmode="lin" valueType="num">
                                      <p:cBhvr>
                                        <p:cTn id="96" dur="2000" fill="hold"/>
                                        <p:tgtEl>
                                          <p:spTgt spid="13"/>
                                        </p:tgtEl>
                                        <p:attrNameLst>
                                          <p:attrName>ppt_h</p:attrName>
                                        </p:attrNameLst>
                                      </p:cBhvr>
                                      <p:tavLst>
                                        <p:tav tm="0">
                                          <p:val>
                                            <p:strVal val="#ppt_h"/>
                                          </p:val>
                                        </p:tav>
                                        <p:tav tm="100000">
                                          <p:val>
                                            <p:strVal val="#ppt_h"/>
                                          </p:val>
                                        </p:tav>
                                      </p:tavLst>
                                    </p:anim>
                                    <p:animEffect transition="in" filter="fade">
                                      <p:cBhvr>
                                        <p:cTn id="97" dur="2000"/>
                                        <p:tgtEl>
                                          <p:spTgt spid="13"/>
                                        </p:tgtEl>
                                      </p:cBhvr>
                                    </p:animEffect>
                                  </p:childTnLst>
                                </p:cTn>
                              </p:par>
                            </p:childTnLst>
                          </p:cTn>
                        </p:par>
                        <p:par>
                          <p:cTn id="98" fill="hold">
                            <p:stCondLst>
                              <p:cond delay="2000"/>
                            </p:stCondLst>
                            <p:childTnLst>
                              <p:par>
                                <p:cTn id="99" presetID="6" presetClass="emph" presetSubtype="0" fill="hold" nodeType="afterEffect">
                                  <p:stCondLst>
                                    <p:cond delay="0"/>
                                  </p:stCondLst>
                                  <p:childTnLst>
                                    <p:animScale>
                                      <p:cBhvr>
                                        <p:cTn id="100" dur="2000" fill="hold"/>
                                        <p:tgtEl>
                                          <p:spTgt spid="13"/>
                                        </p:tgtEl>
                                      </p:cBhvr>
                                      <p:by x="150000" y="150000"/>
                                    </p:animScale>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nodeType="clickEffect">
                                  <p:stCondLst>
                                    <p:cond delay="0"/>
                                  </p:stCondLst>
                                  <p:childTnLst>
                                    <p:set>
                                      <p:cBhvr>
                                        <p:cTn id="104" dur="1" fill="hold">
                                          <p:stCondLst>
                                            <p:cond delay="0"/>
                                          </p:stCondLst>
                                        </p:cTn>
                                        <p:tgtEl>
                                          <p:spTgt spid="33833"/>
                                        </p:tgtEl>
                                        <p:attrNameLst>
                                          <p:attrName>style.visibility</p:attrName>
                                        </p:attrNameLst>
                                      </p:cBhvr>
                                      <p:to>
                                        <p:strVal val="visible"/>
                                      </p:to>
                                    </p:set>
                                    <p:animEffect transition="in" filter="wipe(down)">
                                      <p:cBhvr>
                                        <p:cTn id="105" dur="2000"/>
                                        <p:tgtEl>
                                          <p:spTgt spid="33833"/>
                                        </p:tgtEl>
                                      </p:cBhvr>
                                    </p:animEffect>
                                  </p:childTnLst>
                                </p:cTn>
                              </p:par>
                            </p:childTnLst>
                          </p:cTn>
                        </p:par>
                        <p:par>
                          <p:cTn id="106" fill="hold">
                            <p:stCondLst>
                              <p:cond delay="2000"/>
                            </p:stCondLst>
                            <p:childTnLst>
                              <p:par>
                                <p:cTn id="107" presetID="9" presetClass="entr" presetSubtype="0" fill="hold" nodeType="afterEffect">
                                  <p:stCondLst>
                                    <p:cond delay="0"/>
                                  </p:stCondLst>
                                  <p:childTnLst>
                                    <p:set>
                                      <p:cBhvr>
                                        <p:cTn id="108" dur="1" fill="hold">
                                          <p:stCondLst>
                                            <p:cond delay="0"/>
                                          </p:stCondLst>
                                        </p:cTn>
                                        <p:tgtEl>
                                          <p:spTgt spid="7"/>
                                        </p:tgtEl>
                                        <p:attrNameLst>
                                          <p:attrName>style.visibility</p:attrName>
                                        </p:attrNameLst>
                                      </p:cBhvr>
                                      <p:to>
                                        <p:strVal val="visible"/>
                                      </p:to>
                                    </p:set>
                                    <p:animEffect transition="in" filter="dissolve">
                                      <p:cBhvr>
                                        <p:cTn id="109" dur="2000"/>
                                        <p:tgtEl>
                                          <p:spTgt spid="7"/>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4" fill="hold" nodeType="clickEffect">
                                  <p:stCondLst>
                                    <p:cond delay="0"/>
                                  </p:stCondLst>
                                  <p:childTnLst>
                                    <p:set>
                                      <p:cBhvr>
                                        <p:cTn id="113" dur="1" fill="hold">
                                          <p:stCondLst>
                                            <p:cond delay="0"/>
                                          </p:stCondLst>
                                        </p:cTn>
                                        <p:tgtEl>
                                          <p:spTgt spid="33850"/>
                                        </p:tgtEl>
                                        <p:attrNameLst>
                                          <p:attrName>style.visibility</p:attrName>
                                        </p:attrNameLst>
                                      </p:cBhvr>
                                      <p:to>
                                        <p:strVal val="visible"/>
                                      </p:to>
                                    </p:set>
                                    <p:animEffect transition="in" filter="wipe(down)">
                                      <p:cBhvr>
                                        <p:cTn id="114" dur="5000"/>
                                        <p:tgtEl>
                                          <p:spTgt spid="33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6" grpId="0" animBg="1"/>
      <p:bldP spid="33806" grpId="1" animBg="1"/>
      <p:bldP spid="33807" grpId="0"/>
      <p:bldP spid="33807" grpId="1"/>
      <p:bldP spid="33804" grpId="0" animBg="1"/>
      <p:bldP spid="33804" grpId="1" animBg="1"/>
      <p:bldP spid="33805" grpId="0"/>
      <p:bldP spid="33805" grpId="1"/>
      <p:bldP spid="33802" grpId="0" animBg="1"/>
      <p:bldP spid="33802" grpId="1" animBg="1"/>
      <p:bldP spid="33803" grpId="0"/>
      <p:bldP spid="33803" grpId="1"/>
      <p:bldP spid="33800" grpId="0" animBg="1"/>
      <p:bldP spid="33800" grpId="1" animBg="1"/>
      <p:bldP spid="33801" grpId="0"/>
      <p:bldP spid="33801" grpId="1"/>
      <p:bldP spid="33834" grpId="0" animBg="1"/>
      <p:bldP spid="33834" grpId="1" animBg="1"/>
      <p:bldP spid="33835" grpId="0" animBg="1"/>
      <p:bldP spid="33835" grpId="1" animBg="1"/>
      <p:bldP spid="33836" grpId="0" animBg="1"/>
      <p:bldP spid="33836" grpId="1" animBg="1"/>
      <p:bldP spid="33837" grpId="0" animBg="1"/>
      <p:bldP spid="33837" grpId="1" animBg="1"/>
      <p:bldP spid="33844" grpId="0" animBg="1"/>
      <p:bldP spid="33845" grpId="0" animBg="1"/>
      <p:bldP spid="33846" grpId="0" animBg="1"/>
      <p:bldP spid="338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style>
          <a:lnRef idx="2">
            <a:schemeClr val="dk1"/>
          </a:lnRef>
          <a:fillRef idx="1">
            <a:schemeClr val="lt1"/>
          </a:fillRef>
          <a:effectRef idx="0">
            <a:schemeClr val="dk1"/>
          </a:effectRef>
          <a:fontRef idx="minor">
            <a:schemeClr val="dk1"/>
          </a:fontRef>
        </p:style>
        <p:txBody>
          <a:bodyPr>
            <a:noAutofit/>
          </a:bodyPr>
          <a:lstStyle/>
          <a:p>
            <a:r>
              <a:rPr lang="en-US" sz="3600" b="1" dirty="0" smtClean="0"/>
              <a:t>Presentation Outline</a:t>
            </a:r>
            <a:endParaRPr lang="en-US" sz="3600" b="1" dirty="0"/>
          </a:p>
        </p:txBody>
      </p:sp>
      <p:sp>
        <p:nvSpPr>
          <p:cNvPr id="3" name="Content Placeholder 2"/>
          <p:cNvSpPr>
            <a:spLocks noGrp="1"/>
          </p:cNvSpPr>
          <p:nvPr>
            <p:ph idx="1"/>
          </p:nvPr>
        </p:nvSpPr>
        <p:spPr>
          <a:xfrm>
            <a:off x="457200" y="1524000"/>
            <a:ext cx="8229600" cy="4876800"/>
          </a:xfrm>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lvl="0">
              <a:lnSpc>
                <a:spcPct val="120000"/>
              </a:lnSpc>
              <a:spcBef>
                <a:spcPts val="600"/>
              </a:spcBef>
              <a:spcAft>
                <a:spcPts val="600"/>
              </a:spcAft>
            </a:pPr>
            <a:r>
              <a:rPr lang="en-US" dirty="0" smtClean="0"/>
              <a:t>The National Development Plan (Vision 2030) – a shared and inclusive vision for the country </a:t>
            </a:r>
          </a:p>
          <a:p>
            <a:pPr lvl="0">
              <a:lnSpc>
                <a:spcPct val="120000"/>
              </a:lnSpc>
              <a:spcBef>
                <a:spcPts val="600"/>
              </a:spcBef>
              <a:spcAft>
                <a:spcPts val="600"/>
              </a:spcAft>
            </a:pPr>
            <a:r>
              <a:rPr lang="en-US" dirty="0" smtClean="0"/>
              <a:t>Mpumalanga Vision 2030 – An Implementation Framework for the NDP</a:t>
            </a:r>
          </a:p>
          <a:p>
            <a:pPr lvl="0">
              <a:lnSpc>
                <a:spcPct val="120000"/>
              </a:lnSpc>
              <a:spcBef>
                <a:spcPts val="600"/>
              </a:spcBef>
              <a:spcAft>
                <a:spcPts val="600"/>
              </a:spcAft>
            </a:pPr>
            <a:r>
              <a:rPr lang="en-US" dirty="0" smtClean="0"/>
              <a:t>The Mpumalanga Growth and Development Path – economic growth and development priorities</a:t>
            </a:r>
            <a:endParaRPr lang="en-US" dirty="0" smtClean="0"/>
          </a:p>
          <a:p>
            <a:pPr lvl="0">
              <a:lnSpc>
                <a:spcPct val="120000"/>
              </a:lnSpc>
              <a:spcBef>
                <a:spcPts val="600"/>
              </a:spcBef>
              <a:spcAft>
                <a:spcPts val="600"/>
              </a:spcAft>
            </a:pPr>
            <a:r>
              <a:rPr lang="en-US" dirty="0" smtClean="0"/>
              <a:t>Political Imperatives for the current term of government – translating the election ANC manifesto into a five-year </a:t>
            </a:r>
            <a:r>
              <a:rPr lang="en-US" dirty="0" err="1" smtClean="0"/>
              <a:t>programme</a:t>
            </a:r>
            <a:r>
              <a:rPr lang="en-US" dirty="0" smtClean="0"/>
              <a:t> of government (2014-2019)</a:t>
            </a:r>
          </a:p>
          <a:p>
            <a:pPr lvl="0">
              <a:lnSpc>
                <a:spcPct val="120000"/>
              </a:lnSpc>
              <a:spcBef>
                <a:spcPts val="600"/>
              </a:spcBef>
              <a:spcAft>
                <a:spcPts val="600"/>
              </a:spcAft>
            </a:pPr>
            <a:r>
              <a:rPr lang="en-US" dirty="0" smtClean="0"/>
              <a:t>On the capacity of the state – ‘cry the beloved senior management service’ – reflections on fitness for purpose </a:t>
            </a:r>
            <a:endParaRPr lang="en-US" dirty="0" smtClean="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00947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3C6B126-C0FD-4CB0-A892-AB3645EFFE21}" type="slidenum">
              <a:rPr lang="en-ZA" sz="1200">
                <a:solidFill>
                  <a:schemeClr val="tx1">
                    <a:tint val="75000"/>
                  </a:schemeClr>
                </a:solidFill>
                <a:latin typeface="+mn-lt"/>
                <a:cs typeface="+mn-cs"/>
              </a:rPr>
              <a:pPr algn="r" fontAlgn="auto">
                <a:spcBef>
                  <a:spcPts val="0"/>
                </a:spcBef>
                <a:spcAft>
                  <a:spcPts val="0"/>
                </a:spcAft>
                <a:defRPr/>
              </a:pPr>
              <a:t>20</a:t>
            </a:fld>
            <a:endParaRPr lang="en-ZA" sz="1200">
              <a:solidFill>
                <a:schemeClr val="tx1">
                  <a:tint val="75000"/>
                </a:schemeClr>
              </a:solidFill>
              <a:latin typeface="+mn-lt"/>
              <a:cs typeface="+mn-cs"/>
            </a:endParaRPr>
          </a:p>
        </p:txBody>
      </p:sp>
      <p:graphicFrame>
        <p:nvGraphicFramePr>
          <p:cNvPr id="6" name="Diagram 5"/>
          <p:cNvGraphicFramePr/>
          <p:nvPr/>
        </p:nvGraphicFramePr>
        <p:xfrm>
          <a:off x="899592" y="765175"/>
          <a:ext cx="7787208" cy="4135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460" name="Title 1"/>
          <p:cNvSpPr>
            <a:spLocks/>
          </p:cNvSpPr>
          <p:nvPr/>
        </p:nvSpPr>
        <p:spPr bwMode="auto">
          <a:xfrm>
            <a:off x="0" y="0"/>
            <a:ext cx="9144000" cy="76517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en-US" altLang="en-US" sz="3200" b="1" dirty="0" smtClean="0">
                <a:solidFill>
                  <a:srgbClr val="663300"/>
                </a:solidFill>
                <a:latin typeface="Tahoma" pitchFamily="34" charset="0"/>
                <a:cs typeface="Tahoma" pitchFamily="34" charset="0"/>
              </a:rPr>
              <a:t>MEGDP </a:t>
            </a:r>
            <a:r>
              <a:rPr lang="en-US" altLang="en-US" sz="3200" b="1" dirty="0">
                <a:solidFill>
                  <a:srgbClr val="663300"/>
                </a:solidFill>
                <a:latin typeface="Tahoma" pitchFamily="34" charset="0"/>
                <a:cs typeface="Tahoma" pitchFamily="34" charset="0"/>
              </a:rPr>
              <a:t>OBJECTIVES &amp; TARGETS </a:t>
            </a:r>
          </a:p>
        </p:txBody>
      </p:sp>
      <p:sp>
        <p:nvSpPr>
          <p:cNvPr id="2" name="Up-Down Arrow 1"/>
          <p:cNvSpPr/>
          <p:nvPr/>
        </p:nvSpPr>
        <p:spPr>
          <a:xfrm>
            <a:off x="107950" y="2060575"/>
            <a:ext cx="792163" cy="2520950"/>
          </a:xfrm>
          <a:prstGeom prst="upDownArrow">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fontAlgn="auto">
              <a:spcBef>
                <a:spcPts val="0"/>
              </a:spcBef>
              <a:spcAft>
                <a:spcPts val="0"/>
              </a:spcAft>
              <a:defRPr/>
            </a:pPr>
            <a:r>
              <a:rPr lang="en-ZA" sz="1600" b="1" dirty="0">
                <a:solidFill>
                  <a:schemeClr val="tx1"/>
                </a:solidFill>
              </a:rPr>
              <a:t>MEGDP Targets</a:t>
            </a:r>
            <a:endParaRPr lang="en-GB" sz="1600" b="1" dirty="0">
              <a:solidFill>
                <a:schemeClr val="tx1"/>
              </a:solidFill>
            </a:endParaRPr>
          </a:p>
        </p:txBody>
      </p:sp>
      <p:sp>
        <p:nvSpPr>
          <p:cNvPr id="3" name="Rectangle 2"/>
          <p:cNvSpPr/>
          <p:nvPr/>
        </p:nvSpPr>
        <p:spPr>
          <a:xfrm>
            <a:off x="2051050" y="4868863"/>
            <a:ext cx="5041900" cy="3921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ZA" sz="1600" dirty="0">
                <a:solidFill>
                  <a:schemeClr val="tx1"/>
                </a:solidFill>
              </a:rPr>
              <a:t>Foundation: 5-7% provincial GDP growth per annum</a:t>
            </a:r>
            <a:endParaRPr lang="en-GB" sz="1600" dirty="0">
              <a:solidFill>
                <a:schemeClr val="tx1"/>
              </a:solidFill>
            </a:endParaRPr>
          </a:p>
        </p:txBody>
      </p:sp>
      <p:sp>
        <p:nvSpPr>
          <p:cNvPr id="4" name="Slide Number Placeholder 3"/>
          <p:cNvSpPr>
            <a:spLocks noGrp="1"/>
          </p:cNvSpPr>
          <p:nvPr>
            <p:ph type="sldNum" sz="quarter" idx="12"/>
          </p:nvPr>
        </p:nvSpPr>
        <p:spPr/>
        <p:txBody>
          <a:bodyPr/>
          <a:lstStyle/>
          <a:p>
            <a:pPr>
              <a:defRPr/>
            </a:pPr>
            <a:fld id="{965C78B9-D495-4284-A1EA-6021B32756E0}" type="slidenum">
              <a:rPr lang="en-US" smtClean="0"/>
              <a:pPr>
                <a:defRPr/>
              </a:pPr>
              <a:t>20</a:t>
            </a:fld>
            <a:endParaRPr lang="en-US"/>
          </a:p>
        </p:txBody>
      </p:sp>
    </p:spTree>
    <p:extLst>
      <p:ext uri="{BB962C8B-B14F-4D97-AF65-F5344CB8AC3E}">
        <p14:creationId xmlns:p14="http://schemas.microsoft.com/office/powerpoint/2010/main" val="2529497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457200"/>
            <a:ext cx="8229600" cy="715962"/>
          </a:xfrm>
        </p:spPr>
        <p:style>
          <a:lnRef idx="2">
            <a:schemeClr val="dk1"/>
          </a:lnRef>
          <a:fillRef idx="1">
            <a:schemeClr val="lt1"/>
          </a:fillRef>
          <a:effectRef idx="0">
            <a:schemeClr val="dk1"/>
          </a:effectRef>
          <a:fontRef idx="minor">
            <a:schemeClr val="dk1"/>
          </a:fontRef>
        </p:style>
        <p:txBody>
          <a:bodyPr>
            <a:normAutofit/>
          </a:bodyPr>
          <a:lstStyle/>
          <a:p>
            <a:r>
              <a:rPr lang="en-US" sz="3200" b="1" dirty="0" smtClean="0"/>
              <a:t>V2030 Targets: Health Care for All</a:t>
            </a:r>
            <a:endParaRPr lang="en-US"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65538316"/>
              </p:ext>
            </p:extLst>
          </p:nvPr>
        </p:nvGraphicFramePr>
        <p:xfrm>
          <a:off x="561753" y="1371600"/>
          <a:ext cx="8229600" cy="2590800"/>
        </p:xfrm>
        <a:graphic>
          <a:graphicData uri="http://schemas.openxmlformats.org/drawingml/2006/table">
            <a:tbl>
              <a:tblPr firstRow="1" bandRow="1">
                <a:tableStyleId>{5C22544A-7EE6-4342-B048-85BDC9FD1C3A}</a:tableStyleId>
              </a:tblPr>
              <a:tblGrid>
                <a:gridCol w="1447800"/>
                <a:gridCol w="2667000"/>
                <a:gridCol w="4114800"/>
              </a:tblGrid>
              <a:tr h="303601">
                <a:tc>
                  <a:txBody>
                    <a:bodyPr/>
                    <a:lstStyle/>
                    <a:p>
                      <a:pPr marL="0" marR="0">
                        <a:spcBef>
                          <a:spcPts val="600"/>
                        </a:spcBef>
                        <a:spcAft>
                          <a:spcPts val="600"/>
                        </a:spcAft>
                      </a:pPr>
                      <a:r>
                        <a:rPr lang="en-US" sz="1800" b="1" dirty="0">
                          <a:latin typeface="+mn-lt"/>
                        </a:rPr>
                        <a:t>Indicator</a:t>
                      </a:r>
                      <a:endParaRPr lang="en-US" sz="2400" dirty="0">
                        <a:latin typeface="+mn-lt"/>
                      </a:endParaRPr>
                    </a:p>
                  </a:txBody>
                  <a:tcPr marL="68580" marR="68580" marT="0" marB="0"/>
                </a:tc>
                <a:tc>
                  <a:txBody>
                    <a:bodyPr/>
                    <a:lstStyle/>
                    <a:p>
                      <a:pPr marL="0" marR="0">
                        <a:spcBef>
                          <a:spcPts val="600"/>
                        </a:spcBef>
                        <a:spcAft>
                          <a:spcPts val="600"/>
                        </a:spcAft>
                      </a:pPr>
                      <a:r>
                        <a:rPr lang="en-US" sz="1800" b="1">
                          <a:latin typeface="+mn-lt"/>
                        </a:rPr>
                        <a:t>NDP Target</a:t>
                      </a:r>
                      <a:endParaRPr lang="en-US" sz="2400">
                        <a:latin typeface="+mn-lt"/>
                      </a:endParaRPr>
                    </a:p>
                  </a:txBody>
                  <a:tcPr marL="68580" marR="68580" marT="0" marB="0"/>
                </a:tc>
                <a:tc>
                  <a:txBody>
                    <a:bodyPr/>
                    <a:lstStyle/>
                    <a:p>
                      <a:pPr marL="0" marR="0">
                        <a:spcBef>
                          <a:spcPts val="600"/>
                        </a:spcBef>
                        <a:spcAft>
                          <a:spcPts val="600"/>
                        </a:spcAft>
                      </a:pPr>
                      <a:r>
                        <a:rPr lang="en-US" sz="1800" b="1" dirty="0">
                          <a:latin typeface="+mn-lt"/>
                        </a:rPr>
                        <a:t>Mpumalanga V2030 Target</a:t>
                      </a:r>
                      <a:endParaRPr lang="en-US" sz="2400" dirty="0">
                        <a:latin typeface="+mn-lt"/>
                      </a:endParaRPr>
                    </a:p>
                  </a:txBody>
                  <a:tcPr marL="68580" marR="68580" marT="0" marB="0"/>
                </a:tc>
              </a:tr>
              <a:tr h="708403">
                <a:tc>
                  <a:txBody>
                    <a:bodyPr/>
                    <a:lstStyle/>
                    <a:p>
                      <a:pPr marL="0" marR="0">
                        <a:spcBef>
                          <a:spcPts val="600"/>
                        </a:spcBef>
                        <a:spcAft>
                          <a:spcPts val="600"/>
                        </a:spcAft>
                      </a:pPr>
                      <a:r>
                        <a:rPr lang="en-US" sz="1400" b="1" dirty="0">
                          <a:latin typeface="+mn-lt"/>
                        </a:rPr>
                        <a:t>Life Expectancy</a:t>
                      </a:r>
                      <a:endParaRPr lang="en-US" sz="1800" dirty="0">
                        <a:latin typeface="+mn-lt"/>
                      </a:endParaRPr>
                    </a:p>
                  </a:txBody>
                  <a:tcPr marL="68580" marR="68580" marT="0" marB="0"/>
                </a:tc>
                <a:tc>
                  <a:txBody>
                    <a:bodyPr/>
                    <a:lstStyle/>
                    <a:p>
                      <a:pPr marL="0" marR="0">
                        <a:spcBef>
                          <a:spcPts val="600"/>
                        </a:spcBef>
                        <a:spcAft>
                          <a:spcPts val="600"/>
                        </a:spcAft>
                      </a:pPr>
                      <a:r>
                        <a:rPr lang="en-US" sz="1400" dirty="0">
                          <a:latin typeface="+mn-lt"/>
                        </a:rPr>
                        <a:t>Improve average male &amp; female life expectancy at birth to 70 years</a:t>
                      </a:r>
                      <a:endParaRPr lang="en-US" sz="1800" dirty="0">
                        <a:latin typeface="+mn-lt"/>
                      </a:endParaRPr>
                    </a:p>
                  </a:txBody>
                  <a:tcPr marL="68580" marR="68580" marT="0" marB="0"/>
                </a:tc>
                <a:tc>
                  <a:txBody>
                    <a:bodyPr/>
                    <a:lstStyle/>
                    <a:p>
                      <a:pPr marL="0" marR="0">
                        <a:spcBef>
                          <a:spcPts val="600"/>
                        </a:spcBef>
                        <a:spcAft>
                          <a:spcPts val="600"/>
                        </a:spcAft>
                      </a:pPr>
                      <a:r>
                        <a:rPr lang="en-US" sz="1400" dirty="0">
                          <a:latin typeface="+mn-lt"/>
                        </a:rPr>
                        <a:t>Improve average male &amp; female life expectancy at birth to 70 years</a:t>
                      </a:r>
                      <a:endParaRPr lang="en-US" sz="1800" dirty="0">
                        <a:latin typeface="+mn-lt"/>
                      </a:endParaRPr>
                    </a:p>
                  </a:txBody>
                  <a:tcPr marL="68580" marR="68580" marT="0" marB="0"/>
                </a:tc>
              </a:tr>
              <a:tr h="1578796">
                <a:tc>
                  <a:txBody>
                    <a:bodyPr/>
                    <a:lstStyle/>
                    <a:p>
                      <a:pPr marL="0" marR="0">
                        <a:spcBef>
                          <a:spcPts val="600"/>
                        </a:spcBef>
                        <a:spcAft>
                          <a:spcPts val="600"/>
                        </a:spcAft>
                      </a:pPr>
                      <a:endParaRPr lang="en-US" sz="1400" b="1" dirty="0" smtClean="0">
                        <a:latin typeface="+mn-lt"/>
                      </a:endParaRPr>
                    </a:p>
                    <a:p>
                      <a:pPr marL="0" marR="0">
                        <a:spcBef>
                          <a:spcPts val="600"/>
                        </a:spcBef>
                        <a:spcAft>
                          <a:spcPts val="600"/>
                        </a:spcAft>
                      </a:pPr>
                      <a:r>
                        <a:rPr lang="en-US" sz="1400" b="1" dirty="0" smtClean="0">
                          <a:latin typeface="+mn-lt"/>
                        </a:rPr>
                        <a:t>Universal </a:t>
                      </a:r>
                      <a:r>
                        <a:rPr lang="en-US" sz="1400" b="1" dirty="0">
                          <a:latin typeface="+mn-lt"/>
                        </a:rPr>
                        <a:t>access</a:t>
                      </a:r>
                      <a:endParaRPr lang="en-US" sz="1800" dirty="0">
                        <a:latin typeface="+mn-lt"/>
                      </a:endParaRPr>
                    </a:p>
                  </a:txBody>
                  <a:tcPr marL="68580" marR="68580" marT="0" marB="0"/>
                </a:tc>
                <a:tc>
                  <a:txBody>
                    <a:bodyPr/>
                    <a:lstStyle/>
                    <a:p>
                      <a:pPr marL="0" marR="0">
                        <a:spcBef>
                          <a:spcPts val="600"/>
                        </a:spcBef>
                        <a:spcAft>
                          <a:spcPts val="600"/>
                        </a:spcAft>
                      </a:pPr>
                      <a:endParaRPr lang="en-US" sz="1400" dirty="0" smtClean="0">
                        <a:latin typeface="+mn-lt"/>
                      </a:endParaRPr>
                    </a:p>
                    <a:p>
                      <a:pPr marL="0" marR="0">
                        <a:spcBef>
                          <a:spcPts val="600"/>
                        </a:spcBef>
                        <a:spcAft>
                          <a:spcPts val="600"/>
                        </a:spcAft>
                      </a:pPr>
                      <a:r>
                        <a:rPr lang="en-US" sz="1400" dirty="0" smtClean="0">
                          <a:latin typeface="+mn-lt"/>
                        </a:rPr>
                        <a:t>Universal </a:t>
                      </a:r>
                      <a:r>
                        <a:rPr lang="en-US" sz="1400" dirty="0">
                          <a:latin typeface="+mn-lt"/>
                        </a:rPr>
                        <a:t>access to an equal standard of care regardless of income</a:t>
                      </a:r>
                      <a:endParaRPr lang="en-US" sz="1800" dirty="0">
                        <a:latin typeface="+mn-lt"/>
                      </a:endParaRPr>
                    </a:p>
                  </a:txBody>
                  <a:tcPr marL="68580" marR="68580" marT="0" marB="0"/>
                </a:tc>
                <a:tc>
                  <a:txBody>
                    <a:bodyPr/>
                    <a:lstStyle/>
                    <a:p>
                      <a:pPr marL="0" marR="0">
                        <a:spcBef>
                          <a:spcPts val="600"/>
                        </a:spcBef>
                        <a:spcAft>
                          <a:spcPts val="600"/>
                        </a:spcAft>
                      </a:pPr>
                      <a:endParaRPr lang="en-US" sz="1400" dirty="0" smtClean="0">
                        <a:latin typeface="+mn-lt"/>
                      </a:endParaRPr>
                    </a:p>
                    <a:p>
                      <a:pPr marL="0" marR="0">
                        <a:spcBef>
                          <a:spcPts val="600"/>
                        </a:spcBef>
                        <a:spcAft>
                          <a:spcPts val="600"/>
                        </a:spcAft>
                      </a:pPr>
                      <a:r>
                        <a:rPr lang="en-US" sz="1400" dirty="0" smtClean="0">
                          <a:latin typeface="+mn-lt"/>
                        </a:rPr>
                        <a:t>Universal </a:t>
                      </a:r>
                      <a:r>
                        <a:rPr lang="en-US" sz="1400" dirty="0">
                          <a:latin typeface="+mn-lt"/>
                        </a:rPr>
                        <a:t>access to an equal standard of care regardless of income</a:t>
                      </a:r>
                      <a:endParaRPr lang="en-US" sz="1800" dirty="0">
                        <a:latin typeface="+mn-lt"/>
                      </a:endParaRPr>
                    </a:p>
                  </a:txBody>
                  <a:tcPr marL="68580" marR="68580" marT="0" marB="0"/>
                </a:tc>
              </a:tr>
            </a:tbl>
          </a:graphicData>
        </a:graphic>
      </p:graphicFrame>
      <p:sp>
        <p:nvSpPr>
          <p:cNvPr id="2" name="TextBox 1"/>
          <p:cNvSpPr txBox="1"/>
          <p:nvPr/>
        </p:nvSpPr>
        <p:spPr>
          <a:xfrm>
            <a:off x="561753" y="4114800"/>
            <a:ext cx="8229600" cy="2185214"/>
          </a:xfrm>
          <a:prstGeom prst="rect">
            <a:avLst/>
          </a:prstGeom>
          <a:noFill/>
          <a:ln>
            <a:solidFill>
              <a:schemeClr val="accent1"/>
            </a:solidFill>
          </a:ln>
        </p:spPr>
        <p:txBody>
          <a:bodyPr wrap="square" rtlCol="0">
            <a:spAutoFit/>
          </a:bodyPr>
          <a:lstStyle/>
          <a:p>
            <a:pPr>
              <a:spcBef>
                <a:spcPts val="600"/>
              </a:spcBef>
              <a:spcAft>
                <a:spcPts val="600"/>
              </a:spcAft>
              <a:buClr>
                <a:schemeClr val="accent1"/>
              </a:buClr>
            </a:pPr>
            <a:r>
              <a:rPr lang="en-ZA" sz="1600" dirty="0" smtClean="0"/>
              <a:t>In addition to these targets, the NDP includes the following objectives that should be considered by the Province:</a:t>
            </a:r>
          </a:p>
          <a:p>
            <a:pPr marL="742950" lvl="1" indent="-285750">
              <a:spcBef>
                <a:spcPts val="600"/>
              </a:spcBef>
              <a:spcAft>
                <a:spcPts val="600"/>
              </a:spcAft>
              <a:buClr>
                <a:schemeClr val="accent1"/>
              </a:buClr>
              <a:buFont typeface="Arial" panose="020B0604020202020204" pitchFamily="34" charset="0"/>
              <a:buChar char="•"/>
            </a:pPr>
            <a:r>
              <a:rPr lang="en-ZA" sz="1600" dirty="0" smtClean="0"/>
              <a:t>Progressively improve TB prevention &amp; cure</a:t>
            </a:r>
          </a:p>
          <a:p>
            <a:pPr marL="742950" lvl="1" indent="-285750">
              <a:spcBef>
                <a:spcPts val="600"/>
              </a:spcBef>
              <a:spcAft>
                <a:spcPts val="600"/>
              </a:spcAft>
              <a:buClr>
                <a:schemeClr val="accent1"/>
              </a:buClr>
              <a:buFont typeface="Arial" panose="020B0604020202020204" pitchFamily="34" charset="0"/>
              <a:buChar char="•"/>
            </a:pPr>
            <a:r>
              <a:rPr lang="en-ZA" sz="1600" dirty="0" smtClean="0"/>
              <a:t>Significantly reduce the prevalence of non-communicable chronic diseases.</a:t>
            </a:r>
          </a:p>
          <a:p>
            <a:pPr marL="742950" lvl="1" indent="-285750">
              <a:spcBef>
                <a:spcPts val="600"/>
              </a:spcBef>
              <a:spcAft>
                <a:spcPts val="600"/>
              </a:spcAft>
              <a:buClr>
                <a:schemeClr val="accent1"/>
              </a:buClr>
              <a:buFont typeface="Arial" panose="020B0604020202020204" pitchFamily="34" charset="0"/>
              <a:buChar char="•"/>
            </a:pPr>
            <a:r>
              <a:rPr lang="en-ZA" sz="1600" dirty="0" smtClean="0"/>
              <a:t>Reduce maternal, infant &amp; child mortality</a:t>
            </a:r>
          </a:p>
          <a:p>
            <a:pPr marL="742950" lvl="1" indent="-285750">
              <a:spcBef>
                <a:spcPts val="600"/>
              </a:spcBef>
              <a:spcAft>
                <a:spcPts val="600"/>
              </a:spcAft>
              <a:buClr>
                <a:schemeClr val="accent1"/>
              </a:buClr>
              <a:buFont typeface="Arial" panose="020B0604020202020204" pitchFamily="34" charset="0"/>
              <a:buChar char="•"/>
            </a:pPr>
            <a:r>
              <a:rPr lang="en-ZA" sz="1600" dirty="0" smtClean="0"/>
              <a:t>Reduce injury, accidents &amp; violence by 50% from 2010 levels</a:t>
            </a:r>
            <a:endParaRPr lang="en-GB" sz="1600" dirty="0"/>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10473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229600" cy="868362"/>
          </a:xfrm>
        </p:spPr>
        <p:style>
          <a:lnRef idx="2">
            <a:schemeClr val="dk1"/>
          </a:lnRef>
          <a:fillRef idx="1">
            <a:schemeClr val="lt1"/>
          </a:fillRef>
          <a:effectRef idx="0">
            <a:schemeClr val="dk1"/>
          </a:effectRef>
          <a:fontRef idx="minor">
            <a:schemeClr val="dk1"/>
          </a:fontRef>
        </p:style>
        <p:txBody>
          <a:bodyPr>
            <a:normAutofit/>
          </a:bodyPr>
          <a:lstStyle/>
          <a:p>
            <a:r>
              <a:rPr lang="en-US" sz="3200" b="1" dirty="0" smtClean="0"/>
              <a:t>Health Care for All: Key Considerations</a:t>
            </a:r>
            <a:endParaRPr lang="en-US" sz="3200" b="1" dirty="0"/>
          </a:p>
        </p:txBody>
      </p:sp>
      <p:sp>
        <p:nvSpPr>
          <p:cNvPr id="3" name="Content Placeholder 2"/>
          <p:cNvSpPr>
            <a:spLocks noGrp="1"/>
          </p:cNvSpPr>
          <p:nvPr>
            <p:ph idx="1"/>
          </p:nvPr>
        </p:nvSpPr>
        <p:spPr>
          <a:xfrm>
            <a:off x="457200" y="1600200"/>
            <a:ext cx="8229600" cy="4953000"/>
          </a:xfrm>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pPr marL="0" marR="0" indent="0">
              <a:lnSpc>
                <a:spcPct val="120000"/>
              </a:lnSpc>
              <a:spcBef>
                <a:spcPts val="600"/>
              </a:spcBef>
              <a:spcAft>
                <a:spcPts val="600"/>
              </a:spcAft>
              <a:buNone/>
            </a:pPr>
            <a:r>
              <a:rPr lang="en-US" dirty="0">
                <a:ea typeface="Calibri"/>
                <a:cs typeface="Times New Roman"/>
              </a:rPr>
              <a:t>Mpumalanga Province currently faces a quadruple Burden of </a:t>
            </a:r>
            <a:r>
              <a:rPr lang="en-US" dirty="0" smtClean="0">
                <a:ea typeface="Calibri"/>
                <a:cs typeface="Times New Roman"/>
              </a:rPr>
              <a:t>Disease </a:t>
            </a:r>
            <a:r>
              <a:rPr lang="en-US" dirty="0">
                <a:ea typeface="Calibri"/>
                <a:cs typeface="Times New Roman"/>
              </a:rPr>
              <a:t>- </a:t>
            </a:r>
            <a:r>
              <a:rPr lang="en-US" dirty="0" smtClean="0">
                <a:ea typeface="Calibri"/>
                <a:cs typeface="Times New Roman"/>
              </a:rPr>
              <a:t> HIV </a:t>
            </a:r>
            <a:r>
              <a:rPr lang="en-US" dirty="0">
                <a:ea typeface="Calibri"/>
                <a:cs typeface="Times New Roman"/>
              </a:rPr>
              <a:t>/AIDS, </a:t>
            </a:r>
            <a:r>
              <a:rPr lang="en-US" dirty="0" smtClean="0">
                <a:ea typeface="Calibri"/>
                <a:cs typeface="Times New Roman"/>
              </a:rPr>
              <a:t>TB, </a:t>
            </a:r>
            <a:r>
              <a:rPr lang="en-US" dirty="0">
                <a:ea typeface="Calibri"/>
                <a:cs typeface="Times New Roman"/>
              </a:rPr>
              <a:t>high maternal and child mortality and violence and injuries. </a:t>
            </a:r>
            <a:endParaRPr lang="en-US" dirty="0" smtClean="0">
              <a:ea typeface="Calibri"/>
              <a:cs typeface="Times New Roman"/>
            </a:endParaRPr>
          </a:p>
          <a:p>
            <a:pPr marL="0" marR="0" indent="0">
              <a:lnSpc>
                <a:spcPct val="120000"/>
              </a:lnSpc>
              <a:spcBef>
                <a:spcPts val="600"/>
              </a:spcBef>
              <a:spcAft>
                <a:spcPts val="600"/>
              </a:spcAft>
              <a:buNone/>
            </a:pPr>
            <a:r>
              <a:rPr lang="en-US" dirty="0" smtClean="0">
                <a:ea typeface="Calibri"/>
                <a:cs typeface="Times New Roman"/>
              </a:rPr>
              <a:t>The </a:t>
            </a:r>
            <a:r>
              <a:rPr lang="en-US" dirty="0">
                <a:ea typeface="Calibri"/>
                <a:cs typeface="Times New Roman"/>
              </a:rPr>
              <a:t>South African health care system is characterized as </a:t>
            </a:r>
            <a:r>
              <a:rPr lang="en-US" b="1" i="1" dirty="0">
                <a:ea typeface="Calibri"/>
                <a:cs typeface="Times New Roman"/>
              </a:rPr>
              <a:t>fragmented and inequitable </a:t>
            </a:r>
            <a:r>
              <a:rPr lang="en-US" dirty="0">
                <a:ea typeface="Calibri"/>
                <a:cs typeface="Times New Roman"/>
              </a:rPr>
              <a:t>due to the huge disparities that exist between the public and private health sectors with regards to the availability of financial and human resources, </a:t>
            </a:r>
            <a:r>
              <a:rPr lang="en-US" dirty="0" smtClean="0">
                <a:ea typeface="Calibri"/>
                <a:cs typeface="Times New Roman"/>
              </a:rPr>
              <a:t> accessibility </a:t>
            </a:r>
            <a:r>
              <a:rPr lang="en-US" dirty="0">
                <a:ea typeface="Calibri"/>
                <a:cs typeface="Times New Roman"/>
              </a:rPr>
              <a:t>and delivery of health services. </a:t>
            </a:r>
            <a:endParaRPr lang="en-US" dirty="0" smtClean="0">
              <a:ea typeface="Calibri"/>
              <a:cs typeface="Times New Roman"/>
            </a:endParaRPr>
          </a:p>
          <a:p>
            <a:pPr marL="0" marR="0" indent="0">
              <a:lnSpc>
                <a:spcPct val="120000"/>
              </a:lnSpc>
              <a:spcBef>
                <a:spcPts val="600"/>
              </a:spcBef>
              <a:spcAft>
                <a:spcPts val="600"/>
              </a:spcAft>
              <a:buNone/>
            </a:pPr>
            <a:r>
              <a:rPr lang="en-US" dirty="0" smtClean="0">
                <a:ea typeface="Calibri"/>
                <a:cs typeface="Times New Roman"/>
              </a:rPr>
              <a:t>If </a:t>
            </a:r>
            <a:r>
              <a:rPr lang="en-US" dirty="0">
                <a:ea typeface="Calibri"/>
                <a:cs typeface="Times New Roman"/>
              </a:rPr>
              <a:t>Mpumalanga is to achieve the above targets, due consideration must be given to the following approaches</a:t>
            </a:r>
            <a:r>
              <a:rPr lang="en-US" dirty="0" smtClean="0">
                <a:ea typeface="Calibri"/>
                <a:cs typeface="Times New Roman"/>
              </a:rPr>
              <a:t>:</a:t>
            </a:r>
            <a:endParaRPr lang="en-US" sz="4000" dirty="0">
              <a:ea typeface="Calibri"/>
              <a:cs typeface="Times New Roman"/>
            </a:endParaRPr>
          </a:p>
          <a:p>
            <a:pPr lvl="1" algn="just">
              <a:lnSpc>
                <a:spcPct val="120000"/>
              </a:lnSpc>
              <a:spcBef>
                <a:spcPts val="600"/>
              </a:spcBef>
              <a:spcAft>
                <a:spcPts val="600"/>
              </a:spcAft>
              <a:buFont typeface="+mj-lt"/>
              <a:buAutoNum type="arabicPeriod"/>
            </a:pPr>
            <a:r>
              <a:rPr lang="en-US" sz="2300" b="1" i="1" dirty="0">
                <a:ea typeface="Calibri"/>
                <a:cs typeface="Times New Roman"/>
              </a:rPr>
              <a:t>Reduce the burden on clinics and hospitals</a:t>
            </a:r>
            <a:r>
              <a:rPr lang="en-US" sz="2300" b="1" dirty="0">
                <a:ea typeface="Calibri"/>
                <a:cs typeface="Times New Roman"/>
              </a:rPr>
              <a:t> </a:t>
            </a:r>
            <a:r>
              <a:rPr lang="en-US" sz="2300" dirty="0">
                <a:ea typeface="Calibri"/>
                <a:cs typeface="Times New Roman"/>
              </a:rPr>
              <a:t>by increasing the available resources and training for home based care and professional community health workers.</a:t>
            </a:r>
            <a:endParaRPr lang="en-US" sz="4000" dirty="0">
              <a:ea typeface="Calibri"/>
              <a:cs typeface="Times New Roman"/>
            </a:endParaRPr>
          </a:p>
          <a:p>
            <a:pPr lvl="1" algn="just">
              <a:lnSpc>
                <a:spcPct val="120000"/>
              </a:lnSpc>
              <a:spcBef>
                <a:spcPts val="600"/>
              </a:spcBef>
              <a:spcAft>
                <a:spcPts val="600"/>
              </a:spcAft>
              <a:buFont typeface="+mj-lt"/>
              <a:buAutoNum type="arabicPeriod"/>
            </a:pPr>
            <a:r>
              <a:rPr lang="en-US" sz="2300" b="1" dirty="0">
                <a:ea typeface="Calibri"/>
                <a:cs typeface="Times New Roman"/>
              </a:rPr>
              <a:t>Expand</a:t>
            </a:r>
            <a:r>
              <a:rPr lang="en-US" sz="2300" dirty="0">
                <a:ea typeface="Calibri"/>
                <a:cs typeface="Times New Roman"/>
              </a:rPr>
              <a:t>, upgrade and maintain the entire </a:t>
            </a:r>
            <a:r>
              <a:rPr lang="en-US" sz="2300" b="1" i="1" dirty="0">
                <a:ea typeface="Calibri"/>
                <a:cs typeface="Times New Roman"/>
              </a:rPr>
              <a:t>provincial health infrastructure</a:t>
            </a:r>
            <a:endParaRPr lang="en-US" sz="4000" b="1" dirty="0">
              <a:ea typeface="Calibri"/>
              <a:cs typeface="Times New Roman"/>
            </a:endParaRPr>
          </a:p>
          <a:p>
            <a:pPr lvl="1" algn="just">
              <a:lnSpc>
                <a:spcPct val="120000"/>
              </a:lnSpc>
              <a:spcBef>
                <a:spcPts val="600"/>
              </a:spcBef>
              <a:spcAft>
                <a:spcPts val="600"/>
              </a:spcAft>
              <a:buFont typeface="+mj-lt"/>
              <a:buAutoNum type="arabicPeriod"/>
            </a:pPr>
            <a:r>
              <a:rPr lang="en-US" sz="2300" b="1" i="1" dirty="0">
                <a:ea typeface="Calibri"/>
                <a:cs typeface="Times New Roman"/>
              </a:rPr>
              <a:t>Bridge the division between public and private facilities</a:t>
            </a:r>
            <a:r>
              <a:rPr lang="en-US" sz="2300" b="1" dirty="0">
                <a:ea typeface="Calibri"/>
                <a:cs typeface="Times New Roman"/>
              </a:rPr>
              <a:t> </a:t>
            </a:r>
            <a:r>
              <a:rPr lang="en-US" sz="2300" dirty="0">
                <a:ea typeface="Calibri"/>
                <a:cs typeface="Times New Roman"/>
              </a:rPr>
              <a:t>by using PPPs to build the professional, managerial and system efficiencies of public hospitals and clinics.</a:t>
            </a:r>
            <a:endParaRPr lang="en-US" sz="4000" dirty="0">
              <a:ea typeface="Calibri"/>
              <a:cs typeface="Times New Roman"/>
            </a:endParaRPr>
          </a:p>
          <a:p>
            <a:endParaRPr lang="en-GB"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67503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229600" cy="685800"/>
          </a:xfrm>
        </p:spPr>
        <p:style>
          <a:lnRef idx="2">
            <a:schemeClr val="dk1"/>
          </a:lnRef>
          <a:fillRef idx="1">
            <a:schemeClr val="lt1"/>
          </a:fillRef>
          <a:effectRef idx="0">
            <a:schemeClr val="dk1"/>
          </a:effectRef>
          <a:fontRef idx="minor">
            <a:schemeClr val="dk1"/>
          </a:fontRef>
        </p:style>
        <p:txBody>
          <a:bodyPr>
            <a:normAutofit/>
          </a:bodyPr>
          <a:lstStyle/>
          <a:p>
            <a:r>
              <a:rPr lang="en-US" sz="2800" b="1" dirty="0" smtClean="0"/>
              <a:t>V2030 Targets: Education, Training &amp; Innovation</a:t>
            </a:r>
            <a:endParaRPr lang="en-US" sz="2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89694903"/>
              </p:ext>
            </p:extLst>
          </p:nvPr>
        </p:nvGraphicFramePr>
        <p:xfrm>
          <a:off x="457200" y="1371600"/>
          <a:ext cx="8229600" cy="3276600"/>
        </p:xfrm>
        <a:graphic>
          <a:graphicData uri="http://schemas.openxmlformats.org/drawingml/2006/table">
            <a:tbl>
              <a:tblPr firstRow="1" bandRow="1">
                <a:tableStyleId>{5C22544A-7EE6-4342-B048-85BDC9FD1C3A}</a:tableStyleId>
              </a:tblPr>
              <a:tblGrid>
                <a:gridCol w="2351314"/>
                <a:gridCol w="2792186"/>
                <a:gridCol w="3086100"/>
              </a:tblGrid>
              <a:tr h="299824">
                <a:tc>
                  <a:txBody>
                    <a:bodyPr/>
                    <a:lstStyle/>
                    <a:p>
                      <a:pPr marL="0" marR="0">
                        <a:spcBef>
                          <a:spcPts val="400"/>
                        </a:spcBef>
                        <a:spcAft>
                          <a:spcPts val="400"/>
                        </a:spcAft>
                      </a:pPr>
                      <a:r>
                        <a:rPr lang="en-US" sz="1800" b="1" dirty="0">
                          <a:latin typeface="Arial" panose="020B0604020202020204" pitchFamily="34" charset="0"/>
                          <a:cs typeface="Arial" panose="020B0604020202020204" pitchFamily="34" charset="0"/>
                        </a:rPr>
                        <a:t>Indicator</a:t>
                      </a:r>
                      <a:endParaRPr lang="en-US" sz="2400" dirty="0">
                        <a:latin typeface="Arial" panose="020B0604020202020204" pitchFamily="34" charset="0"/>
                        <a:cs typeface="Arial" panose="020B0604020202020204" pitchFamily="34" charset="0"/>
                      </a:endParaRPr>
                    </a:p>
                  </a:txBody>
                  <a:tcPr marL="68580" marR="68580" marT="0" marB="0"/>
                </a:tc>
                <a:tc>
                  <a:txBody>
                    <a:bodyPr/>
                    <a:lstStyle/>
                    <a:p>
                      <a:pPr marL="0" marR="0">
                        <a:spcBef>
                          <a:spcPts val="400"/>
                        </a:spcBef>
                        <a:spcAft>
                          <a:spcPts val="400"/>
                        </a:spcAft>
                      </a:pPr>
                      <a:r>
                        <a:rPr lang="en-US" sz="1800" b="1" dirty="0">
                          <a:latin typeface="Arial" panose="020B0604020202020204" pitchFamily="34" charset="0"/>
                          <a:cs typeface="Arial" panose="020B0604020202020204" pitchFamily="34" charset="0"/>
                        </a:rPr>
                        <a:t>NDP Target</a:t>
                      </a:r>
                      <a:endParaRPr lang="en-US" sz="2400" dirty="0">
                        <a:latin typeface="Arial" panose="020B0604020202020204" pitchFamily="34" charset="0"/>
                        <a:cs typeface="Arial" panose="020B0604020202020204" pitchFamily="34" charset="0"/>
                      </a:endParaRPr>
                    </a:p>
                  </a:txBody>
                  <a:tcPr marL="68580" marR="68580" marT="0" marB="0"/>
                </a:tc>
                <a:tc>
                  <a:txBody>
                    <a:bodyPr/>
                    <a:lstStyle/>
                    <a:p>
                      <a:pPr marL="0" marR="0">
                        <a:spcBef>
                          <a:spcPts val="400"/>
                        </a:spcBef>
                        <a:spcAft>
                          <a:spcPts val="400"/>
                        </a:spcAft>
                      </a:pPr>
                      <a:r>
                        <a:rPr lang="en-US" sz="1800" b="1" dirty="0">
                          <a:latin typeface="Arial" panose="020B0604020202020204" pitchFamily="34" charset="0"/>
                          <a:cs typeface="Arial" panose="020B0604020202020204" pitchFamily="34" charset="0"/>
                        </a:rPr>
                        <a:t>Mpumalanga V2030 Target</a:t>
                      </a:r>
                      <a:endParaRPr lang="en-US" sz="2400" dirty="0">
                        <a:latin typeface="Arial" panose="020B0604020202020204" pitchFamily="34" charset="0"/>
                        <a:cs typeface="Arial" panose="020B0604020202020204" pitchFamily="34" charset="0"/>
                      </a:endParaRPr>
                    </a:p>
                  </a:txBody>
                  <a:tcPr marL="68580" marR="68580" marT="0" marB="0"/>
                </a:tc>
              </a:tr>
              <a:tr h="399766">
                <a:tc>
                  <a:txBody>
                    <a:bodyPr/>
                    <a:lstStyle/>
                    <a:p>
                      <a:pPr marL="0" marR="0">
                        <a:spcBef>
                          <a:spcPts val="400"/>
                        </a:spcBef>
                        <a:spcAft>
                          <a:spcPts val="400"/>
                        </a:spcAft>
                      </a:pPr>
                      <a:r>
                        <a:rPr lang="en-US" sz="1400" b="1">
                          <a:latin typeface="Arial" panose="020B0604020202020204" pitchFamily="34" charset="0"/>
                          <a:cs typeface="Arial" panose="020B0604020202020204" pitchFamily="34" charset="0"/>
                        </a:rPr>
                        <a:t>Pre -school education</a:t>
                      </a:r>
                      <a:endParaRPr lang="en-US" sz="1800">
                        <a:latin typeface="Arial" panose="020B0604020202020204" pitchFamily="34" charset="0"/>
                        <a:cs typeface="Arial" panose="020B0604020202020204" pitchFamily="34" charset="0"/>
                      </a:endParaRPr>
                    </a:p>
                  </a:txBody>
                  <a:tcPr marL="68580" marR="68580" marT="0" marB="0"/>
                </a:tc>
                <a:tc>
                  <a:txBody>
                    <a:bodyPr/>
                    <a:lstStyle/>
                    <a:p>
                      <a:pPr marL="0" marR="0">
                        <a:spcBef>
                          <a:spcPts val="400"/>
                        </a:spcBef>
                        <a:spcAft>
                          <a:spcPts val="400"/>
                        </a:spcAft>
                      </a:pPr>
                      <a:r>
                        <a:rPr lang="en-US" sz="1200" dirty="0">
                          <a:latin typeface="Arial" panose="020B0604020202020204" pitchFamily="34" charset="0"/>
                          <a:cs typeface="Arial" panose="020B0604020202020204" pitchFamily="34" charset="0"/>
                        </a:rPr>
                        <a:t>All children should have at least 2 years of pre-school education</a:t>
                      </a:r>
                      <a:endParaRPr lang="en-US" sz="1600" dirty="0">
                        <a:latin typeface="Arial" panose="020B0604020202020204" pitchFamily="34" charset="0"/>
                        <a:cs typeface="Arial" panose="020B0604020202020204" pitchFamily="34" charset="0"/>
                      </a:endParaRPr>
                    </a:p>
                  </a:txBody>
                  <a:tcPr marL="68580" marR="68580" marT="0" marB="0"/>
                </a:tc>
                <a:tc>
                  <a:txBody>
                    <a:bodyPr/>
                    <a:lstStyle/>
                    <a:p>
                      <a:pPr marL="0" marR="0">
                        <a:spcBef>
                          <a:spcPts val="400"/>
                        </a:spcBef>
                        <a:spcAft>
                          <a:spcPts val="400"/>
                        </a:spcAft>
                      </a:pPr>
                      <a:r>
                        <a:rPr lang="en-US" sz="1200" dirty="0">
                          <a:latin typeface="Arial" panose="020B0604020202020204" pitchFamily="34" charset="0"/>
                          <a:cs typeface="Arial" panose="020B0604020202020204" pitchFamily="34" charset="0"/>
                        </a:rPr>
                        <a:t>All children should have at least 2 years of pre-school education</a:t>
                      </a:r>
                      <a:endParaRPr lang="en-US" sz="1600" dirty="0">
                        <a:latin typeface="Arial" panose="020B0604020202020204" pitchFamily="34" charset="0"/>
                        <a:cs typeface="Arial" panose="020B0604020202020204" pitchFamily="34" charset="0"/>
                      </a:endParaRPr>
                    </a:p>
                  </a:txBody>
                  <a:tcPr marL="68580" marR="68580" marT="0" marB="0"/>
                </a:tc>
              </a:tr>
              <a:tr h="506345">
                <a:tc>
                  <a:txBody>
                    <a:bodyPr/>
                    <a:lstStyle/>
                    <a:p>
                      <a:pPr marL="0" marR="0">
                        <a:spcBef>
                          <a:spcPts val="400"/>
                        </a:spcBef>
                        <a:spcAft>
                          <a:spcPts val="400"/>
                        </a:spcAft>
                      </a:pPr>
                      <a:r>
                        <a:rPr lang="en-US" sz="1400" b="1">
                          <a:latin typeface="Arial" panose="020B0604020202020204" pitchFamily="34" charset="0"/>
                          <a:cs typeface="Arial" panose="020B0604020202020204" pitchFamily="34" charset="0"/>
                        </a:rPr>
                        <a:t>ANA average mark</a:t>
                      </a:r>
                      <a:endParaRPr lang="en-US" sz="1800">
                        <a:latin typeface="Arial" panose="020B0604020202020204" pitchFamily="34" charset="0"/>
                        <a:cs typeface="Arial" panose="020B0604020202020204" pitchFamily="34" charset="0"/>
                      </a:endParaRPr>
                    </a:p>
                  </a:txBody>
                  <a:tcPr marL="68580" marR="68580" marT="0" marB="0"/>
                </a:tc>
                <a:tc>
                  <a:txBody>
                    <a:bodyPr/>
                    <a:lstStyle/>
                    <a:p>
                      <a:pPr marL="0" marR="0">
                        <a:spcBef>
                          <a:spcPts val="400"/>
                        </a:spcBef>
                        <a:spcAft>
                          <a:spcPts val="400"/>
                        </a:spcAft>
                      </a:pPr>
                      <a:r>
                        <a:rPr lang="en-US" sz="1200" dirty="0">
                          <a:latin typeface="Arial" panose="020B0604020202020204" pitchFamily="34" charset="0"/>
                          <a:cs typeface="Arial" panose="020B0604020202020204" pitchFamily="34" charset="0"/>
                        </a:rPr>
                        <a:t>90% of learners in grades 3, 6 &amp;9 must achieve 50% or more in ANA</a:t>
                      </a:r>
                      <a:endParaRPr lang="en-US" sz="1600" dirty="0">
                        <a:latin typeface="Arial" panose="020B0604020202020204" pitchFamily="34" charset="0"/>
                        <a:cs typeface="Arial" panose="020B0604020202020204" pitchFamily="34" charset="0"/>
                      </a:endParaRPr>
                    </a:p>
                  </a:txBody>
                  <a:tcPr marL="68580" marR="68580" marT="0" marB="0"/>
                </a:tc>
                <a:tc>
                  <a:txBody>
                    <a:bodyPr/>
                    <a:lstStyle/>
                    <a:p>
                      <a:pPr marL="0" marR="0">
                        <a:spcBef>
                          <a:spcPts val="400"/>
                        </a:spcBef>
                        <a:spcAft>
                          <a:spcPts val="400"/>
                        </a:spcAft>
                      </a:pPr>
                      <a:r>
                        <a:rPr lang="en-US" sz="1200" dirty="0">
                          <a:latin typeface="Arial" panose="020B0604020202020204" pitchFamily="34" charset="0"/>
                          <a:cs typeface="Arial" panose="020B0604020202020204" pitchFamily="34" charset="0"/>
                        </a:rPr>
                        <a:t>90% of learners in grades 3, 6 &amp;9 must achieve 50% or more in ANA</a:t>
                      </a:r>
                      <a:endParaRPr lang="en-US" sz="1600" dirty="0">
                        <a:latin typeface="Arial" panose="020B0604020202020204" pitchFamily="34" charset="0"/>
                        <a:cs typeface="Arial" panose="020B0604020202020204" pitchFamily="34" charset="0"/>
                      </a:endParaRPr>
                    </a:p>
                  </a:txBody>
                  <a:tcPr marL="68580" marR="68580" marT="0" marB="0"/>
                </a:tc>
              </a:tr>
              <a:tr h="599649">
                <a:tc>
                  <a:txBody>
                    <a:bodyPr/>
                    <a:lstStyle/>
                    <a:p>
                      <a:pPr marL="0" marR="0">
                        <a:spcBef>
                          <a:spcPts val="400"/>
                        </a:spcBef>
                        <a:spcAft>
                          <a:spcPts val="400"/>
                        </a:spcAft>
                      </a:pPr>
                      <a:r>
                        <a:rPr lang="en-US" sz="1400" b="1">
                          <a:latin typeface="Arial" panose="020B0604020202020204" pitchFamily="34" charset="0"/>
                          <a:cs typeface="Arial" panose="020B0604020202020204" pitchFamily="34" charset="0"/>
                        </a:rPr>
                        <a:t>Throughput rate</a:t>
                      </a:r>
                      <a:endParaRPr lang="en-US" sz="1800">
                        <a:latin typeface="Arial" panose="020B0604020202020204" pitchFamily="34" charset="0"/>
                        <a:cs typeface="Arial" panose="020B0604020202020204" pitchFamily="34" charset="0"/>
                      </a:endParaRPr>
                    </a:p>
                  </a:txBody>
                  <a:tcPr marL="68580" marR="68580" marT="0" marB="0"/>
                </a:tc>
                <a:tc>
                  <a:txBody>
                    <a:bodyPr/>
                    <a:lstStyle/>
                    <a:p>
                      <a:pPr marL="0" marR="0">
                        <a:spcBef>
                          <a:spcPts val="400"/>
                        </a:spcBef>
                        <a:spcAft>
                          <a:spcPts val="400"/>
                        </a:spcAft>
                      </a:pPr>
                      <a:r>
                        <a:rPr lang="en-US" sz="1200" dirty="0">
                          <a:latin typeface="Arial" panose="020B0604020202020204" pitchFamily="34" charset="0"/>
                          <a:cs typeface="Arial" panose="020B0604020202020204" pitchFamily="34" charset="0"/>
                        </a:rPr>
                        <a:t>Between 80% &amp; 90% of learners should complete 12 years of schooling or vocational training</a:t>
                      </a:r>
                      <a:endParaRPr lang="en-US" sz="1600" dirty="0">
                        <a:latin typeface="Arial" panose="020B0604020202020204" pitchFamily="34" charset="0"/>
                        <a:cs typeface="Arial" panose="020B0604020202020204" pitchFamily="34" charset="0"/>
                      </a:endParaRPr>
                    </a:p>
                  </a:txBody>
                  <a:tcPr marL="68580" marR="68580" marT="0" marB="0"/>
                </a:tc>
                <a:tc>
                  <a:txBody>
                    <a:bodyPr/>
                    <a:lstStyle/>
                    <a:p>
                      <a:pPr marL="0" marR="0">
                        <a:spcBef>
                          <a:spcPts val="400"/>
                        </a:spcBef>
                        <a:spcAft>
                          <a:spcPts val="400"/>
                        </a:spcAft>
                      </a:pPr>
                      <a:r>
                        <a:rPr lang="en-US" sz="1200" dirty="0">
                          <a:latin typeface="Arial" panose="020B0604020202020204" pitchFamily="34" charset="0"/>
                          <a:cs typeface="Arial" panose="020B0604020202020204" pitchFamily="34" charset="0"/>
                        </a:rPr>
                        <a:t>Improve throughput rate of learners to at least 80% </a:t>
                      </a:r>
                      <a:endParaRPr lang="en-US" sz="1600" dirty="0">
                        <a:latin typeface="Arial" panose="020B0604020202020204" pitchFamily="34" charset="0"/>
                        <a:cs typeface="Arial" panose="020B0604020202020204" pitchFamily="34" charset="0"/>
                      </a:endParaRPr>
                    </a:p>
                  </a:txBody>
                  <a:tcPr marL="68580" marR="68580" marT="0" marB="0"/>
                </a:tc>
              </a:tr>
              <a:tr h="399766">
                <a:tc>
                  <a:txBody>
                    <a:bodyPr/>
                    <a:lstStyle/>
                    <a:p>
                      <a:pPr marL="0" marR="0">
                        <a:spcBef>
                          <a:spcPts val="400"/>
                        </a:spcBef>
                        <a:spcAft>
                          <a:spcPts val="400"/>
                        </a:spcAft>
                      </a:pPr>
                      <a:r>
                        <a:rPr lang="en-US" sz="1400" b="1">
                          <a:latin typeface="Arial" panose="020B0604020202020204" pitchFamily="34" charset="0"/>
                          <a:cs typeface="Arial" panose="020B0604020202020204" pitchFamily="34" charset="0"/>
                        </a:rPr>
                        <a:t>Matric pass rate</a:t>
                      </a:r>
                      <a:endParaRPr lang="en-US" sz="1800">
                        <a:latin typeface="Arial" panose="020B0604020202020204" pitchFamily="34" charset="0"/>
                        <a:cs typeface="Arial" panose="020B0604020202020204" pitchFamily="34" charset="0"/>
                      </a:endParaRPr>
                    </a:p>
                  </a:txBody>
                  <a:tcPr marL="68580" marR="68580" marT="0" marB="0"/>
                </a:tc>
                <a:tc>
                  <a:txBody>
                    <a:bodyPr/>
                    <a:lstStyle/>
                    <a:p>
                      <a:pPr marL="0" marR="0">
                        <a:spcBef>
                          <a:spcPts val="400"/>
                        </a:spcBef>
                        <a:spcAft>
                          <a:spcPts val="400"/>
                        </a:spcAft>
                      </a:pPr>
                      <a:r>
                        <a:rPr lang="en-US" sz="1200">
                          <a:latin typeface="Arial" panose="020B0604020202020204" pitchFamily="34" charset="0"/>
                          <a:cs typeface="Arial" panose="020B0604020202020204" pitchFamily="34" charset="0"/>
                        </a:rPr>
                        <a:t>80% of abovementioned learners should pass exit exams</a:t>
                      </a:r>
                      <a:endParaRPr lang="en-US" sz="1600">
                        <a:latin typeface="Arial" panose="020B0604020202020204" pitchFamily="34" charset="0"/>
                        <a:cs typeface="Arial" panose="020B0604020202020204" pitchFamily="34" charset="0"/>
                      </a:endParaRPr>
                    </a:p>
                  </a:txBody>
                  <a:tcPr marL="68580" marR="68580" marT="0" marB="0"/>
                </a:tc>
                <a:tc>
                  <a:txBody>
                    <a:bodyPr/>
                    <a:lstStyle/>
                    <a:p>
                      <a:pPr marL="0" marR="0">
                        <a:spcBef>
                          <a:spcPts val="400"/>
                        </a:spcBef>
                        <a:spcAft>
                          <a:spcPts val="400"/>
                        </a:spcAft>
                      </a:pPr>
                      <a:r>
                        <a:rPr lang="en-US" sz="1200" dirty="0">
                          <a:latin typeface="Arial" panose="020B0604020202020204" pitchFamily="34" charset="0"/>
                          <a:cs typeface="Arial" panose="020B0604020202020204" pitchFamily="34" charset="0"/>
                        </a:rPr>
                        <a:t>80% of abovementioned learners should pass exit exams</a:t>
                      </a:r>
                      <a:endParaRPr lang="en-US" sz="1600" dirty="0">
                        <a:latin typeface="Arial" panose="020B0604020202020204" pitchFamily="34" charset="0"/>
                        <a:cs typeface="Arial" panose="020B0604020202020204" pitchFamily="34" charset="0"/>
                      </a:endParaRPr>
                    </a:p>
                  </a:txBody>
                  <a:tcPr marL="68580" marR="68580" marT="0" marB="0"/>
                </a:tc>
              </a:tr>
              <a:tr h="1071250">
                <a:tc>
                  <a:txBody>
                    <a:bodyPr/>
                    <a:lstStyle/>
                    <a:p>
                      <a:pPr marL="0" marR="0">
                        <a:spcBef>
                          <a:spcPts val="400"/>
                        </a:spcBef>
                        <a:spcAft>
                          <a:spcPts val="400"/>
                        </a:spcAft>
                      </a:pPr>
                      <a:r>
                        <a:rPr lang="en-US" sz="1400" b="1" dirty="0">
                          <a:latin typeface="Arial" panose="020B0604020202020204" pitchFamily="34" charset="0"/>
                          <a:cs typeface="Arial" panose="020B0604020202020204" pitchFamily="34" charset="0"/>
                        </a:rPr>
                        <a:t>Innovation</a:t>
                      </a:r>
                      <a:endParaRPr lang="en-US" sz="1800" dirty="0">
                        <a:latin typeface="Arial" panose="020B0604020202020204" pitchFamily="34" charset="0"/>
                        <a:cs typeface="Arial" panose="020B0604020202020204" pitchFamily="34" charset="0"/>
                      </a:endParaRPr>
                    </a:p>
                  </a:txBody>
                  <a:tcPr marL="68580" marR="68580" marT="0" marB="0"/>
                </a:tc>
                <a:tc>
                  <a:txBody>
                    <a:bodyPr/>
                    <a:lstStyle/>
                    <a:p>
                      <a:pPr marL="0" marR="0">
                        <a:spcBef>
                          <a:spcPts val="400"/>
                        </a:spcBef>
                        <a:spcAft>
                          <a:spcPts val="400"/>
                        </a:spcAft>
                      </a:pPr>
                      <a:r>
                        <a:rPr lang="en-US" sz="1200" dirty="0">
                          <a:latin typeface="Arial" panose="020B0604020202020204" pitchFamily="34" charset="0"/>
                          <a:cs typeface="Arial" panose="020B0604020202020204" pitchFamily="34" charset="0"/>
                        </a:rPr>
                        <a:t>Expand science, technology &amp; innovation outputs by increasing R&amp;D spending by government &amp; by encouraging industry to do so</a:t>
                      </a:r>
                      <a:endParaRPr lang="en-US" sz="1600" dirty="0">
                        <a:latin typeface="Arial" panose="020B0604020202020204" pitchFamily="34" charset="0"/>
                        <a:cs typeface="Arial" panose="020B0604020202020204" pitchFamily="34" charset="0"/>
                      </a:endParaRPr>
                    </a:p>
                  </a:txBody>
                  <a:tcPr marL="68580" marR="68580" marT="0" marB="0"/>
                </a:tc>
                <a:tc>
                  <a:txBody>
                    <a:bodyPr/>
                    <a:lstStyle/>
                    <a:p>
                      <a:pPr marL="0" marR="0">
                        <a:spcBef>
                          <a:spcPts val="400"/>
                        </a:spcBef>
                        <a:spcAft>
                          <a:spcPts val="400"/>
                        </a:spcAft>
                      </a:pPr>
                      <a:r>
                        <a:rPr lang="en-US" sz="1200" dirty="0">
                          <a:latin typeface="Arial" panose="020B0604020202020204" pitchFamily="34" charset="0"/>
                          <a:cs typeface="Arial" panose="020B0604020202020204" pitchFamily="34" charset="0"/>
                        </a:rPr>
                        <a:t>Gross expenditure of research &amp; development (GERD) in MP as a percentage of provincial GDP to increase to at least 2%</a:t>
                      </a:r>
                      <a:endParaRPr lang="en-US" sz="1600" dirty="0">
                        <a:latin typeface="Arial" panose="020B0604020202020204" pitchFamily="34" charset="0"/>
                        <a:cs typeface="Arial" panose="020B0604020202020204" pitchFamily="34" charset="0"/>
                      </a:endParaRPr>
                    </a:p>
                  </a:txBody>
                  <a:tcPr marL="68580" marR="68580" marT="0" marB="0"/>
                </a:tc>
              </a:tr>
            </a:tbl>
          </a:graphicData>
        </a:graphic>
      </p:graphicFrame>
      <p:sp>
        <p:nvSpPr>
          <p:cNvPr id="3" name="TextBox 2"/>
          <p:cNvSpPr txBox="1"/>
          <p:nvPr/>
        </p:nvSpPr>
        <p:spPr>
          <a:xfrm>
            <a:off x="446567" y="4800600"/>
            <a:ext cx="8229600" cy="1908215"/>
          </a:xfrm>
          <a:prstGeom prst="rect">
            <a:avLst/>
          </a:prstGeom>
          <a:noFill/>
          <a:ln>
            <a:solidFill>
              <a:schemeClr val="accent1"/>
            </a:solidFill>
          </a:ln>
        </p:spPr>
        <p:txBody>
          <a:bodyPr wrap="square" rtlCol="0">
            <a:spAutoFit/>
          </a:bodyPr>
          <a:lstStyle/>
          <a:p>
            <a:pPr>
              <a:spcBef>
                <a:spcPts val="400"/>
              </a:spcBef>
              <a:spcAft>
                <a:spcPts val="400"/>
              </a:spcAft>
            </a:pPr>
            <a:r>
              <a:rPr lang="en-ZA" sz="1400" dirty="0"/>
              <a:t>In addition to these targets, the NDP includes the following objectives that should be considered by the Province:</a:t>
            </a:r>
          </a:p>
          <a:p>
            <a:pPr marL="285750" indent="-285750">
              <a:spcBef>
                <a:spcPts val="400"/>
              </a:spcBef>
              <a:spcAft>
                <a:spcPts val="400"/>
              </a:spcAft>
              <a:buClr>
                <a:schemeClr val="accent1"/>
              </a:buClr>
              <a:buFont typeface="Arial" panose="020B0604020202020204" pitchFamily="34" charset="0"/>
              <a:buChar char="•"/>
            </a:pPr>
            <a:r>
              <a:rPr lang="en-ZA" sz="1400" dirty="0" smtClean="0"/>
              <a:t>Eradicate </a:t>
            </a:r>
            <a:r>
              <a:rPr lang="en-ZA" sz="1400" b="1" i="1" dirty="0" smtClean="0"/>
              <a:t>infrastructure backlogs </a:t>
            </a:r>
            <a:r>
              <a:rPr lang="en-ZA" sz="1400" dirty="0" smtClean="0"/>
              <a:t>&amp; ensure that all schools meet the minimum standards by 2016</a:t>
            </a:r>
          </a:p>
          <a:p>
            <a:pPr marL="285750" indent="-285750">
              <a:spcBef>
                <a:spcPts val="400"/>
              </a:spcBef>
              <a:spcAft>
                <a:spcPts val="400"/>
              </a:spcAft>
              <a:buClr>
                <a:schemeClr val="accent1"/>
              </a:buClr>
              <a:buFont typeface="Arial" panose="020B0604020202020204" pitchFamily="34" charset="0"/>
              <a:buChar char="•"/>
            </a:pPr>
            <a:r>
              <a:rPr lang="en-ZA" sz="1400" dirty="0" smtClean="0"/>
              <a:t>Develop programmes and partnerships that produce </a:t>
            </a:r>
            <a:r>
              <a:rPr lang="en-ZA" sz="1400" b="1" i="1" dirty="0" smtClean="0"/>
              <a:t>sufficient artisans </a:t>
            </a:r>
            <a:r>
              <a:rPr lang="en-ZA" sz="1400" dirty="0" smtClean="0"/>
              <a:t>to meet the economies needs</a:t>
            </a:r>
          </a:p>
          <a:p>
            <a:pPr marL="285750" indent="-285750">
              <a:spcBef>
                <a:spcPts val="400"/>
              </a:spcBef>
              <a:spcAft>
                <a:spcPts val="400"/>
              </a:spcAft>
              <a:buClr>
                <a:schemeClr val="accent1"/>
              </a:buClr>
              <a:buFont typeface="Arial" panose="020B0604020202020204" pitchFamily="34" charset="0"/>
              <a:buChar char="•"/>
            </a:pPr>
            <a:r>
              <a:rPr lang="en-ZA" sz="1400" dirty="0" smtClean="0"/>
              <a:t>Increase the number of students eligible to study towards </a:t>
            </a:r>
            <a:r>
              <a:rPr lang="en-ZA" sz="1400" b="1" i="1" dirty="0" smtClean="0"/>
              <a:t>maths &amp; science </a:t>
            </a:r>
            <a:r>
              <a:rPr lang="en-ZA" sz="1400" dirty="0" smtClean="0"/>
              <a:t>based degrees.</a:t>
            </a:r>
            <a:endParaRPr lang="en-GB" sz="1400" dirty="0"/>
          </a:p>
        </p:txBody>
      </p:sp>
    </p:spTree>
    <p:extLst>
      <p:ext uri="{BB962C8B-B14F-4D97-AF65-F5344CB8AC3E}">
        <p14:creationId xmlns:p14="http://schemas.microsoft.com/office/powerpoint/2010/main" val="38341398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229600" cy="715962"/>
          </a:xfrm>
        </p:spPr>
        <p:style>
          <a:lnRef idx="2">
            <a:schemeClr val="dk1"/>
          </a:lnRef>
          <a:fillRef idx="1">
            <a:schemeClr val="lt1"/>
          </a:fillRef>
          <a:effectRef idx="0">
            <a:schemeClr val="dk1"/>
          </a:effectRef>
          <a:fontRef idx="minor">
            <a:schemeClr val="dk1"/>
          </a:fontRef>
        </p:style>
        <p:txBody>
          <a:bodyPr>
            <a:normAutofit fontScale="90000"/>
          </a:bodyPr>
          <a:lstStyle/>
          <a:p>
            <a:r>
              <a:rPr lang="en-US" sz="2800" b="1" dirty="0" smtClean="0"/>
              <a:t>Education, Training &amp; Innovation: Key Considerations</a:t>
            </a:r>
            <a:endParaRPr lang="en-US" sz="2800" b="1" dirty="0"/>
          </a:p>
        </p:txBody>
      </p:sp>
      <p:sp>
        <p:nvSpPr>
          <p:cNvPr id="3" name="Content Placeholder 2"/>
          <p:cNvSpPr>
            <a:spLocks noGrp="1"/>
          </p:cNvSpPr>
          <p:nvPr>
            <p:ph idx="1"/>
          </p:nvPr>
        </p:nvSpPr>
        <p:spPr>
          <a:xfrm>
            <a:off x="457200" y="1219200"/>
            <a:ext cx="8229600" cy="5410200"/>
          </a:xfrm>
        </p:spPr>
        <p:style>
          <a:lnRef idx="2">
            <a:schemeClr val="accent4"/>
          </a:lnRef>
          <a:fillRef idx="1">
            <a:schemeClr val="lt1"/>
          </a:fillRef>
          <a:effectRef idx="0">
            <a:schemeClr val="accent4"/>
          </a:effectRef>
          <a:fontRef idx="minor">
            <a:schemeClr val="dk1"/>
          </a:fontRef>
        </p:style>
        <p:txBody>
          <a:bodyPr>
            <a:noAutofit/>
          </a:bodyPr>
          <a:lstStyle/>
          <a:p>
            <a:pPr marL="0" marR="0" indent="0">
              <a:spcBef>
                <a:spcPts val="600"/>
              </a:spcBef>
              <a:spcAft>
                <a:spcPts val="600"/>
              </a:spcAft>
              <a:buNone/>
            </a:pPr>
            <a:r>
              <a:rPr lang="en-US" sz="1600" dirty="0" smtClean="0">
                <a:ea typeface="Calibri"/>
                <a:cs typeface="Times New Roman"/>
              </a:rPr>
              <a:t>An </a:t>
            </a:r>
            <a:r>
              <a:rPr lang="en-US" sz="1600" dirty="0">
                <a:ea typeface="Calibri"/>
                <a:cs typeface="Times New Roman"/>
              </a:rPr>
              <a:t>effective and efficient education system is central to the creation of employment opportunities, economic development, health and citizen engagement with the public sector. In Mpumalanga, the proposed targets are only achievable with due consideration of the following</a:t>
            </a:r>
            <a:r>
              <a:rPr lang="en-US" sz="1600" dirty="0" smtClean="0">
                <a:ea typeface="Calibri"/>
                <a:cs typeface="Times New Roman"/>
              </a:rPr>
              <a:t>:</a:t>
            </a:r>
          </a:p>
          <a:p>
            <a:pPr marL="0" marR="0" indent="0">
              <a:spcBef>
                <a:spcPts val="0"/>
              </a:spcBef>
              <a:buNone/>
            </a:pPr>
            <a:endParaRPr lang="en-US" sz="800" dirty="0">
              <a:ea typeface="Calibri"/>
              <a:cs typeface="Times New Roman"/>
            </a:endParaRPr>
          </a:p>
          <a:p>
            <a:pPr lvl="0" algn="just">
              <a:spcBef>
                <a:spcPts val="400"/>
              </a:spcBef>
              <a:spcAft>
                <a:spcPts val="400"/>
              </a:spcAft>
              <a:buFont typeface="+mj-lt"/>
              <a:buAutoNum type="arabicPeriod"/>
            </a:pPr>
            <a:r>
              <a:rPr lang="en-US" sz="1600" dirty="0">
                <a:ea typeface="Calibri"/>
                <a:cs typeface="Times New Roman"/>
              </a:rPr>
              <a:t>Teaching must be regarded as an </a:t>
            </a:r>
            <a:r>
              <a:rPr lang="en-US" sz="1600" b="1" i="1" dirty="0">
                <a:ea typeface="Calibri"/>
                <a:cs typeface="Times New Roman"/>
              </a:rPr>
              <a:t>essential service</a:t>
            </a:r>
            <a:r>
              <a:rPr lang="en-US" sz="1600" dirty="0">
                <a:ea typeface="Calibri"/>
                <a:cs typeface="Times New Roman"/>
              </a:rPr>
              <a:t>. The province must improve teacher development programmes and performance management systems.</a:t>
            </a:r>
            <a:endParaRPr lang="en-US" sz="2000" dirty="0">
              <a:ea typeface="Calibri"/>
              <a:cs typeface="Times New Roman"/>
            </a:endParaRPr>
          </a:p>
          <a:p>
            <a:pPr lvl="0" algn="just">
              <a:spcBef>
                <a:spcPts val="400"/>
              </a:spcBef>
              <a:spcAft>
                <a:spcPts val="400"/>
              </a:spcAft>
              <a:buFont typeface="+mj-lt"/>
              <a:buAutoNum type="arabicPeriod"/>
            </a:pPr>
            <a:r>
              <a:rPr lang="en-US" sz="1600" dirty="0">
                <a:ea typeface="Calibri"/>
                <a:cs typeface="Times New Roman"/>
              </a:rPr>
              <a:t>The </a:t>
            </a:r>
            <a:r>
              <a:rPr lang="en-US" sz="1600" b="1" i="1" dirty="0">
                <a:ea typeface="Calibri"/>
                <a:cs typeface="Times New Roman"/>
              </a:rPr>
              <a:t>standard and quality of education and educators</a:t>
            </a:r>
            <a:r>
              <a:rPr lang="en-US" sz="1600" dirty="0">
                <a:ea typeface="Calibri"/>
                <a:cs typeface="Times New Roman"/>
              </a:rPr>
              <a:t>, as well as school management and </a:t>
            </a:r>
            <a:r>
              <a:rPr lang="en-US" sz="1600" dirty="0" err="1">
                <a:ea typeface="Calibri"/>
                <a:cs typeface="Times New Roman"/>
              </a:rPr>
              <a:t>organisation</a:t>
            </a:r>
            <a:r>
              <a:rPr lang="en-US" sz="1600" dirty="0">
                <a:ea typeface="Calibri"/>
                <a:cs typeface="Times New Roman"/>
              </a:rPr>
              <a:t> is a key priority</a:t>
            </a:r>
            <a:endParaRPr lang="en-US" sz="2000" dirty="0">
              <a:ea typeface="Calibri"/>
              <a:cs typeface="Times New Roman"/>
            </a:endParaRPr>
          </a:p>
          <a:p>
            <a:pPr lvl="0" algn="just">
              <a:spcBef>
                <a:spcPts val="400"/>
              </a:spcBef>
              <a:spcAft>
                <a:spcPts val="400"/>
              </a:spcAft>
              <a:buFont typeface="+mj-lt"/>
              <a:buAutoNum type="arabicPeriod"/>
            </a:pPr>
            <a:r>
              <a:rPr lang="en-US" sz="1600" dirty="0">
                <a:ea typeface="Calibri"/>
                <a:cs typeface="Times New Roman"/>
              </a:rPr>
              <a:t>The </a:t>
            </a:r>
            <a:r>
              <a:rPr lang="en-US" sz="1600" b="1" i="1" dirty="0">
                <a:ea typeface="Calibri"/>
                <a:cs typeface="Times New Roman"/>
              </a:rPr>
              <a:t>learning environment of Mpumalanga’s children</a:t>
            </a:r>
            <a:r>
              <a:rPr lang="en-US" sz="1600" b="1" dirty="0">
                <a:ea typeface="Calibri"/>
                <a:cs typeface="Times New Roman"/>
              </a:rPr>
              <a:t> </a:t>
            </a:r>
            <a:r>
              <a:rPr lang="en-US" sz="1600" dirty="0">
                <a:ea typeface="Calibri"/>
                <a:cs typeface="Times New Roman"/>
              </a:rPr>
              <a:t>must be drastically improved and this requires addressing the infrastructure backlog (classrooms, water, sanitation, electricity and fencing) as well as issues of health and nutrition.</a:t>
            </a:r>
            <a:endParaRPr lang="en-US" sz="2000" dirty="0">
              <a:ea typeface="Calibri"/>
              <a:cs typeface="Times New Roman"/>
            </a:endParaRPr>
          </a:p>
          <a:p>
            <a:pPr lvl="0" algn="just">
              <a:spcBef>
                <a:spcPts val="400"/>
              </a:spcBef>
              <a:spcAft>
                <a:spcPts val="400"/>
              </a:spcAft>
              <a:buFont typeface="+mj-lt"/>
              <a:buAutoNum type="arabicPeriod"/>
            </a:pPr>
            <a:r>
              <a:rPr lang="en-US" sz="1600" dirty="0">
                <a:ea typeface="Calibri"/>
                <a:cs typeface="Times New Roman"/>
              </a:rPr>
              <a:t>The </a:t>
            </a:r>
            <a:r>
              <a:rPr lang="en-US" sz="1600" b="1" i="1" dirty="0">
                <a:ea typeface="Calibri"/>
                <a:cs typeface="Times New Roman"/>
              </a:rPr>
              <a:t>Human Resource Development Strategy</a:t>
            </a:r>
            <a:r>
              <a:rPr lang="en-US" sz="1600" b="1" dirty="0">
                <a:ea typeface="Calibri"/>
                <a:cs typeface="Times New Roman"/>
              </a:rPr>
              <a:t> </a:t>
            </a:r>
            <a:r>
              <a:rPr lang="en-US" sz="1600" dirty="0">
                <a:ea typeface="Calibri"/>
                <a:cs typeface="Times New Roman"/>
              </a:rPr>
              <a:t>must be adequately resourced and </a:t>
            </a:r>
            <a:r>
              <a:rPr lang="en-US" sz="1600" dirty="0" err="1">
                <a:ea typeface="Calibri"/>
                <a:cs typeface="Times New Roman"/>
              </a:rPr>
              <a:t>operationalised</a:t>
            </a:r>
            <a:r>
              <a:rPr lang="en-US" sz="1600" dirty="0">
                <a:ea typeface="Calibri"/>
                <a:cs typeface="Times New Roman"/>
              </a:rPr>
              <a:t> as the province’s human capital development model for education from the foundation phases through to employment.</a:t>
            </a:r>
            <a:endParaRPr lang="en-US" sz="2000" dirty="0">
              <a:ea typeface="Calibri"/>
              <a:cs typeface="Times New Roman"/>
            </a:endParaRPr>
          </a:p>
          <a:p>
            <a:pPr lvl="0" algn="just">
              <a:spcBef>
                <a:spcPts val="400"/>
              </a:spcBef>
              <a:spcAft>
                <a:spcPts val="400"/>
              </a:spcAft>
              <a:buFont typeface="+mj-lt"/>
              <a:buAutoNum type="arabicPeriod"/>
            </a:pPr>
            <a:r>
              <a:rPr lang="en-US" sz="1600" dirty="0">
                <a:ea typeface="Calibri"/>
                <a:cs typeface="Times New Roman"/>
              </a:rPr>
              <a:t>The </a:t>
            </a:r>
            <a:r>
              <a:rPr lang="en-US" sz="1600" b="1" i="1" dirty="0">
                <a:ea typeface="Calibri"/>
                <a:cs typeface="Times New Roman"/>
              </a:rPr>
              <a:t>balance between technical, academic and entrepreneurial skills</a:t>
            </a:r>
            <a:r>
              <a:rPr lang="en-US" sz="1600" b="1" dirty="0">
                <a:ea typeface="Calibri"/>
                <a:cs typeface="Times New Roman"/>
              </a:rPr>
              <a:t> </a:t>
            </a:r>
            <a:r>
              <a:rPr lang="en-US" sz="1600" dirty="0">
                <a:ea typeface="Calibri"/>
                <a:cs typeface="Times New Roman"/>
              </a:rPr>
              <a:t>must be improved. This should also include linking curriculum content with industry needs and “building local talent”.</a:t>
            </a:r>
            <a:endParaRPr lang="en-US" sz="2000" dirty="0">
              <a:ea typeface="Calibri"/>
              <a:cs typeface="Times New Roman"/>
            </a:endParaRPr>
          </a:p>
          <a:p>
            <a:pPr lvl="0" algn="just">
              <a:spcBef>
                <a:spcPts val="400"/>
              </a:spcBef>
              <a:spcAft>
                <a:spcPts val="400"/>
              </a:spcAft>
              <a:buFont typeface="+mj-lt"/>
              <a:buAutoNum type="arabicPeriod"/>
            </a:pPr>
            <a:r>
              <a:rPr lang="en-US" sz="1600" dirty="0">
                <a:ea typeface="Calibri"/>
                <a:cs typeface="Times New Roman"/>
              </a:rPr>
              <a:t>The </a:t>
            </a:r>
            <a:r>
              <a:rPr lang="en-US" sz="1600" b="1" i="1" dirty="0">
                <a:ea typeface="Calibri"/>
                <a:cs typeface="Times New Roman"/>
              </a:rPr>
              <a:t>Mpumalanga University</a:t>
            </a:r>
            <a:r>
              <a:rPr lang="en-US" sz="1600" b="1" dirty="0">
                <a:ea typeface="Calibri"/>
                <a:cs typeface="Times New Roman"/>
              </a:rPr>
              <a:t> </a:t>
            </a:r>
            <a:r>
              <a:rPr lang="en-US" sz="1600" dirty="0">
                <a:ea typeface="Calibri"/>
                <a:cs typeface="Times New Roman"/>
              </a:rPr>
              <a:t>should support the development of priority and scarce skills in the Province.</a:t>
            </a:r>
            <a:endParaRPr lang="en-GB" sz="1600" dirty="0"/>
          </a:p>
        </p:txBody>
      </p:sp>
    </p:spTree>
    <p:extLst>
      <p:ext uri="{BB962C8B-B14F-4D97-AF65-F5344CB8AC3E}">
        <p14:creationId xmlns:p14="http://schemas.microsoft.com/office/powerpoint/2010/main" val="42500376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676400"/>
            <a:ext cx="7696200" cy="990600"/>
          </a:xfrm>
        </p:spPr>
        <p:style>
          <a:lnRef idx="2">
            <a:schemeClr val="dk1"/>
          </a:lnRef>
          <a:fillRef idx="1">
            <a:schemeClr val="lt1"/>
          </a:fillRef>
          <a:effectRef idx="0">
            <a:schemeClr val="dk1"/>
          </a:effectRef>
          <a:fontRef idx="minor">
            <a:schemeClr val="dk1"/>
          </a:fontRef>
        </p:style>
        <p:txBody>
          <a:bodyPr/>
          <a:lstStyle/>
          <a:p>
            <a:pPr algn="ctr"/>
            <a:r>
              <a:rPr lang="en-ZA" b="1" dirty="0" smtClean="0"/>
              <a:t>Five Year Strategic Focus</a:t>
            </a:r>
            <a:endParaRPr lang="en-ZA" b="1" dirty="0"/>
          </a:p>
        </p:txBody>
      </p:sp>
      <p:sp>
        <p:nvSpPr>
          <p:cNvPr id="3" name="Content Placeholder 2"/>
          <p:cNvSpPr>
            <a:spLocks noGrp="1"/>
          </p:cNvSpPr>
          <p:nvPr>
            <p:ph idx="1"/>
          </p:nvPr>
        </p:nvSpPr>
        <p:spPr>
          <a:xfrm>
            <a:off x="457200" y="3124200"/>
            <a:ext cx="8229600" cy="609600"/>
          </a:xfrm>
        </p:spPr>
        <p:txBody>
          <a:bodyPr/>
          <a:lstStyle/>
          <a:p>
            <a:pPr marL="0" indent="0" algn="ctr">
              <a:buNone/>
            </a:pPr>
            <a:r>
              <a:rPr lang="en-ZA" i="1" dirty="0" smtClean="0">
                <a:solidFill>
                  <a:schemeClr val="tx2">
                    <a:lumMod val="50000"/>
                  </a:schemeClr>
                </a:solidFill>
              </a:rPr>
              <a:t>Key commitments from the ruling party manifesto</a:t>
            </a:r>
            <a:endParaRPr lang="en-ZA" i="1" dirty="0">
              <a:solidFill>
                <a:schemeClr val="tx2">
                  <a:lumMod val="50000"/>
                </a:schemeClr>
              </a:solidFill>
            </a:endParaRPr>
          </a:p>
        </p:txBody>
      </p:sp>
    </p:spTree>
    <p:extLst>
      <p:ext uri="{BB962C8B-B14F-4D97-AF65-F5344CB8AC3E}">
        <p14:creationId xmlns:p14="http://schemas.microsoft.com/office/powerpoint/2010/main" val="15818287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33400"/>
            <a:ext cx="8229600" cy="609600"/>
          </a:xfrm>
        </p:spPr>
        <p:style>
          <a:lnRef idx="2">
            <a:schemeClr val="dk1"/>
          </a:lnRef>
          <a:fillRef idx="1">
            <a:schemeClr val="lt1"/>
          </a:fillRef>
          <a:effectRef idx="0">
            <a:schemeClr val="dk1"/>
          </a:effectRef>
          <a:fontRef idx="minor">
            <a:schemeClr val="dk1"/>
          </a:fontRef>
        </p:style>
        <p:txBody>
          <a:bodyPr>
            <a:noAutofit/>
          </a:bodyPr>
          <a:lstStyle/>
          <a:p>
            <a:r>
              <a:rPr lang="en-US" sz="3600" b="1" dirty="0" smtClean="0"/>
              <a:t>2014 – 2019 Priorities</a:t>
            </a:r>
            <a:endParaRPr lang="en-US" sz="3600" b="1" dirty="0"/>
          </a:p>
        </p:txBody>
      </p:sp>
      <p:sp>
        <p:nvSpPr>
          <p:cNvPr id="3" name="Content Placeholder 2"/>
          <p:cNvSpPr>
            <a:spLocks noGrp="1"/>
          </p:cNvSpPr>
          <p:nvPr>
            <p:ph idx="1"/>
          </p:nvPr>
        </p:nvSpPr>
        <p:spPr>
          <a:xfrm>
            <a:off x="457200" y="1371600"/>
            <a:ext cx="8229600" cy="5181600"/>
          </a:xfrm>
        </p:spPr>
        <p:style>
          <a:lnRef idx="2">
            <a:schemeClr val="accent1"/>
          </a:lnRef>
          <a:fillRef idx="1">
            <a:schemeClr val="lt1"/>
          </a:fillRef>
          <a:effectRef idx="0">
            <a:schemeClr val="accent1"/>
          </a:effectRef>
          <a:fontRef idx="minor">
            <a:schemeClr val="dk1"/>
          </a:fontRef>
        </p:style>
        <p:txBody>
          <a:bodyPr>
            <a:noAutofit/>
          </a:bodyPr>
          <a:lstStyle/>
          <a:p>
            <a:pPr lvl="0">
              <a:spcBef>
                <a:spcPts val="600"/>
              </a:spcBef>
              <a:spcAft>
                <a:spcPts val="600"/>
              </a:spcAft>
            </a:pPr>
            <a:r>
              <a:rPr lang="en-US" sz="1800" dirty="0" smtClean="0"/>
              <a:t>The ruling party’s </a:t>
            </a:r>
            <a:r>
              <a:rPr lang="en-US" sz="1800" b="1" i="1" dirty="0" smtClean="0"/>
              <a:t>election manifesto </a:t>
            </a:r>
            <a:r>
              <a:rPr lang="en-US" sz="1800" dirty="0" smtClean="0"/>
              <a:t>sets out the main priorities for government for the next five years, including the implementation of the </a:t>
            </a:r>
            <a:r>
              <a:rPr lang="en-US" sz="1800" b="1" i="1" dirty="0" smtClean="0"/>
              <a:t>National Development Plan</a:t>
            </a:r>
          </a:p>
          <a:p>
            <a:pPr lvl="0">
              <a:spcBef>
                <a:spcPts val="600"/>
              </a:spcBef>
              <a:spcAft>
                <a:spcPts val="600"/>
              </a:spcAft>
            </a:pPr>
            <a:r>
              <a:rPr lang="en-US" sz="1800" dirty="0" smtClean="0"/>
              <a:t>As stated in the manifesto, government will </a:t>
            </a:r>
            <a:r>
              <a:rPr lang="en-US" sz="1800" b="1" i="1" dirty="0" smtClean="0"/>
              <a:t>build on the progress </a:t>
            </a:r>
            <a:r>
              <a:rPr lang="en-US" sz="1800" dirty="0" smtClean="0"/>
              <a:t>made in implementing the priorities of the 2009-2014 planning cycles. The 2014-2019 manifesto priorities are as follows:</a:t>
            </a:r>
          </a:p>
          <a:p>
            <a:pPr lvl="0">
              <a:spcBef>
                <a:spcPts val="600"/>
              </a:spcBef>
              <a:spcAft>
                <a:spcPts val="600"/>
              </a:spcAft>
            </a:pPr>
            <a:endParaRPr lang="en-US" sz="800" dirty="0" smtClean="0"/>
          </a:p>
          <a:p>
            <a:pPr lvl="2">
              <a:spcBef>
                <a:spcPts val="600"/>
              </a:spcBef>
              <a:spcAft>
                <a:spcPts val="600"/>
              </a:spcAft>
            </a:pPr>
            <a:r>
              <a:rPr lang="en-ZA" dirty="0" smtClean="0"/>
              <a:t>Creation </a:t>
            </a:r>
            <a:r>
              <a:rPr lang="en-ZA" dirty="0"/>
              <a:t>of more jobs, decent work &amp; sustainable livelihoods for inclusive growth</a:t>
            </a:r>
          </a:p>
          <a:p>
            <a:pPr lvl="2">
              <a:spcBef>
                <a:spcPts val="600"/>
              </a:spcBef>
              <a:spcAft>
                <a:spcPts val="600"/>
              </a:spcAft>
            </a:pPr>
            <a:r>
              <a:rPr lang="en-ZA" dirty="0" smtClean="0"/>
              <a:t>Rural </a:t>
            </a:r>
            <a:r>
              <a:rPr lang="en-ZA" dirty="0"/>
              <a:t>development, land reform and food security</a:t>
            </a:r>
          </a:p>
          <a:p>
            <a:pPr lvl="2">
              <a:spcBef>
                <a:spcPts val="600"/>
              </a:spcBef>
              <a:spcAft>
                <a:spcPts val="600"/>
              </a:spcAft>
            </a:pPr>
            <a:r>
              <a:rPr lang="en-ZA" dirty="0" smtClean="0"/>
              <a:t>Human </a:t>
            </a:r>
            <a:r>
              <a:rPr lang="en-ZA" dirty="0"/>
              <a:t>Settlements and basic services</a:t>
            </a:r>
          </a:p>
          <a:p>
            <a:pPr lvl="2">
              <a:spcBef>
                <a:spcPts val="600"/>
              </a:spcBef>
              <a:spcAft>
                <a:spcPts val="600"/>
              </a:spcAft>
            </a:pPr>
            <a:r>
              <a:rPr lang="en-ZA" dirty="0" smtClean="0"/>
              <a:t>Education </a:t>
            </a:r>
            <a:r>
              <a:rPr lang="en-ZA" dirty="0"/>
              <a:t>and Training</a:t>
            </a:r>
          </a:p>
          <a:p>
            <a:pPr lvl="2">
              <a:spcBef>
                <a:spcPts val="600"/>
              </a:spcBef>
              <a:spcAft>
                <a:spcPts val="600"/>
              </a:spcAft>
            </a:pPr>
            <a:r>
              <a:rPr lang="en-ZA" dirty="0" smtClean="0"/>
              <a:t>Health</a:t>
            </a:r>
            <a:endParaRPr lang="en-ZA" dirty="0"/>
          </a:p>
          <a:p>
            <a:pPr lvl="2">
              <a:spcBef>
                <a:spcPts val="600"/>
              </a:spcBef>
              <a:spcAft>
                <a:spcPts val="600"/>
              </a:spcAft>
            </a:pPr>
            <a:r>
              <a:rPr lang="en-ZA" dirty="0" smtClean="0"/>
              <a:t>Fighting </a:t>
            </a:r>
            <a:r>
              <a:rPr lang="en-ZA" dirty="0"/>
              <a:t>crime and corruption</a:t>
            </a:r>
          </a:p>
          <a:p>
            <a:pPr lvl="1">
              <a:spcBef>
                <a:spcPts val="600"/>
              </a:spcBef>
              <a:spcAft>
                <a:spcPts val="600"/>
              </a:spcAft>
            </a:pPr>
            <a:endParaRPr lang="en-US" sz="1800" dirty="0" smtClean="0"/>
          </a:p>
          <a:p>
            <a:pPr marL="0" lvl="0" indent="0">
              <a:spcBef>
                <a:spcPts val="600"/>
              </a:spcBef>
              <a:spcAft>
                <a:spcPts val="600"/>
              </a:spcAft>
              <a:buNone/>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a:p>
          <a:p>
            <a:pPr>
              <a:spcBef>
                <a:spcPts val="600"/>
              </a:spcBef>
              <a:spcAft>
                <a:spcPts val="600"/>
              </a:spcAft>
              <a:buNone/>
            </a:pPr>
            <a:endParaRPr lang="en-US" sz="1800" dirty="0"/>
          </a:p>
        </p:txBody>
      </p:sp>
    </p:spTree>
    <p:extLst>
      <p:ext uri="{BB962C8B-B14F-4D97-AF65-F5344CB8AC3E}">
        <p14:creationId xmlns:p14="http://schemas.microsoft.com/office/powerpoint/2010/main" val="7677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33400"/>
            <a:ext cx="8229600" cy="838200"/>
          </a:xfrm>
        </p:spPr>
        <p:style>
          <a:lnRef idx="2">
            <a:schemeClr val="dk1"/>
          </a:lnRef>
          <a:fillRef idx="1">
            <a:schemeClr val="lt1"/>
          </a:fillRef>
          <a:effectRef idx="0">
            <a:schemeClr val="dk1"/>
          </a:effectRef>
          <a:fontRef idx="minor">
            <a:schemeClr val="dk1"/>
          </a:fontRef>
        </p:style>
        <p:txBody>
          <a:bodyPr>
            <a:noAutofit/>
          </a:bodyPr>
          <a:lstStyle/>
          <a:p>
            <a:r>
              <a:rPr lang="en-US" b="1" dirty="0" smtClean="0"/>
              <a:t>Democratic Developmental State</a:t>
            </a:r>
            <a:endParaRPr lang="en-US" b="1" dirty="0"/>
          </a:p>
        </p:txBody>
      </p:sp>
      <p:sp>
        <p:nvSpPr>
          <p:cNvPr id="3" name="Content Placeholder 2"/>
          <p:cNvSpPr>
            <a:spLocks noGrp="1"/>
          </p:cNvSpPr>
          <p:nvPr>
            <p:ph idx="1"/>
          </p:nvPr>
        </p:nvSpPr>
        <p:spPr>
          <a:xfrm>
            <a:off x="457200" y="1828800"/>
            <a:ext cx="8229600" cy="3733800"/>
          </a:xfrm>
        </p:spPr>
        <p:style>
          <a:lnRef idx="2">
            <a:schemeClr val="accent1"/>
          </a:lnRef>
          <a:fillRef idx="1">
            <a:schemeClr val="lt1"/>
          </a:fillRef>
          <a:effectRef idx="0">
            <a:schemeClr val="accent1"/>
          </a:effectRef>
          <a:fontRef idx="minor">
            <a:schemeClr val="dk1"/>
          </a:fontRef>
        </p:style>
        <p:txBody>
          <a:bodyPr>
            <a:noAutofit/>
          </a:bodyPr>
          <a:lstStyle/>
          <a:p>
            <a:pPr marL="0" lvl="0" indent="0">
              <a:spcBef>
                <a:spcPts val="600"/>
              </a:spcBef>
              <a:spcAft>
                <a:spcPts val="600"/>
              </a:spcAft>
              <a:buNone/>
            </a:pPr>
            <a:r>
              <a:rPr lang="en-ZA" sz="2000" dirty="0" smtClean="0"/>
              <a:t>In order to achieve the targets set for these manifesto priorities, the ruling party has undertaken to build </a:t>
            </a:r>
            <a:r>
              <a:rPr lang="en-ZA" sz="2000" b="1" i="1" dirty="0" smtClean="0"/>
              <a:t>a democratic developmental state </a:t>
            </a:r>
            <a:r>
              <a:rPr lang="en-ZA" sz="2000" dirty="0" smtClean="0"/>
              <a:t>by:</a:t>
            </a:r>
          </a:p>
          <a:p>
            <a:pPr marL="0" lvl="0" indent="0">
              <a:spcBef>
                <a:spcPts val="600"/>
              </a:spcBef>
              <a:spcAft>
                <a:spcPts val="600"/>
              </a:spcAft>
              <a:buNone/>
            </a:pPr>
            <a:endParaRPr lang="en-ZA" sz="1000" dirty="0" smtClean="0"/>
          </a:p>
          <a:p>
            <a:pPr lvl="1">
              <a:spcBef>
                <a:spcPts val="600"/>
              </a:spcBef>
              <a:spcAft>
                <a:spcPts val="600"/>
              </a:spcAft>
            </a:pPr>
            <a:r>
              <a:rPr lang="en-ZA" sz="1800" dirty="0" smtClean="0"/>
              <a:t>Institutionalising </a:t>
            </a:r>
            <a:r>
              <a:rPr lang="en-ZA" sz="1800" b="1" i="1" dirty="0" smtClean="0"/>
              <a:t>long term planning</a:t>
            </a:r>
          </a:p>
          <a:p>
            <a:pPr lvl="1">
              <a:spcBef>
                <a:spcPts val="600"/>
              </a:spcBef>
              <a:spcAft>
                <a:spcPts val="600"/>
              </a:spcAft>
            </a:pPr>
            <a:r>
              <a:rPr lang="en-ZA" sz="1800" dirty="0" smtClean="0"/>
              <a:t>Driving </a:t>
            </a:r>
            <a:r>
              <a:rPr lang="en-ZA" sz="1800" b="1" i="1" dirty="0" smtClean="0"/>
              <a:t>infrastructure</a:t>
            </a:r>
            <a:r>
              <a:rPr lang="en-ZA" sz="1800" dirty="0" smtClean="0"/>
              <a:t> and industrial development</a:t>
            </a:r>
          </a:p>
          <a:p>
            <a:pPr lvl="1">
              <a:spcBef>
                <a:spcPts val="600"/>
              </a:spcBef>
              <a:spcAft>
                <a:spcPts val="600"/>
              </a:spcAft>
            </a:pPr>
            <a:r>
              <a:rPr lang="en-ZA" sz="1800" dirty="0" smtClean="0"/>
              <a:t>Forging a disciplined, people centred &amp; professional </a:t>
            </a:r>
            <a:r>
              <a:rPr lang="en-ZA" sz="1800" b="1" i="1" dirty="0" smtClean="0"/>
              <a:t>public service</a:t>
            </a:r>
          </a:p>
          <a:p>
            <a:pPr lvl="1">
              <a:spcBef>
                <a:spcPts val="600"/>
              </a:spcBef>
              <a:spcAft>
                <a:spcPts val="600"/>
              </a:spcAft>
            </a:pPr>
            <a:r>
              <a:rPr lang="en-ZA" sz="1800" dirty="0" smtClean="0"/>
              <a:t>Supporting and providing oversight for </a:t>
            </a:r>
            <a:r>
              <a:rPr lang="en-ZA" sz="1800" b="1" i="1" dirty="0" smtClean="0"/>
              <a:t>local government</a:t>
            </a:r>
          </a:p>
          <a:p>
            <a:pPr lvl="1">
              <a:spcBef>
                <a:spcPts val="600"/>
              </a:spcBef>
              <a:spcAft>
                <a:spcPts val="600"/>
              </a:spcAft>
            </a:pPr>
            <a:r>
              <a:rPr lang="en-ZA" sz="1800" dirty="0" smtClean="0"/>
              <a:t>Empowering </a:t>
            </a:r>
            <a:r>
              <a:rPr lang="en-ZA" sz="1800" b="1" i="1" dirty="0" smtClean="0"/>
              <a:t>citizens</a:t>
            </a:r>
            <a:r>
              <a:rPr lang="en-ZA" sz="1800" dirty="0" smtClean="0"/>
              <a:t> to play a greater role in development.</a:t>
            </a:r>
          </a:p>
          <a:p>
            <a:pPr lvl="1">
              <a:spcBef>
                <a:spcPts val="600"/>
              </a:spcBef>
              <a:spcAft>
                <a:spcPts val="600"/>
              </a:spcAft>
            </a:pPr>
            <a:endParaRPr lang="en-ZA" sz="1800" dirty="0"/>
          </a:p>
          <a:p>
            <a:pPr lvl="1">
              <a:spcBef>
                <a:spcPts val="600"/>
              </a:spcBef>
              <a:spcAft>
                <a:spcPts val="600"/>
              </a:spcAft>
            </a:pPr>
            <a:endParaRPr lang="en-ZA" sz="1800" dirty="0" smtClean="0"/>
          </a:p>
          <a:p>
            <a:pPr lvl="1">
              <a:spcBef>
                <a:spcPts val="600"/>
              </a:spcBef>
              <a:spcAft>
                <a:spcPts val="600"/>
              </a:spcAft>
            </a:pPr>
            <a:endParaRPr lang="en-ZA" sz="1800" dirty="0"/>
          </a:p>
          <a:p>
            <a:pPr lvl="1">
              <a:spcBef>
                <a:spcPts val="600"/>
              </a:spcBef>
              <a:spcAft>
                <a:spcPts val="600"/>
              </a:spcAft>
            </a:pPr>
            <a:endParaRPr lang="en-ZA" sz="1800" dirty="0" smtClean="0"/>
          </a:p>
          <a:p>
            <a:pPr lvl="1">
              <a:spcBef>
                <a:spcPts val="600"/>
              </a:spcBef>
              <a:spcAft>
                <a:spcPts val="600"/>
              </a:spcAft>
            </a:pPr>
            <a:endParaRPr lang="en-ZA" sz="1800" dirty="0"/>
          </a:p>
          <a:p>
            <a:pPr lvl="1">
              <a:spcBef>
                <a:spcPts val="600"/>
              </a:spcBef>
              <a:spcAft>
                <a:spcPts val="600"/>
              </a:spcAft>
            </a:pPr>
            <a:endParaRPr lang="en-US" sz="1800" dirty="0" smtClean="0"/>
          </a:p>
          <a:p>
            <a:pPr marL="0" lvl="0" indent="0">
              <a:spcBef>
                <a:spcPts val="600"/>
              </a:spcBef>
              <a:spcAft>
                <a:spcPts val="600"/>
              </a:spcAft>
              <a:buNone/>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a:p>
          <a:p>
            <a:pPr>
              <a:spcBef>
                <a:spcPts val="600"/>
              </a:spcBef>
              <a:spcAft>
                <a:spcPts val="600"/>
              </a:spcAft>
              <a:buNone/>
            </a:pPr>
            <a:endParaRPr lang="en-US" sz="1800" dirty="0"/>
          </a:p>
        </p:txBody>
      </p:sp>
    </p:spTree>
    <p:extLst>
      <p:ext uri="{BB962C8B-B14F-4D97-AF65-F5344CB8AC3E}">
        <p14:creationId xmlns:p14="http://schemas.microsoft.com/office/powerpoint/2010/main" val="14948379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229600" cy="838200"/>
          </a:xfrm>
        </p:spPr>
        <p:style>
          <a:lnRef idx="2">
            <a:schemeClr val="dk1"/>
          </a:lnRef>
          <a:fillRef idx="1">
            <a:schemeClr val="lt1"/>
          </a:fillRef>
          <a:effectRef idx="0">
            <a:schemeClr val="dk1"/>
          </a:effectRef>
          <a:fontRef idx="minor">
            <a:schemeClr val="dk1"/>
          </a:fontRef>
        </p:style>
        <p:txBody>
          <a:bodyPr>
            <a:noAutofit/>
          </a:bodyPr>
          <a:lstStyle/>
          <a:p>
            <a:r>
              <a:rPr lang="en-US" b="1" dirty="0" smtClean="0"/>
              <a:t>Economy and Jobs</a:t>
            </a:r>
            <a:endParaRPr lang="en-US" b="1" dirty="0"/>
          </a:p>
        </p:txBody>
      </p:sp>
      <p:sp>
        <p:nvSpPr>
          <p:cNvPr id="3" name="Content Placeholder 2"/>
          <p:cNvSpPr>
            <a:spLocks noGrp="1"/>
          </p:cNvSpPr>
          <p:nvPr>
            <p:ph idx="1"/>
          </p:nvPr>
        </p:nvSpPr>
        <p:spPr>
          <a:xfrm>
            <a:off x="457200" y="1600200"/>
            <a:ext cx="8229600" cy="4572000"/>
          </a:xfrm>
        </p:spPr>
        <p:style>
          <a:lnRef idx="2">
            <a:schemeClr val="accent1"/>
          </a:lnRef>
          <a:fillRef idx="1">
            <a:schemeClr val="lt1"/>
          </a:fillRef>
          <a:effectRef idx="0">
            <a:schemeClr val="accent1"/>
          </a:effectRef>
          <a:fontRef idx="minor">
            <a:schemeClr val="dk1"/>
          </a:fontRef>
        </p:style>
        <p:txBody>
          <a:bodyPr>
            <a:noAutofit/>
          </a:bodyPr>
          <a:lstStyle/>
          <a:p>
            <a:pPr>
              <a:spcBef>
                <a:spcPts val="600"/>
              </a:spcBef>
              <a:spcAft>
                <a:spcPts val="600"/>
              </a:spcAft>
            </a:pPr>
            <a:r>
              <a:rPr lang="en-ZA" sz="1800" b="1" i="1" dirty="0" smtClean="0"/>
              <a:t>Investment</a:t>
            </a:r>
            <a:r>
              <a:rPr lang="en-ZA" sz="1800" dirty="0" smtClean="0"/>
              <a:t> in </a:t>
            </a:r>
            <a:r>
              <a:rPr lang="en-ZA" sz="1800" b="1" i="1" dirty="0" smtClean="0"/>
              <a:t>industrialisation and infrastructure </a:t>
            </a:r>
            <a:r>
              <a:rPr lang="en-ZA" sz="1800" dirty="0" smtClean="0"/>
              <a:t>expansion that unlocks economic opportunities and creates jobs</a:t>
            </a:r>
          </a:p>
          <a:p>
            <a:pPr>
              <a:spcBef>
                <a:spcPts val="600"/>
              </a:spcBef>
              <a:spcAft>
                <a:spcPts val="600"/>
              </a:spcAft>
            </a:pPr>
            <a:r>
              <a:rPr lang="en-ZA" sz="1800" dirty="0" smtClean="0"/>
              <a:t>Promotion of </a:t>
            </a:r>
            <a:r>
              <a:rPr lang="en-ZA" sz="1800" b="1" i="1" dirty="0" smtClean="0"/>
              <a:t>local procurement</a:t>
            </a:r>
          </a:p>
          <a:p>
            <a:pPr>
              <a:spcBef>
                <a:spcPts val="600"/>
              </a:spcBef>
              <a:spcAft>
                <a:spcPts val="600"/>
              </a:spcAft>
            </a:pPr>
            <a:r>
              <a:rPr lang="en-ZA" sz="1800" dirty="0" smtClean="0"/>
              <a:t>Transformation of the </a:t>
            </a:r>
            <a:r>
              <a:rPr lang="en-ZA" sz="1800" b="1" i="1" dirty="0" smtClean="0"/>
              <a:t>mining sector </a:t>
            </a:r>
            <a:r>
              <a:rPr lang="en-ZA" sz="1800" dirty="0" smtClean="0"/>
              <a:t>and beneficiation of mineral wealth</a:t>
            </a:r>
          </a:p>
          <a:p>
            <a:pPr>
              <a:spcBef>
                <a:spcPts val="600"/>
              </a:spcBef>
              <a:spcAft>
                <a:spcPts val="600"/>
              </a:spcAft>
            </a:pPr>
            <a:r>
              <a:rPr lang="en-ZA" sz="1800" dirty="0" smtClean="0"/>
              <a:t>Production of more and </a:t>
            </a:r>
            <a:r>
              <a:rPr lang="en-ZA" sz="1800" b="1" i="1" dirty="0" smtClean="0"/>
              <a:t>cleaner energy</a:t>
            </a:r>
          </a:p>
          <a:p>
            <a:pPr>
              <a:spcBef>
                <a:spcPts val="600"/>
              </a:spcBef>
              <a:spcAft>
                <a:spcPts val="600"/>
              </a:spcAft>
            </a:pPr>
            <a:r>
              <a:rPr lang="en-ZA" sz="1800" dirty="0" smtClean="0"/>
              <a:t>Better freight and passenger </a:t>
            </a:r>
            <a:r>
              <a:rPr lang="en-ZA" sz="1800" b="1" i="1" dirty="0" smtClean="0"/>
              <a:t>transport</a:t>
            </a:r>
          </a:p>
          <a:p>
            <a:pPr>
              <a:spcBef>
                <a:spcPts val="600"/>
              </a:spcBef>
              <a:spcAft>
                <a:spcPts val="600"/>
              </a:spcAft>
            </a:pPr>
            <a:r>
              <a:rPr lang="en-ZA" sz="1800" dirty="0" smtClean="0"/>
              <a:t>Rapid expansion of access to and use of </a:t>
            </a:r>
            <a:r>
              <a:rPr lang="en-ZA" sz="1800" b="1" i="1" dirty="0" smtClean="0"/>
              <a:t>ICT infrastructure</a:t>
            </a:r>
          </a:p>
          <a:p>
            <a:pPr>
              <a:spcBef>
                <a:spcPts val="600"/>
              </a:spcBef>
              <a:spcAft>
                <a:spcPts val="600"/>
              </a:spcAft>
            </a:pPr>
            <a:r>
              <a:rPr lang="en-ZA" sz="1800" dirty="0" smtClean="0"/>
              <a:t>Expansion of access to </a:t>
            </a:r>
            <a:r>
              <a:rPr lang="en-ZA" sz="1800" b="1" i="1" dirty="0" smtClean="0"/>
              <a:t>water</a:t>
            </a:r>
          </a:p>
          <a:p>
            <a:pPr>
              <a:spcBef>
                <a:spcPts val="600"/>
              </a:spcBef>
              <a:spcAft>
                <a:spcPts val="600"/>
              </a:spcAft>
            </a:pPr>
            <a:r>
              <a:rPr lang="en-ZA" sz="1800" b="1" i="1" dirty="0" smtClean="0"/>
              <a:t>Youth development </a:t>
            </a:r>
            <a:r>
              <a:rPr lang="en-ZA" sz="1800" dirty="0" smtClean="0"/>
              <a:t>- more empowered, educated &amp; employed youth</a:t>
            </a:r>
          </a:p>
          <a:p>
            <a:pPr>
              <a:spcBef>
                <a:spcPts val="600"/>
              </a:spcBef>
              <a:spcAft>
                <a:spcPts val="600"/>
              </a:spcAft>
            </a:pPr>
            <a:r>
              <a:rPr lang="en-ZA" sz="1800" b="1" i="1" dirty="0" smtClean="0"/>
              <a:t>Public works </a:t>
            </a:r>
            <a:r>
              <a:rPr lang="en-ZA" sz="1800" dirty="0" smtClean="0"/>
              <a:t>for employment creation</a:t>
            </a:r>
          </a:p>
          <a:p>
            <a:pPr>
              <a:spcBef>
                <a:spcPts val="600"/>
              </a:spcBef>
              <a:spcAft>
                <a:spcPts val="600"/>
              </a:spcAft>
            </a:pPr>
            <a:r>
              <a:rPr lang="en-ZA" sz="1800" dirty="0" smtClean="0"/>
              <a:t>Extensive support to </a:t>
            </a:r>
            <a:r>
              <a:rPr lang="en-ZA" sz="1800" b="1" i="1" dirty="0" smtClean="0"/>
              <a:t>SMMEs</a:t>
            </a:r>
            <a:r>
              <a:rPr lang="en-ZA" sz="1800" dirty="0" smtClean="0"/>
              <a:t> and Cooperatives</a:t>
            </a:r>
          </a:p>
          <a:p>
            <a:pPr>
              <a:spcBef>
                <a:spcPts val="600"/>
              </a:spcBef>
              <a:spcAft>
                <a:spcPts val="600"/>
              </a:spcAft>
            </a:pPr>
            <a:endParaRPr lang="en-ZA" sz="1800" dirty="0" smtClean="0"/>
          </a:p>
          <a:p>
            <a:pPr>
              <a:spcBef>
                <a:spcPts val="600"/>
              </a:spcBef>
              <a:spcAft>
                <a:spcPts val="600"/>
              </a:spcAft>
            </a:pPr>
            <a:endParaRPr lang="en-ZA" sz="1800" dirty="0"/>
          </a:p>
          <a:p>
            <a:pPr marL="0" lvl="0" indent="0">
              <a:spcBef>
                <a:spcPts val="600"/>
              </a:spcBef>
              <a:spcAft>
                <a:spcPts val="600"/>
              </a:spcAft>
              <a:buNone/>
            </a:pPr>
            <a:endParaRPr lang="en-ZA" sz="1800" dirty="0" smtClean="0"/>
          </a:p>
          <a:p>
            <a:pPr lvl="1">
              <a:spcBef>
                <a:spcPts val="600"/>
              </a:spcBef>
              <a:spcAft>
                <a:spcPts val="600"/>
              </a:spcAft>
            </a:pPr>
            <a:endParaRPr lang="en-ZA" sz="1800" dirty="0"/>
          </a:p>
          <a:p>
            <a:pPr lvl="1">
              <a:spcBef>
                <a:spcPts val="600"/>
              </a:spcBef>
              <a:spcAft>
                <a:spcPts val="600"/>
              </a:spcAft>
            </a:pPr>
            <a:endParaRPr lang="en-ZA" sz="1800" dirty="0" smtClean="0"/>
          </a:p>
          <a:p>
            <a:pPr lvl="1">
              <a:spcBef>
                <a:spcPts val="600"/>
              </a:spcBef>
              <a:spcAft>
                <a:spcPts val="600"/>
              </a:spcAft>
            </a:pPr>
            <a:endParaRPr lang="en-ZA" sz="1800" dirty="0"/>
          </a:p>
          <a:p>
            <a:pPr lvl="1">
              <a:spcBef>
                <a:spcPts val="600"/>
              </a:spcBef>
              <a:spcAft>
                <a:spcPts val="600"/>
              </a:spcAft>
            </a:pPr>
            <a:endParaRPr lang="en-ZA" sz="1800" dirty="0" smtClean="0"/>
          </a:p>
          <a:p>
            <a:pPr lvl="1">
              <a:spcBef>
                <a:spcPts val="600"/>
              </a:spcBef>
              <a:spcAft>
                <a:spcPts val="600"/>
              </a:spcAft>
            </a:pPr>
            <a:endParaRPr lang="en-ZA" sz="1800" dirty="0"/>
          </a:p>
          <a:p>
            <a:pPr lvl="1">
              <a:spcBef>
                <a:spcPts val="600"/>
              </a:spcBef>
              <a:spcAft>
                <a:spcPts val="600"/>
              </a:spcAft>
            </a:pPr>
            <a:endParaRPr lang="en-US" sz="1800" dirty="0" smtClean="0"/>
          </a:p>
          <a:p>
            <a:pPr marL="0" lvl="0" indent="0">
              <a:spcBef>
                <a:spcPts val="600"/>
              </a:spcBef>
              <a:spcAft>
                <a:spcPts val="600"/>
              </a:spcAft>
              <a:buNone/>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a:p>
          <a:p>
            <a:pPr>
              <a:spcBef>
                <a:spcPts val="600"/>
              </a:spcBef>
              <a:spcAft>
                <a:spcPts val="600"/>
              </a:spcAft>
              <a:buNone/>
            </a:pPr>
            <a:endParaRPr lang="en-US" sz="1800" dirty="0"/>
          </a:p>
        </p:txBody>
      </p:sp>
    </p:spTree>
    <p:extLst>
      <p:ext uri="{BB962C8B-B14F-4D97-AF65-F5344CB8AC3E}">
        <p14:creationId xmlns:p14="http://schemas.microsoft.com/office/powerpoint/2010/main" val="2341023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229600" cy="1066800"/>
          </a:xfrm>
        </p:spPr>
        <p:style>
          <a:lnRef idx="2">
            <a:schemeClr val="dk1"/>
          </a:lnRef>
          <a:fillRef idx="1">
            <a:schemeClr val="lt1"/>
          </a:fillRef>
          <a:effectRef idx="0">
            <a:schemeClr val="dk1"/>
          </a:effectRef>
          <a:fontRef idx="minor">
            <a:schemeClr val="dk1"/>
          </a:fontRef>
        </p:style>
        <p:txBody>
          <a:bodyPr>
            <a:noAutofit/>
          </a:bodyPr>
          <a:lstStyle/>
          <a:p>
            <a:r>
              <a:rPr lang="en-US" sz="3600" b="1" dirty="0" smtClean="0"/>
              <a:t>Rural Development, Land &amp; Agrarian Reform &amp; Food Security</a:t>
            </a:r>
            <a:endParaRPr lang="en-US" sz="3600" b="1" dirty="0"/>
          </a:p>
        </p:txBody>
      </p:sp>
      <p:sp>
        <p:nvSpPr>
          <p:cNvPr id="3" name="Content Placeholder 2"/>
          <p:cNvSpPr>
            <a:spLocks noGrp="1"/>
          </p:cNvSpPr>
          <p:nvPr>
            <p:ph idx="1"/>
          </p:nvPr>
        </p:nvSpPr>
        <p:spPr>
          <a:xfrm>
            <a:off x="457200" y="1905000"/>
            <a:ext cx="8229600" cy="4434840"/>
          </a:xfrm>
        </p:spPr>
        <p:style>
          <a:lnRef idx="2">
            <a:schemeClr val="accent1"/>
          </a:lnRef>
          <a:fillRef idx="1">
            <a:schemeClr val="lt1"/>
          </a:fillRef>
          <a:effectRef idx="0">
            <a:schemeClr val="accent1"/>
          </a:effectRef>
          <a:fontRef idx="minor">
            <a:schemeClr val="dk1"/>
          </a:fontRef>
        </p:style>
        <p:txBody>
          <a:bodyPr>
            <a:noAutofit/>
          </a:bodyPr>
          <a:lstStyle/>
          <a:p>
            <a:pPr>
              <a:spcBef>
                <a:spcPts val="600"/>
              </a:spcBef>
              <a:spcAft>
                <a:spcPts val="600"/>
              </a:spcAft>
            </a:pPr>
            <a:r>
              <a:rPr lang="en-ZA" sz="1800" dirty="0" smtClean="0"/>
              <a:t>Increased investment in rural development through further implementation of the </a:t>
            </a:r>
            <a:r>
              <a:rPr lang="en-ZA" sz="1800" b="1" i="1" dirty="0" smtClean="0"/>
              <a:t>CRDP</a:t>
            </a:r>
          </a:p>
          <a:p>
            <a:pPr>
              <a:spcBef>
                <a:spcPts val="600"/>
              </a:spcBef>
              <a:spcAft>
                <a:spcPts val="600"/>
              </a:spcAft>
            </a:pPr>
            <a:r>
              <a:rPr lang="en-ZA" sz="1800" dirty="0" smtClean="0"/>
              <a:t>Strengthening </a:t>
            </a:r>
            <a:r>
              <a:rPr lang="en-ZA" sz="1800" b="1" i="1" dirty="0" smtClean="0"/>
              <a:t>agricultural production </a:t>
            </a:r>
            <a:r>
              <a:rPr lang="en-ZA" sz="1800" dirty="0" smtClean="0"/>
              <a:t>and agro-industries</a:t>
            </a:r>
          </a:p>
          <a:p>
            <a:pPr>
              <a:spcBef>
                <a:spcPts val="600"/>
              </a:spcBef>
              <a:spcAft>
                <a:spcPts val="600"/>
              </a:spcAft>
            </a:pPr>
            <a:r>
              <a:rPr lang="en-ZA" sz="1800" dirty="0" smtClean="0"/>
              <a:t>Increased investment in agricultural infrastructure to support </a:t>
            </a:r>
            <a:r>
              <a:rPr lang="en-ZA" sz="1800" b="1" i="1" dirty="0" smtClean="0"/>
              <a:t>small holder farmer development </a:t>
            </a:r>
            <a:r>
              <a:rPr lang="en-ZA" sz="1800" dirty="0" smtClean="0"/>
              <a:t> – irrigation, storage facilities and fencing</a:t>
            </a:r>
          </a:p>
          <a:p>
            <a:pPr>
              <a:spcBef>
                <a:spcPts val="600"/>
              </a:spcBef>
              <a:spcAft>
                <a:spcPts val="600"/>
              </a:spcAft>
            </a:pPr>
            <a:r>
              <a:rPr lang="en-ZA" sz="1800" dirty="0" smtClean="0"/>
              <a:t>Strengthen </a:t>
            </a:r>
            <a:r>
              <a:rPr lang="en-ZA" sz="1800" b="1" i="1" dirty="0" smtClean="0"/>
              <a:t>agricultural college </a:t>
            </a:r>
            <a:r>
              <a:rPr lang="en-ZA" sz="1800" dirty="0" smtClean="0"/>
              <a:t>education</a:t>
            </a:r>
          </a:p>
          <a:p>
            <a:pPr>
              <a:spcBef>
                <a:spcPts val="600"/>
              </a:spcBef>
              <a:spcAft>
                <a:spcPts val="600"/>
              </a:spcAft>
            </a:pPr>
            <a:r>
              <a:rPr lang="en-ZA" sz="1800" dirty="0" smtClean="0"/>
              <a:t>Encouraging investment for the </a:t>
            </a:r>
            <a:r>
              <a:rPr lang="en-ZA" sz="1800" b="1" i="1" dirty="0" smtClean="0"/>
              <a:t>production of bio-fuels </a:t>
            </a:r>
            <a:r>
              <a:rPr lang="en-ZA" sz="1800" dirty="0" smtClean="0"/>
              <a:t>from locally produced crops</a:t>
            </a:r>
          </a:p>
          <a:p>
            <a:pPr>
              <a:spcBef>
                <a:spcPts val="600"/>
              </a:spcBef>
              <a:spcAft>
                <a:spcPts val="600"/>
              </a:spcAft>
            </a:pPr>
            <a:r>
              <a:rPr lang="en-ZA" sz="1800" dirty="0" smtClean="0"/>
              <a:t>Ensuring that all </a:t>
            </a:r>
            <a:r>
              <a:rPr lang="en-ZA" sz="1800" b="1" i="1" dirty="0" smtClean="0"/>
              <a:t>land reform farms </a:t>
            </a:r>
            <a:r>
              <a:rPr lang="en-ZA" sz="1800" dirty="0" smtClean="0"/>
              <a:t>are productive</a:t>
            </a:r>
          </a:p>
          <a:p>
            <a:pPr>
              <a:spcBef>
                <a:spcPts val="600"/>
              </a:spcBef>
              <a:spcAft>
                <a:spcPts val="600"/>
              </a:spcAft>
            </a:pPr>
            <a:r>
              <a:rPr lang="en-ZA" sz="1800" dirty="0" smtClean="0"/>
              <a:t>Enhancing the success of the </a:t>
            </a:r>
            <a:r>
              <a:rPr lang="en-ZA" sz="1800" b="1" i="1" dirty="0" smtClean="0"/>
              <a:t>recapitalisation</a:t>
            </a:r>
            <a:r>
              <a:rPr lang="en-ZA" sz="1800" dirty="0" smtClean="0"/>
              <a:t> programme</a:t>
            </a:r>
          </a:p>
          <a:p>
            <a:pPr>
              <a:spcBef>
                <a:spcPts val="600"/>
              </a:spcBef>
              <a:spcAft>
                <a:spcPts val="600"/>
              </a:spcAft>
            </a:pPr>
            <a:r>
              <a:rPr lang="en-ZA" sz="1800" dirty="0" smtClean="0"/>
              <a:t>Developing strong </a:t>
            </a:r>
            <a:r>
              <a:rPr lang="en-ZA" sz="1800" b="1" i="1" dirty="0" smtClean="0"/>
              <a:t>urban-rural linkages </a:t>
            </a:r>
            <a:r>
              <a:rPr lang="en-ZA" sz="1800" dirty="0" smtClean="0"/>
              <a:t>to grow sustainable rural enterprises</a:t>
            </a:r>
          </a:p>
          <a:p>
            <a:pPr>
              <a:spcBef>
                <a:spcPts val="600"/>
              </a:spcBef>
              <a:spcAft>
                <a:spcPts val="600"/>
              </a:spcAft>
            </a:pPr>
            <a:endParaRPr lang="en-ZA" sz="1800" dirty="0" smtClean="0"/>
          </a:p>
          <a:p>
            <a:pPr>
              <a:spcBef>
                <a:spcPts val="600"/>
              </a:spcBef>
              <a:spcAft>
                <a:spcPts val="600"/>
              </a:spcAft>
            </a:pPr>
            <a:endParaRPr lang="en-ZA" sz="1800" dirty="0"/>
          </a:p>
          <a:p>
            <a:pPr marL="0" lvl="0" indent="0">
              <a:spcBef>
                <a:spcPts val="600"/>
              </a:spcBef>
              <a:spcAft>
                <a:spcPts val="600"/>
              </a:spcAft>
              <a:buNone/>
            </a:pPr>
            <a:endParaRPr lang="en-ZA" sz="1800" dirty="0" smtClean="0"/>
          </a:p>
          <a:p>
            <a:pPr lvl="1">
              <a:spcBef>
                <a:spcPts val="600"/>
              </a:spcBef>
              <a:spcAft>
                <a:spcPts val="600"/>
              </a:spcAft>
            </a:pPr>
            <a:endParaRPr lang="en-ZA" sz="1800" dirty="0"/>
          </a:p>
          <a:p>
            <a:pPr lvl="1">
              <a:spcBef>
                <a:spcPts val="600"/>
              </a:spcBef>
              <a:spcAft>
                <a:spcPts val="600"/>
              </a:spcAft>
            </a:pPr>
            <a:endParaRPr lang="en-ZA" sz="1800" dirty="0" smtClean="0"/>
          </a:p>
          <a:p>
            <a:pPr lvl="1">
              <a:spcBef>
                <a:spcPts val="600"/>
              </a:spcBef>
              <a:spcAft>
                <a:spcPts val="600"/>
              </a:spcAft>
            </a:pPr>
            <a:endParaRPr lang="en-ZA" sz="1800" dirty="0"/>
          </a:p>
          <a:p>
            <a:pPr lvl="1">
              <a:spcBef>
                <a:spcPts val="600"/>
              </a:spcBef>
              <a:spcAft>
                <a:spcPts val="600"/>
              </a:spcAft>
            </a:pPr>
            <a:endParaRPr lang="en-ZA" sz="1800" dirty="0" smtClean="0"/>
          </a:p>
          <a:p>
            <a:pPr lvl="1">
              <a:spcBef>
                <a:spcPts val="600"/>
              </a:spcBef>
              <a:spcAft>
                <a:spcPts val="600"/>
              </a:spcAft>
            </a:pPr>
            <a:endParaRPr lang="en-ZA" sz="1800" dirty="0"/>
          </a:p>
          <a:p>
            <a:pPr lvl="1">
              <a:spcBef>
                <a:spcPts val="600"/>
              </a:spcBef>
              <a:spcAft>
                <a:spcPts val="600"/>
              </a:spcAft>
            </a:pPr>
            <a:endParaRPr lang="en-US" sz="1800" dirty="0" smtClean="0"/>
          </a:p>
          <a:p>
            <a:pPr marL="0" lvl="0" indent="0">
              <a:spcBef>
                <a:spcPts val="600"/>
              </a:spcBef>
              <a:spcAft>
                <a:spcPts val="600"/>
              </a:spcAft>
              <a:buNone/>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a:p>
          <a:p>
            <a:pPr>
              <a:spcBef>
                <a:spcPts val="600"/>
              </a:spcBef>
              <a:spcAft>
                <a:spcPts val="600"/>
              </a:spcAft>
              <a:buNone/>
            </a:pPr>
            <a:endParaRPr lang="en-US" sz="1800" dirty="0"/>
          </a:p>
        </p:txBody>
      </p:sp>
    </p:spTree>
    <p:extLst>
      <p:ext uri="{BB962C8B-B14F-4D97-AF65-F5344CB8AC3E}">
        <p14:creationId xmlns:p14="http://schemas.microsoft.com/office/powerpoint/2010/main" val="1734843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style>
          <a:lnRef idx="2">
            <a:schemeClr val="dk1"/>
          </a:lnRef>
          <a:fillRef idx="1">
            <a:schemeClr val="lt1"/>
          </a:fillRef>
          <a:effectRef idx="0">
            <a:schemeClr val="dk1"/>
          </a:effectRef>
          <a:fontRef idx="minor">
            <a:schemeClr val="dk1"/>
          </a:fontRef>
        </p:style>
        <p:txBody>
          <a:bodyPr>
            <a:noAutofit/>
          </a:bodyPr>
          <a:lstStyle/>
          <a:p>
            <a:r>
              <a:rPr lang="en-US" sz="3600" b="1" dirty="0" smtClean="0"/>
              <a:t>Introduction</a:t>
            </a:r>
            <a:endParaRPr lang="en-US" sz="3600" b="1" dirty="0"/>
          </a:p>
        </p:txBody>
      </p:sp>
      <p:sp>
        <p:nvSpPr>
          <p:cNvPr id="3" name="Content Placeholder 2"/>
          <p:cNvSpPr>
            <a:spLocks noGrp="1"/>
          </p:cNvSpPr>
          <p:nvPr>
            <p:ph idx="1"/>
          </p:nvPr>
        </p:nvSpPr>
        <p:spPr>
          <a:xfrm>
            <a:off x="457200" y="1524000"/>
            <a:ext cx="8229600" cy="4876800"/>
          </a:xfrm>
        </p:spPr>
        <p:style>
          <a:lnRef idx="2">
            <a:schemeClr val="accent4"/>
          </a:lnRef>
          <a:fillRef idx="1">
            <a:schemeClr val="lt1"/>
          </a:fillRef>
          <a:effectRef idx="0">
            <a:schemeClr val="accent4"/>
          </a:effectRef>
          <a:fontRef idx="minor">
            <a:schemeClr val="dk1"/>
          </a:fontRef>
        </p:style>
        <p:txBody>
          <a:bodyPr>
            <a:noAutofit/>
          </a:bodyPr>
          <a:lstStyle/>
          <a:p>
            <a:pPr lvl="0">
              <a:lnSpc>
                <a:spcPct val="120000"/>
              </a:lnSpc>
              <a:spcBef>
                <a:spcPts val="600"/>
              </a:spcBef>
              <a:spcAft>
                <a:spcPts val="600"/>
              </a:spcAft>
            </a:pPr>
            <a:r>
              <a:rPr lang="en-US" sz="2000" dirty="0" smtClean="0"/>
              <a:t>In the 20 Years since the advent of democracy, South Africa has been on a journey towards a destination that is broadly labelled, “</a:t>
            </a:r>
            <a:r>
              <a:rPr lang="en-US" sz="2000" b="1" i="1" dirty="0" smtClean="0"/>
              <a:t>a better life for all</a:t>
            </a:r>
            <a:r>
              <a:rPr lang="en-US" sz="2000" dirty="0" smtClean="0"/>
              <a:t>”.</a:t>
            </a:r>
          </a:p>
          <a:p>
            <a:pPr lvl="0">
              <a:lnSpc>
                <a:spcPct val="120000"/>
              </a:lnSpc>
              <a:spcBef>
                <a:spcPts val="600"/>
              </a:spcBef>
              <a:spcAft>
                <a:spcPts val="600"/>
              </a:spcAft>
            </a:pPr>
            <a:r>
              <a:rPr lang="en-US" sz="2000" dirty="0" smtClean="0"/>
              <a:t>Whilst this objective remains the same going into the future, it is now more clearly expressed in the country’s </a:t>
            </a:r>
            <a:r>
              <a:rPr lang="en-US" sz="2000" b="1" i="1" dirty="0" smtClean="0"/>
              <a:t>National Development Plan (NDP)</a:t>
            </a:r>
            <a:r>
              <a:rPr lang="en-US" sz="2000" dirty="0" smtClean="0"/>
              <a:t>, which provides a detailed roadmap for development in the years leading up to 2030. </a:t>
            </a:r>
          </a:p>
          <a:p>
            <a:pPr>
              <a:lnSpc>
                <a:spcPct val="120000"/>
              </a:lnSpc>
              <a:spcBef>
                <a:spcPts val="600"/>
              </a:spcBef>
              <a:spcAft>
                <a:spcPts val="600"/>
              </a:spcAft>
            </a:pPr>
            <a:r>
              <a:rPr lang="en-US" sz="2000" dirty="0" smtClean="0"/>
              <a:t>For effective implementation and meaningful impact to be derived from this plan, the country needs to be guided by a </a:t>
            </a:r>
            <a:r>
              <a:rPr lang="en-US" sz="2000" b="1" i="1" dirty="0" smtClean="0"/>
              <a:t>developmental democratic </a:t>
            </a:r>
            <a:r>
              <a:rPr lang="en-US" sz="2000" b="1" i="1" dirty="0"/>
              <a:t>state </a:t>
            </a:r>
            <a:r>
              <a:rPr lang="en-US" sz="2000" dirty="0"/>
              <a:t>“</a:t>
            </a:r>
            <a:r>
              <a:rPr lang="en-US" sz="2000" i="1" dirty="0"/>
              <a:t>capable of mobilizing all sectors and boldly intervening in the economy in favour of workers and the poor</a:t>
            </a:r>
            <a:r>
              <a:rPr lang="en-US" sz="2000" dirty="0" smtClean="0"/>
              <a:t>”.</a:t>
            </a:r>
            <a:endParaRPr lang="en-US" sz="2000" dirty="0" smtClean="0"/>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229600" cy="1066800"/>
          </a:xfrm>
        </p:spPr>
        <p:style>
          <a:lnRef idx="2">
            <a:schemeClr val="dk1"/>
          </a:lnRef>
          <a:fillRef idx="1">
            <a:schemeClr val="lt1"/>
          </a:fillRef>
          <a:effectRef idx="0">
            <a:schemeClr val="dk1"/>
          </a:effectRef>
          <a:fontRef idx="minor">
            <a:schemeClr val="dk1"/>
          </a:fontRef>
        </p:style>
        <p:txBody>
          <a:bodyPr>
            <a:noAutofit/>
          </a:bodyPr>
          <a:lstStyle/>
          <a:p>
            <a:r>
              <a:rPr lang="en-US" sz="3600" b="1" dirty="0" smtClean="0"/>
              <a:t>Human Settlements &amp; Basic Services</a:t>
            </a:r>
            <a:endParaRPr lang="en-US" sz="3600" b="1" dirty="0"/>
          </a:p>
        </p:txBody>
      </p:sp>
      <p:sp>
        <p:nvSpPr>
          <p:cNvPr id="3" name="Content Placeholder 2"/>
          <p:cNvSpPr>
            <a:spLocks noGrp="1"/>
          </p:cNvSpPr>
          <p:nvPr>
            <p:ph idx="1"/>
          </p:nvPr>
        </p:nvSpPr>
        <p:spPr>
          <a:xfrm>
            <a:off x="457200" y="2057400"/>
            <a:ext cx="8229600" cy="3733800"/>
          </a:xfrm>
        </p:spPr>
        <p:style>
          <a:lnRef idx="2">
            <a:schemeClr val="accent1"/>
          </a:lnRef>
          <a:fillRef idx="1">
            <a:schemeClr val="lt1"/>
          </a:fillRef>
          <a:effectRef idx="0">
            <a:schemeClr val="accent1"/>
          </a:effectRef>
          <a:fontRef idx="minor">
            <a:schemeClr val="dk1"/>
          </a:fontRef>
        </p:style>
        <p:txBody>
          <a:bodyPr>
            <a:noAutofit/>
          </a:bodyPr>
          <a:lstStyle/>
          <a:p>
            <a:pPr>
              <a:spcBef>
                <a:spcPts val="600"/>
              </a:spcBef>
              <a:spcAft>
                <a:spcPts val="600"/>
              </a:spcAft>
            </a:pPr>
            <a:r>
              <a:rPr lang="en-ZA" sz="1800" dirty="0" smtClean="0"/>
              <a:t>Overcome apartheid spatial development with </a:t>
            </a:r>
            <a:r>
              <a:rPr lang="en-ZA" sz="1800" b="1" i="1" dirty="0" smtClean="0"/>
              <a:t>integrated human settlement residential programmes</a:t>
            </a:r>
          </a:p>
          <a:p>
            <a:pPr>
              <a:spcBef>
                <a:spcPts val="600"/>
              </a:spcBef>
              <a:spcAft>
                <a:spcPts val="600"/>
              </a:spcAft>
            </a:pPr>
            <a:r>
              <a:rPr lang="en-ZA" sz="1800" dirty="0" smtClean="0"/>
              <a:t>Provision of </a:t>
            </a:r>
            <a:r>
              <a:rPr lang="en-ZA" sz="1800" b="1" i="1" dirty="0" smtClean="0"/>
              <a:t>one million housing opportunities </a:t>
            </a:r>
            <a:r>
              <a:rPr lang="en-ZA" sz="1800" dirty="0" smtClean="0"/>
              <a:t>for qualifying households in urban and rural settlements</a:t>
            </a:r>
          </a:p>
          <a:p>
            <a:pPr>
              <a:spcBef>
                <a:spcPts val="600"/>
              </a:spcBef>
              <a:spcAft>
                <a:spcPts val="600"/>
              </a:spcAft>
            </a:pPr>
            <a:r>
              <a:rPr lang="en-ZA" sz="1800" dirty="0" smtClean="0"/>
              <a:t>Accelerating the provision of </a:t>
            </a:r>
            <a:r>
              <a:rPr lang="en-ZA" sz="1800" b="1" i="1" dirty="0" smtClean="0"/>
              <a:t>basic services and infrastructure </a:t>
            </a:r>
            <a:r>
              <a:rPr lang="en-ZA" sz="1800" dirty="0" smtClean="0"/>
              <a:t>in all existing informal settlements</a:t>
            </a:r>
          </a:p>
          <a:p>
            <a:pPr>
              <a:spcBef>
                <a:spcPts val="600"/>
              </a:spcBef>
              <a:spcAft>
                <a:spcPts val="600"/>
              </a:spcAft>
            </a:pPr>
            <a:r>
              <a:rPr lang="en-ZA" sz="1800" dirty="0" smtClean="0"/>
              <a:t>Eliminating the backlog of </a:t>
            </a:r>
            <a:r>
              <a:rPr lang="en-ZA" sz="1800" b="1" i="1" dirty="0" smtClean="0"/>
              <a:t>title deeds</a:t>
            </a:r>
          </a:p>
          <a:p>
            <a:pPr>
              <a:spcBef>
                <a:spcPts val="600"/>
              </a:spcBef>
              <a:spcAft>
                <a:spcPts val="600"/>
              </a:spcAft>
            </a:pPr>
            <a:r>
              <a:rPr lang="en-ZA" sz="1800" dirty="0" smtClean="0"/>
              <a:t>Increasing the number of housing units in </a:t>
            </a:r>
            <a:r>
              <a:rPr lang="en-ZA" sz="1800" b="1" i="1" dirty="0" smtClean="0"/>
              <a:t>better located mixed income projects</a:t>
            </a:r>
            <a:r>
              <a:rPr lang="en-ZA" sz="1800" dirty="0" smtClean="0"/>
              <a:t> – especially in social, co-operative and rental housing to revitalise inner cities, mining towns and developing cities.</a:t>
            </a:r>
          </a:p>
          <a:p>
            <a:pPr>
              <a:spcBef>
                <a:spcPts val="600"/>
              </a:spcBef>
              <a:spcAft>
                <a:spcPts val="600"/>
              </a:spcAft>
            </a:pPr>
            <a:endParaRPr lang="en-ZA" sz="1800" dirty="0" smtClean="0"/>
          </a:p>
          <a:p>
            <a:pPr>
              <a:spcBef>
                <a:spcPts val="600"/>
              </a:spcBef>
              <a:spcAft>
                <a:spcPts val="600"/>
              </a:spcAft>
            </a:pPr>
            <a:endParaRPr lang="en-ZA" sz="1800" dirty="0" smtClean="0"/>
          </a:p>
          <a:p>
            <a:pPr>
              <a:spcBef>
                <a:spcPts val="600"/>
              </a:spcBef>
              <a:spcAft>
                <a:spcPts val="600"/>
              </a:spcAft>
            </a:pPr>
            <a:endParaRPr lang="en-ZA" sz="1800" dirty="0" smtClean="0"/>
          </a:p>
          <a:p>
            <a:pPr>
              <a:spcBef>
                <a:spcPts val="600"/>
              </a:spcBef>
              <a:spcAft>
                <a:spcPts val="600"/>
              </a:spcAft>
            </a:pPr>
            <a:endParaRPr lang="en-ZA" sz="1800" dirty="0"/>
          </a:p>
          <a:p>
            <a:pPr marL="0" lvl="0" indent="0">
              <a:spcBef>
                <a:spcPts val="600"/>
              </a:spcBef>
              <a:spcAft>
                <a:spcPts val="600"/>
              </a:spcAft>
              <a:buNone/>
            </a:pPr>
            <a:endParaRPr lang="en-ZA" sz="1800" dirty="0" smtClean="0"/>
          </a:p>
          <a:p>
            <a:pPr lvl="1">
              <a:spcBef>
                <a:spcPts val="600"/>
              </a:spcBef>
              <a:spcAft>
                <a:spcPts val="600"/>
              </a:spcAft>
            </a:pPr>
            <a:endParaRPr lang="en-ZA" sz="1800" dirty="0"/>
          </a:p>
          <a:p>
            <a:pPr lvl="1">
              <a:spcBef>
                <a:spcPts val="600"/>
              </a:spcBef>
              <a:spcAft>
                <a:spcPts val="600"/>
              </a:spcAft>
            </a:pPr>
            <a:endParaRPr lang="en-ZA" sz="1800" dirty="0" smtClean="0"/>
          </a:p>
          <a:p>
            <a:pPr lvl="1">
              <a:spcBef>
                <a:spcPts val="600"/>
              </a:spcBef>
              <a:spcAft>
                <a:spcPts val="600"/>
              </a:spcAft>
            </a:pPr>
            <a:endParaRPr lang="en-ZA" sz="1800" dirty="0"/>
          </a:p>
          <a:p>
            <a:pPr lvl="1">
              <a:spcBef>
                <a:spcPts val="600"/>
              </a:spcBef>
              <a:spcAft>
                <a:spcPts val="600"/>
              </a:spcAft>
            </a:pPr>
            <a:endParaRPr lang="en-ZA" sz="1800" dirty="0" smtClean="0"/>
          </a:p>
          <a:p>
            <a:pPr lvl="1">
              <a:spcBef>
                <a:spcPts val="600"/>
              </a:spcBef>
              <a:spcAft>
                <a:spcPts val="600"/>
              </a:spcAft>
            </a:pPr>
            <a:endParaRPr lang="en-ZA" sz="1800" dirty="0"/>
          </a:p>
          <a:p>
            <a:pPr lvl="1">
              <a:spcBef>
                <a:spcPts val="600"/>
              </a:spcBef>
              <a:spcAft>
                <a:spcPts val="600"/>
              </a:spcAft>
            </a:pPr>
            <a:endParaRPr lang="en-US" sz="1800" dirty="0" smtClean="0"/>
          </a:p>
          <a:p>
            <a:pPr marL="0" lvl="0" indent="0">
              <a:spcBef>
                <a:spcPts val="600"/>
              </a:spcBef>
              <a:spcAft>
                <a:spcPts val="600"/>
              </a:spcAft>
              <a:buNone/>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a:p>
          <a:p>
            <a:pPr>
              <a:spcBef>
                <a:spcPts val="600"/>
              </a:spcBef>
              <a:spcAft>
                <a:spcPts val="600"/>
              </a:spcAft>
              <a:buNone/>
            </a:pPr>
            <a:endParaRPr lang="en-US" sz="1800" dirty="0"/>
          </a:p>
        </p:txBody>
      </p:sp>
    </p:spTree>
    <p:extLst>
      <p:ext uri="{BB962C8B-B14F-4D97-AF65-F5344CB8AC3E}">
        <p14:creationId xmlns:p14="http://schemas.microsoft.com/office/powerpoint/2010/main" val="6385738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229600" cy="1143000"/>
          </a:xfrm>
        </p:spPr>
        <p:style>
          <a:lnRef idx="2">
            <a:schemeClr val="dk1"/>
          </a:lnRef>
          <a:fillRef idx="1">
            <a:schemeClr val="lt1"/>
          </a:fillRef>
          <a:effectRef idx="0">
            <a:schemeClr val="dk1"/>
          </a:effectRef>
          <a:fontRef idx="minor">
            <a:schemeClr val="dk1"/>
          </a:fontRef>
        </p:style>
        <p:txBody>
          <a:bodyPr>
            <a:noAutofit/>
          </a:bodyPr>
          <a:lstStyle/>
          <a:p>
            <a:r>
              <a:rPr lang="en-US" sz="3600" b="1" dirty="0" smtClean="0"/>
              <a:t>Improving and Expanding Education &amp; Training</a:t>
            </a:r>
            <a:endParaRPr lang="en-US" sz="3600" b="1" dirty="0"/>
          </a:p>
        </p:txBody>
      </p:sp>
      <p:sp>
        <p:nvSpPr>
          <p:cNvPr id="3" name="Content Placeholder 2"/>
          <p:cNvSpPr>
            <a:spLocks noGrp="1"/>
          </p:cNvSpPr>
          <p:nvPr>
            <p:ph idx="1"/>
          </p:nvPr>
        </p:nvSpPr>
        <p:spPr>
          <a:xfrm>
            <a:off x="457200" y="1828800"/>
            <a:ext cx="8229600" cy="2590800"/>
          </a:xfrm>
        </p:spPr>
        <p:style>
          <a:lnRef idx="2">
            <a:schemeClr val="accent1"/>
          </a:lnRef>
          <a:fillRef idx="1">
            <a:schemeClr val="lt1"/>
          </a:fillRef>
          <a:effectRef idx="0">
            <a:schemeClr val="accent1"/>
          </a:effectRef>
          <a:fontRef idx="minor">
            <a:schemeClr val="dk1"/>
          </a:fontRef>
        </p:style>
        <p:txBody>
          <a:bodyPr>
            <a:noAutofit/>
          </a:bodyPr>
          <a:lstStyle/>
          <a:p>
            <a:pPr>
              <a:spcBef>
                <a:spcPts val="600"/>
              </a:spcBef>
              <a:spcAft>
                <a:spcPts val="600"/>
              </a:spcAft>
            </a:pPr>
            <a:r>
              <a:rPr lang="en-ZA" sz="1800" dirty="0" smtClean="0"/>
              <a:t>Prioritisation of </a:t>
            </a:r>
            <a:r>
              <a:rPr lang="en-ZA" sz="1800" b="1" i="1" dirty="0" smtClean="0"/>
              <a:t>Early Childhood Development </a:t>
            </a:r>
            <a:r>
              <a:rPr lang="en-ZA" sz="1800" dirty="0" smtClean="0"/>
              <a:t>ECD)</a:t>
            </a:r>
          </a:p>
          <a:p>
            <a:pPr>
              <a:spcBef>
                <a:spcPts val="600"/>
              </a:spcBef>
              <a:spcAft>
                <a:spcPts val="600"/>
              </a:spcAft>
            </a:pPr>
            <a:r>
              <a:rPr lang="en-ZA" sz="1800" dirty="0" smtClean="0"/>
              <a:t>Improving the quality of teaching and learning in our schools</a:t>
            </a:r>
          </a:p>
          <a:p>
            <a:pPr>
              <a:spcBef>
                <a:spcPts val="600"/>
              </a:spcBef>
              <a:spcAft>
                <a:spcPts val="600"/>
              </a:spcAft>
            </a:pPr>
            <a:r>
              <a:rPr lang="en-ZA" sz="1800" dirty="0" smtClean="0"/>
              <a:t>Eradicating illiteracy</a:t>
            </a:r>
          </a:p>
          <a:p>
            <a:pPr>
              <a:spcBef>
                <a:spcPts val="600"/>
              </a:spcBef>
              <a:spcAft>
                <a:spcPts val="600"/>
              </a:spcAft>
            </a:pPr>
            <a:r>
              <a:rPr lang="en-ZA" sz="1800" dirty="0" smtClean="0"/>
              <a:t>Expanding and improving the capacity of the higher education and training system</a:t>
            </a:r>
          </a:p>
          <a:p>
            <a:pPr>
              <a:spcBef>
                <a:spcPts val="600"/>
              </a:spcBef>
              <a:spcAft>
                <a:spcPts val="600"/>
              </a:spcAft>
            </a:pPr>
            <a:r>
              <a:rPr lang="en-ZA" sz="1800" dirty="0" smtClean="0"/>
              <a:t>Expanding school, college and University infrastructure</a:t>
            </a:r>
          </a:p>
          <a:p>
            <a:pPr>
              <a:spcBef>
                <a:spcPts val="600"/>
              </a:spcBef>
              <a:spcAft>
                <a:spcPts val="600"/>
              </a:spcAft>
            </a:pPr>
            <a:endParaRPr lang="en-ZA" sz="1800" dirty="0" smtClean="0"/>
          </a:p>
          <a:p>
            <a:pPr>
              <a:spcBef>
                <a:spcPts val="600"/>
              </a:spcBef>
              <a:spcAft>
                <a:spcPts val="600"/>
              </a:spcAft>
            </a:pPr>
            <a:endParaRPr lang="en-ZA" sz="1800" dirty="0" smtClean="0"/>
          </a:p>
          <a:p>
            <a:pPr>
              <a:spcBef>
                <a:spcPts val="600"/>
              </a:spcBef>
              <a:spcAft>
                <a:spcPts val="600"/>
              </a:spcAft>
            </a:pPr>
            <a:endParaRPr lang="en-ZA" sz="1800" dirty="0" smtClean="0"/>
          </a:p>
          <a:p>
            <a:pPr>
              <a:spcBef>
                <a:spcPts val="600"/>
              </a:spcBef>
              <a:spcAft>
                <a:spcPts val="600"/>
              </a:spcAft>
            </a:pPr>
            <a:endParaRPr lang="en-ZA" sz="1800" dirty="0"/>
          </a:p>
          <a:p>
            <a:pPr marL="0" lvl="0" indent="0">
              <a:spcBef>
                <a:spcPts val="600"/>
              </a:spcBef>
              <a:spcAft>
                <a:spcPts val="600"/>
              </a:spcAft>
              <a:buNone/>
            </a:pPr>
            <a:endParaRPr lang="en-ZA" sz="1800" dirty="0" smtClean="0"/>
          </a:p>
          <a:p>
            <a:pPr lvl="1">
              <a:spcBef>
                <a:spcPts val="600"/>
              </a:spcBef>
              <a:spcAft>
                <a:spcPts val="600"/>
              </a:spcAft>
            </a:pPr>
            <a:endParaRPr lang="en-ZA" sz="1800" dirty="0"/>
          </a:p>
          <a:p>
            <a:pPr lvl="1">
              <a:spcBef>
                <a:spcPts val="600"/>
              </a:spcBef>
              <a:spcAft>
                <a:spcPts val="600"/>
              </a:spcAft>
            </a:pPr>
            <a:endParaRPr lang="en-ZA" sz="1800" dirty="0" smtClean="0"/>
          </a:p>
          <a:p>
            <a:pPr lvl="1">
              <a:spcBef>
                <a:spcPts val="600"/>
              </a:spcBef>
              <a:spcAft>
                <a:spcPts val="600"/>
              </a:spcAft>
            </a:pPr>
            <a:endParaRPr lang="en-ZA" sz="1800" dirty="0"/>
          </a:p>
          <a:p>
            <a:pPr lvl="1">
              <a:spcBef>
                <a:spcPts val="600"/>
              </a:spcBef>
              <a:spcAft>
                <a:spcPts val="600"/>
              </a:spcAft>
            </a:pPr>
            <a:endParaRPr lang="en-ZA" sz="1800" dirty="0" smtClean="0"/>
          </a:p>
          <a:p>
            <a:pPr lvl="1">
              <a:spcBef>
                <a:spcPts val="600"/>
              </a:spcBef>
              <a:spcAft>
                <a:spcPts val="600"/>
              </a:spcAft>
            </a:pPr>
            <a:endParaRPr lang="en-ZA" sz="1800" dirty="0"/>
          </a:p>
          <a:p>
            <a:pPr lvl="1">
              <a:spcBef>
                <a:spcPts val="600"/>
              </a:spcBef>
              <a:spcAft>
                <a:spcPts val="600"/>
              </a:spcAft>
            </a:pPr>
            <a:endParaRPr lang="en-US" sz="1800" dirty="0" smtClean="0"/>
          </a:p>
          <a:p>
            <a:pPr marL="0" lvl="0" indent="0">
              <a:spcBef>
                <a:spcPts val="600"/>
              </a:spcBef>
              <a:spcAft>
                <a:spcPts val="600"/>
              </a:spcAft>
              <a:buNone/>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a:p>
          <a:p>
            <a:pPr>
              <a:spcBef>
                <a:spcPts val="600"/>
              </a:spcBef>
              <a:spcAft>
                <a:spcPts val="600"/>
              </a:spcAft>
              <a:buNone/>
            </a:pPr>
            <a:endParaRPr lang="en-US" sz="1800" dirty="0"/>
          </a:p>
        </p:txBody>
      </p:sp>
    </p:spTree>
    <p:extLst>
      <p:ext uri="{BB962C8B-B14F-4D97-AF65-F5344CB8AC3E}">
        <p14:creationId xmlns:p14="http://schemas.microsoft.com/office/powerpoint/2010/main" val="27548205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229600" cy="838200"/>
          </a:xfrm>
        </p:spPr>
        <p:style>
          <a:lnRef idx="2">
            <a:schemeClr val="dk1"/>
          </a:lnRef>
          <a:fillRef idx="1">
            <a:schemeClr val="lt1"/>
          </a:fillRef>
          <a:effectRef idx="0">
            <a:schemeClr val="dk1"/>
          </a:effectRef>
          <a:fontRef idx="minor">
            <a:schemeClr val="dk1"/>
          </a:fontRef>
        </p:style>
        <p:txBody>
          <a:bodyPr>
            <a:noAutofit/>
          </a:bodyPr>
          <a:lstStyle/>
          <a:p>
            <a:r>
              <a:rPr lang="en-US" b="1" dirty="0" smtClean="0"/>
              <a:t>Health &amp; Social Security</a:t>
            </a:r>
            <a:endParaRPr lang="en-US" b="1" dirty="0"/>
          </a:p>
        </p:txBody>
      </p:sp>
      <p:sp>
        <p:nvSpPr>
          <p:cNvPr id="3" name="Content Placeholder 2"/>
          <p:cNvSpPr>
            <a:spLocks noGrp="1"/>
          </p:cNvSpPr>
          <p:nvPr>
            <p:ph idx="1"/>
          </p:nvPr>
        </p:nvSpPr>
        <p:spPr>
          <a:xfrm>
            <a:off x="457200" y="1676400"/>
            <a:ext cx="8229600" cy="4648200"/>
          </a:xfrm>
        </p:spPr>
        <p:style>
          <a:lnRef idx="2">
            <a:schemeClr val="accent1"/>
          </a:lnRef>
          <a:fillRef idx="1">
            <a:schemeClr val="lt1"/>
          </a:fillRef>
          <a:effectRef idx="0">
            <a:schemeClr val="accent1"/>
          </a:effectRef>
          <a:fontRef idx="minor">
            <a:schemeClr val="dk1"/>
          </a:fontRef>
        </p:style>
        <p:txBody>
          <a:bodyPr>
            <a:noAutofit/>
          </a:bodyPr>
          <a:lstStyle/>
          <a:p>
            <a:pPr>
              <a:spcBef>
                <a:spcPts val="600"/>
              </a:spcBef>
              <a:spcAft>
                <a:spcPts val="600"/>
              </a:spcAft>
            </a:pPr>
            <a:r>
              <a:rPr lang="en-ZA" sz="1800" dirty="0" smtClean="0"/>
              <a:t>Establishing the </a:t>
            </a:r>
            <a:r>
              <a:rPr lang="en-ZA" sz="1800" b="1" i="1" dirty="0" smtClean="0"/>
              <a:t>National Health Insurance</a:t>
            </a:r>
            <a:r>
              <a:rPr lang="en-ZA" sz="1800" dirty="0" smtClean="0"/>
              <a:t> (NHI) Fund (Flagship Project)</a:t>
            </a:r>
          </a:p>
          <a:p>
            <a:pPr>
              <a:spcBef>
                <a:spcPts val="600"/>
              </a:spcBef>
              <a:spcAft>
                <a:spcPts val="600"/>
              </a:spcAft>
            </a:pPr>
            <a:r>
              <a:rPr lang="en-ZA" sz="1800" dirty="0" smtClean="0"/>
              <a:t>Expanding </a:t>
            </a:r>
            <a:r>
              <a:rPr lang="en-ZA" sz="1800" b="1" i="1" dirty="0" smtClean="0"/>
              <a:t>free primary health care </a:t>
            </a:r>
            <a:r>
              <a:rPr lang="en-ZA" sz="1800" dirty="0" smtClean="0"/>
              <a:t>to benefit communities</a:t>
            </a:r>
          </a:p>
          <a:p>
            <a:pPr>
              <a:spcBef>
                <a:spcPts val="600"/>
              </a:spcBef>
              <a:spcAft>
                <a:spcPts val="600"/>
              </a:spcAft>
            </a:pPr>
            <a:r>
              <a:rPr lang="en-ZA" sz="1800" dirty="0" smtClean="0"/>
              <a:t>Reducing private health care </a:t>
            </a:r>
            <a:r>
              <a:rPr lang="en-ZA" sz="1800" b="1" i="1" dirty="0" smtClean="0"/>
              <a:t>costs</a:t>
            </a:r>
          </a:p>
          <a:p>
            <a:pPr>
              <a:spcBef>
                <a:spcPts val="600"/>
              </a:spcBef>
              <a:spcAft>
                <a:spcPts val="600"/>
              </a:spcAft>
            </a:pPr>
            <a:r>
              <a:rPr lang="en-ZA" sz="1800" dirty="0" smtClean="0"/>
              <a:t>Improving the quality of </a:t>
            </a:r>
            <a:r>
              <a:rPr lang="en-ZA" sz="1800" b="1" i="1" dirty="0" smtClean="0"/>
              <a:t>public health </a:t>
            </a:r>
            <a:r>
              <a:rPr lang="en-ZA" sz="1800" dirty="0" smtClean="0"/>
              <a:t>services</a:t>
            </a:r>
          </a:p>
          <a:p>
            <a:pPr>
              <a:spcBef>
                <a:spcPts val="600"/>
              </a:spcBef>
              <a:spcAft>
                <a:spcPts val="600"/>
              </a:spcAft>
            </a:pPr>
            <a:r>
              <a:rPr lang="en-ZA" sz="1800" dirty="0" smtClean="0"/>
              <a:t>Improving </a:t>
            </a:r>
            <a:r>
              <a:rPr lang="en-ZA" sz="1800" b="1" i="1" dirty="0" smtClean="0"/>
              <a:t>human resources </a:t>
            </a:r>
            <a:r>
              <a:rPr lang="en-ZA" sz="1800" dirty="0" smtClean="0"/>
              <a:t>for health – revitalisation and professionalization</a:t>
            </a:r>
          </a:p>
          <a:p>
            <a:pPr>
              <a:spcBef>
                <a:spcPts val="600"/>
              </a:spcBef>
              <a:spcAft>
                <a:spcPts val="600"/>
              </a:spcAft>
            </a:pPr>
            <a:r>
              <a:rPr lang="en-ZA" sz="1800" dirty="0" smtClean="0"/>
              <a:t>Intensifying the fight against </a:t>
            </a:r>
            <a:r>
              <a:rPr lang="en-ZA" sz="1800" b="1" i="1" dirty="0" smtClean="0"/>
              <a:t>HIV/AIDS and TB</a:t>
            </a:r>
          </a:p>
          <a:p>
            <a:pPr>
              <a:spcBef>
                <a:spcPts val="600"/>
              </a:spcBef>
              <a:spcAft>
                <a:spcPts val="600"/>
              </a:spcAft>
            </a:pPr>
            <a:r>
              <a:rPr lang="en-ZA" sz="1800" dirty="0" smtClean="0"/>
              <a:t>Reducing </a:t>
            </a:r>
            <a:r>
              <a:rPr lang="en-ZA" sz="1800" b="1" i="1" dirty="0" smtClean="0"/>
              <a:t>maternal and child mortality </a:t>
            </a:r>
            <a:r>
              <a:rPr lang="en-ZA" sz="1800" dirty="0" smtClean="0"/>
              <a:t>and promoting women’s health</a:t>
            </a:r>
          </a:p>
          <a:p>
            <a:pPr>
              <a:spcBef>
                <a:spcPts val="600"/>
              </a:spcBef>
              <a:spcAft>
                <a:spcPts val="600"/>
              </a:spcAft>
            </a:pPr>
            <a:r>
              <a:rPr lang="en-ZA" sz="1800" dirty="0" smtClean="0"/>
              <a:t>Promoting </a:t>
            </a:r>
            <a:r>
              <a:rPr lang="en-ZA" sz="1800" b="1" i="1" dirty="0" smtClean="0"/>
              <a:t>healthy lifestyles</a:t>
            </a:r>
          </a:p>
          <a:p>
            <a:pPr>
              <a:spcBef>
                <a:spcPts val="600"/>
              </a:spcBef>
              <a:spcAft>
                <a:spcPts val="600"/>
              </a:spcAft>
            </a:pPr>
            <a:r>
              <a:rPr lang="en-ZA" sz="1800" dirty="0" smtClean="0"/>
              <a:t>Increasing the supply of </a:t>
            </a:r>
            <a:r>
              <a:rPr lang="en-ZA" sz="1800" b="1" i="1" dirty="0" smtClean="0"/>
              <a:t>social service professionals</a:t>
            </a:r>
          </a:p>
          <a:p>
            <a:pPr>
              <a:spcBef>
                <a:spcPts val="600"/>
              </a:spcBef>
              <a:spcAft>
                <a:spcPts val="600"/>
              </a:spcAft>
            </a:pPr>
            <a:r>
              <a:rPr lang="en-ZA" sz="1800" dirty="0" smtClean="0"/>
              <a:t>Finalising the comprehensive </a:t>
            </a:r>
            <a:r>
              <a:rPr lang="en-ZA" sz="1800" b="1" i="1" dirty="0" smtClean="0"/>
              <a:t>social protection policy</a:t>
            </a:r>
          </a:p>
          <a:p>
            <a:pPr>
              <a:spcBef>
                <a:spcPts val="600"/>
              </a:spcBef>
              <a:spcAft>
                <a:spcPts val="600"/>
              </a:spcAft>
            </a:pPr>
            <a:endParaRPr lang="en-ZA" sz="2000" dirty="0" smtClean="0"/>
          </a:p>
          <a:p>
            <a:pPr>
              <a:spcBef>
                <a:spcPts val="600"/>
              </a:spcBef>
              <a:spcAft>
                <a:spcPts val="600"/>
              </a:spcAft>
            </a:pPr>
            <a:endParaRPr lang="en-ZA" sz="1800" dirty="0" smtClean="0"/>
          </a:p>
          <a:p>
            <a:pPr>
              <a:spcBef>
                <a:spcPts val="600"/>
              </a:spcBef>
              <a:spcAft>
                <a:spcPts val="600"/>
              </a:spcAft>
            </a:pPr>
            <a:endParaRPr lang="en-ZA" sz="1800" dirty="0" smtClean="0"/>
          </a:p>
          <a:p>
            <a:pPr>
              <a:spcBef>
                <a:spcPts val="600"/>
              </a:spcBef>
              <a:spcAft>
                <a:spcPts val="600"/>
              </a:spcAft>
            </a:pPr>
            <a:endParaRPr lang="en-ZA" sz="1800" dirty="0" smtClean="0"/>
          </a:p>
          <a:p>
            <a:pPr>
              <a:spcBef>
                <a:spcPts val="600"/>
              </a:spcBef>
              <a:spcAft>
                <a:spcPts val="600"/>
              </a:spcAft>
            </a:pPr>
            <a:endParaRPr lang="en-ZA" sz="1800" dirty="0" smtClean="0"/>
          </a:p>
          <a:p>
            <a:pPr>
              <a:spcBef>
                <a:spcPts val="600"/>
              </a:spcBef>
              <a:spcAft>
                <a:spcPts val="600"/>
              </a:spcAft>
            </a:pPr>
            <a:endParaRPr lang="en-ZA" sz="1800" dirty="0"/>
          </a:p>
          <a:p>
            <a:pPr marL="0" lvl="0" indent="0">
              <a:spcBef>
                <a:spcPts val="600"/>
              </a:spcBef>
              <a:spcAft>
                <a:spcPts val="600"/>
              </a:spcAft>
              <a:buNone/>
            </a:pPr>
            <a:endParaRPr lang="en-ZA" sz="1800" dirty="0" smtClean="0"/>
          </a:p>
          <a:p>
            <a:pPr lvl="1">
              <a:spcBef>
                <a:spcPts val="600"/>
              </a:spcBef>
              <a:spcAft>
                <a:spcPts val="600"/>
              </a:spcAft>
            </a:pPr>
            <a:endParaRPr lang="en-ZA" sz="1800" dirty="0"/>
          </a:p>
          <a:p>
            <a:pPr lvl="1">
              <a:spcBef>
                <a:spcPts val="600"/>
              </a:spcBef>
              <a:spcAft>
                <a:spcPts val="600"/>
              </a:spcAft>
            </a:pPr>
            <a:endParaRPr lang="en-ZA" sz="1800" dirty="0" smtClean="0"/>
          </a:p>
          <a:p>
            <a:pPr lvl="1">
              <a:spcBef>
                <a:spcPts val="600"/>
              </a:spcBef>
              <a:spcAft>
                <a:spcPts val="600"/>
              </a:spcAft>
            </a:pPr>
            <a:endParaRPr lang="en-ZA" sz="1800" dirty="0"/>
          </a:p>
          <a:p>
            <a:pPr lvl="1">
              <a:spcBef>
                <a:spcPts val="600"/>
              </a:spcBef>
              <a:spcAft>
                <a:spcPts val="600"/>
              </a:spcAft>
            </a:pPr>
            <a:endParaRPr lang="en-ZA" sz="1800" dirty="0" smtClean="0"/>
          </a:p>
          <a:p>
            <a:pPr lvl="1">
              <a:spcBef>
                <a:spcPts val="600"/>
              </a:spcBef>
              <a:spcAft>
                <a:spcPts val="600"/>
              </a:spcAft>
            </a:pPr>
            <a:endParaRPr lang="en-ZA" sz="1800" dirty="0"/>
          </a:p>
          <a:p>
            <a:pPr lvl="1">
              <a:spcBef>
                <a:spcPts val="600"/>
              </a:spcBef>
              <a:spcAft>
                <a:spcPts val="600"/>
              </a:spcAft>
            </a:pPr>
            <a:endParaRPr lang="en-US" sz="1800" dirty="0" smtClean="0"/>
          </a:p>
          <a:p>
            <a:pPr marL="0" lvl="0" indent="0">
              <a:spcBef>
                <a:spcPts val="600"/>
              </a:spcBef>
              <a:spcAft>
                <a:spcPts val="600"/>
              </a:spcAft>
              <a:buNone/>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a:p>
          <a:p>
            <a:pPr>
              <a:spcBef>
                <a:spcPts val="600"/>
              </a:spcBef>
              <a:spcAft>
                <a:spcPts val="600"/>
              </a:spcAft>
              <a:buNone/>
            </a:pPr>
            <a:endParaRPr lang="en-US" sz="1800" dirty="0"/>
          </a:p>
        </p:txBody>
      </p:sp>
    </p:spTree>
    <p:extLst>
      <p:ext uri="{BB962C8B-B14F-4D97-AF65-F5344CB8AC3E}">
        <p14:creationId xmlns:p14="http://schemas.microsoft.com/office/powerpoint/2010/main" val="7375511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229600" cy="838200"/>
          </a:xfrm>
        </p:spPr>
        <p:style>
          <a:lnRef idx="2">
            <a:schemeClr val="dk1"/>
          </a:lnRef>
          <a:fillRef idx="1">
            <a:schemeClr val="lt1"/>
          </a:fillRef>
          <a:effectRef idx="0">
            <a:schemeClr val="dk1"/>
          </a:effectRef>
          <a:fontRef idx="minor">
            <a:schemeClr val="dk1"/>
          </a:fontRef>
        </p:style>
        <p:txBody>
          <a:bodyPr>
            <a:noAutofit/>
          </a:bodyPr>
          <a:lstStyle/>
          <a:p>
            <a:r>
              <a:rPr lang="en-US" b="1" dirty="0" smtClean="0"/>
              <a:t>Fighting Crime &amp; Corruption</a:t>
            </a:r>
            <a:endParaRPr lang="en-US" b="1" dirty="0"/>
          </a:p>
        </p:txBody>
      </p:sp>
      <p:sp>
        <p:nvSpPr>
          <p:cNvPr id="3" name="Content Placeholder 2"/>
          <p:cNvSpPr>
            <a:spLocks noGrp="1"/>
          </p:cNvSpPr>
          <p:nvPr>
            <p:ph idx="1"/>
          </p:nvPr>
        </p:nvSpPr>
        <p:spPr>
          <a:xfrm>
            <a:off x="457200" y="1981200"/>
            <a:ext cx="8229600" cy="3124200"/>
          </a:xfrm>
        </p:spPr>
        <p:style>
          <a:lnRef idx="2">
            <a:schemeClr val="accent1"/>
          </a:lnRef>
          <a:fillRef idx="1">
            <a:schemeClr val="lt1"/>
          </a:fillRef>
          <a:effectRef idx="0">
            <a:schemeClr val="accent1"/>
          </a:effectRef>
          <a:fontRef idx="minor">
            <a:schemeClr val="dk1"/>
          </a:fontRef>
        </p:style>
        <p:txBody>
          <a:bodyPr>
            <a:noAutofit/>
          </a:bodyPr>
          <a:lstStyle/>
          <a:p>
            <a:pPr>
              <a:spcBef>
                <a:spcPts val="600"/>
              </a:spcBef>
              <a:spcAft>
                <a:spcPts val="600"/>
              </a:spcAft>
            </a:pPr>
            <a:r>
              <a:rPr lang="en-ZA" sz="2000" dirty="0" smtClean="0"/>
              <a:t>Reducing levels of </a:t>
            </a:r>
            <a:r>
              <a:rPr lang="en-ZA" sz="2000" b="1" i="1" dirty="0" smtClean="0"/>
              <a:t>contact crime </a:t>
            </a:r>
            <a:r>
              <a:rPr lang="en-ZA" sz="2000" dirty="0" smtClean="0"/>
              <a:t>– murder, rape and GBH</a:t>
            </a:r>
          </a:p>
          <a:p>
            <a:pPr>
              <a:spcBef>
                <a:spcPts val="600"/>
              </a:spcBef>
              <a:spcAft>
                <a:spcPts val="600"/>
              </a:spcAft>
            </a:pPr>
            <a:r>
              <a:rPr lang="en-ZA" sz="2000" dirty="0" smtClean="0"/>
              <a:t>Improving the </a:t>
            </a:r>
            <a:r>
              <a:rPr lang="en-ZA" sz="2000" b="1" i="1" dirty="0" smtClean="0"/>
              <a:t>CJS</a:t>
            </a:r>
            <a:r>
              <a:rPr lang="en-ZA" sz="2000" dirty="0" smtClean="0"/>
              <a:t> and the </a:t>
            </a:r>
            <a:r>
              <a:rPr lang="en-ZA" sz="2000" b="1" i="1" dirty="0" smtClean="0"/>
              <a:t>capacity</a:t>
            </a:r>
            <a:r>
              <a:rPr lang="en-ZA" sz="2000" dirty="0" smtClean="0"/>
              <a:t> of police, prosecutors, legal aid and courts</a:t>
            </a:r>
          </a:p>
          <a:p>
            <a:pPr>
              <a:spcBef>
                <a:spcPts val="600"/>
              </a:spcBef>
              <a:spcAft>
                <a:spcPts val="600"/>
              </a:spcAft>
            </a:pPr>
            <a:r>
              <a:rPr lang="en-ZA" sz="2000" dirty="0" smtClean="0"/>
              <a:t>Strengthening </a:t>
            </a:r>
            <a:r>
              <a:rPr lang="en-ZA" sz="2000" b="1" i="1" dirty="0" smtClean="0"/>
              <a:t>anti-crime awareness </a:t>
            </a:r>
            <a:r>
              <a:rPr lang="en-ZA" sz="2000" dirty="0" smtClean="0"/>
              <a:t>campaigns</a:t>
            </a:r>
          </a:p>
          <a:p>
            <a:pPr>
              <a:spcBef>
                <a:spcPts val="600"/>
              </a:spcBef>
              <a:spcAft>
                <a:spcPts val="600"/>
              </a:spcAft>
            </a:pPr>
            <a:r>
              <a:rPr lang="en-ZA" sz="2000" dirty="0" smtClean="0"/>
              <a:t>Prioritising the incidence of </a:t>
            </a:r>
            <a:r>
              <a:rPr lang="en-ZA" sz="2000" b="1" i="1" dirty="0" smtClean="0"/>
              <a:t>domestic violence </a:t>
            </a:r>
            <a:r>
              <a:rPr lang="en-ZA" sz="2000" dirty="0" smtClean="0"/>
              <a:t>and crimes against women and children</a:t>
            </a:r>
          </a:p>
          <a:p>
            <a:pPr>
              <a:spcBef>
                <a:spcPts val="600"/>
              </a:spcBef>
              <a:spcAft>
                <a:spcPts val="600"/>
              </a:spcAft>
            </a:pPr>
            <a:r>
              <a:rPr lang="en-ZA" sz="2000" dirty="0" smtClean="0"/>
              <a:t>Strengthening </a:t>
            </a:r>
            <a:r>
              <a:rPr lang="en-ZA" sz="2000" b="1" i="1" dirty="0" smtClean="0"/>
              <a:t>border control </a:t>
            </a:r>
            <a:r>
              <a:rPr lang="en-ZA" sz="2000" dirty="0" smtClean="0"/>
              <a:t>and immigration management</a:t>
            </a:r>
          </a:p>
          <a:p>
            <a:pPr marL="0" indent="0">
              <a:spcBef>
                <a:spcPts val="600"/>
              </a:spcBef>
              <a:spcAft>
                <a:spcPts val="600"/>
              </a:spcAft>
              <a:buNone/>
            </a:pPr>
            <a:endParaRPr lang="en-ZA" sz="1800" dirty="0" smtClean="0"/>
          </a:p>
          <a:p>
            <a:pPr>
              <a:spcBef>
                <a:spcPts val="600"/>
              </a:spcBef>
              <a:spcAft>
                <a:spcPts val="600"/>
              </a:spcAft>
            </a:pPr>
            <a:endParaRPr lang="en-ZA" sz="2000" dirty="0" smtClean="0"/>
          </a:p>
          <a:p>
            <a:pPr>
              <a:spcBef>
                <a:spcPts val="600"/>
              </a:spcBef>
              <a:spcAft>
                <a:spcPts val="600"/>
              </a:spcAft>
            </a:pPr>
            <a:endParaRPr lang="en-ZA" sz="1800" dirty="0" smtClean="0"/>
          </a:p>
          <a:p>
            <a:pPr>
              <a:spcBef>
                <a:spcPts val="600"/>
              </a:spcBef>
              <a:spcAft>
                <a:spcPts val="600"/>
              </a:spcAft>
            </a:pPr>
            <a:endParaRPr lang="en-ZA" sz="1800" dirty="0" smtClean="0"/>
          </a:p>
          <a:p>
            <a:pPr>
              <a:spcBef>
                <a:spcPts val="600"/>
              </a:spcBef>
              <a:spcAft>
                <a:spcPts val="600"/>
              </a:spcAft>
            </a:pPr>
            <a:endParaRPr lang="en-ZA" sz="1800" dirty="0" smtClean="0"/>
          </a:p>
          <a:p>
            <a:pPr>
              <a:spcBef>
                <a:spcPts val="600"/>
              </a:spcBef>
              <a:spcAft>
                <a:spcPts val="600"/>
              </a:spcAft>
            </a:pPr>
            <a:endParaRPr lang="en-ZA" sz="1800" dirty="0" smtClean="0"/>
          </a:p>
          <a:p>
            <a:pPr>
              <a:spcBef>
                <a:spcPts val="600"/>
              </a:spcBef>
              <a:spcAft>
                <a:spcPts val="600"/>
              </a:spcAft>
            </a:pPr>
            <a:endParaRPr lang="en-ZA" sz="1800" dirty="0"/>
          </a:p>
          <a:p>
            <a:pPr marL="0" lvl="0" indent="0">
              <a:spcBef>
                <a:spcPts val="600"/>
              </a:spcBef>
              <a:spcAft>
                <a:spcPts val="600"/>
              </a:spcAft>
              <a:buNone/>
            </a:pPr>
            <a:endParaRPr lang="en-ZA" sz="1800" dirty="0" smtClean="0"/>
          </a:p>
          <a:p>
            <a:pPr lvl="1">
              <a:spcBef>
                <a:spcPts val="600"/>
              </a:spcBef>
              <a:spcAft>
                <a:spcPts val="600"/>
              </a:spcAft>
            </a:pPr>
            <a:endParaRPr lang="en-ZA" sz="1800" dirty="0"/>
          </a:p>
          <a:p>
            <a:pPr lvl="1">
              <a:spcBef>
                <a:spcPts val="600"/>
              </a:spcBef>
              <a:spcAft>
                <a:spcPts val="600"/>
              </a:spcAft>
            </a:pPr>
            <a:endParaRPr lang="en-ZA" sz="1800" dirty="0" smtClean="0"/>
          </a:p>
          <a:p>
            <a:pPr lvl="1">
              <a:spcBef>
                <a:spcPts val="600"/>
              </a:spcBef>
              <a:spcAft>
                <a:spcPts val="600"/>
              </a:spcAft>
            </a:pPr>
            <a:endParaRPr lang="en-ZA" sz="1800" dirty="0"/>
          </a:p>
          <a:p>
            <a:pPr lvl="1">
              <a:spcBef>
                <a:spcPts val="600"/>
              </a:spcBef>
              <a:spcAft>
                <a:spcPts val="600"/>
              </a:spcAft>
            </a:pPr>
            <a:endParaRPr lang="en-ZA" sz="1800" dirty="0" smtClean="0"/>
          </a:p>
          <a:p>
            <a:pPr lvl="1">
              <a:spcBef>
                <a:spcPts val="600"/>
              </a:spcBef>
              <a:spcAft>
                <a:spcPts val="600"/>
              </a:spcAft>
            </a:pPr>
            <a:endParaRPr lang="en-ZA" sz="1800" dirty="0"/>
          </a:p>
          <a:p>
            <a:pPr lvl="1">
              <a:spcBef>
                <a:spcPts val="600"/>
              </a:spcBef>
              <a:spcAft>
                <a:spcPts val="600"/>
              </a:spcAft>
            </a:pPr>
            <a:endParaRPr lang="en-US" sz="1800" dirty="0" smtClean="0"/>
          </a:p>
          <a:p>
            <a:pPr marL="0" lvl="0" indent="0">
              <a:spcBef>
                <a:spcPts val="600"/>
              </a:spcBef>
              <a:spcAft>
                <a:spcPts val="600"/>
              </a:spcAft>
              <a:buNone/>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smtClean="0"/>
          </a:p>
          <a:p>
            <a:pPr lvl="0">
              <a:spcBef>
                <a:spcPts val="600"/>
              </a:spcBef>
              <a:spcAft>
                <a:spcPts val="600"/>
              </a:spcAft>
            </a:pPr>
            <a:endParaRPr lang="en-US" sz="1800" dirty="0"/>
          </a:p>
          <a:p>
            <a:pPr>
              <a:spcBef>
                <a:spcPts val="600"/>
              </a:spcBef>
              <a:spcAft>
                <a:spcPts val="600"/>
              </a:spcAft>
              <a:buNone/>
            </a:pPr>
            <a:endParaRPr lang="en-US" sz="1800" dirty="0"/>
          </a:p>
        </p:txBody>
      </p:sp>
    </p:spTree>
    <p:extLst>
      <p:ext uri="{BB962C8B-B14F-4D97-AF65-F5344CB8AC3E}">
        <p14:creationId xmlns:p14="http://schemas.microsoft.com/office/powerpoint/2010/main" val="23035887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229600" cy="1295400"/>
          </a:xfrm>
          <a:ln>
            <a:solidFill>
              <a:schemeClr val="tx1"/>
            </a:solidFill>
          </a:ln>
        </p:spPr>
        <p:txBody>
          <a:bodyPr>
            <a:noAutofit/>
          </a:bodyPr>
          <a:lstStyle/>
          <a:p>
            <a:pPr algn="ctr"/>
            <a:r>
              <a:rPr lang="en-ZA" b="1" dirty="0" smtClean="0"/>
              <a:t>Medium Term Strategic Framework</a:t>
            </a:r>
            <a:br>
              <a:rPr lang="en-ZA" b="1" dirty="0" smtClean="0"/>
            </a:br>
            <a:r>
              <a:rPr lang="en-ZA" b="1" dirty="0" smtClean="0"/>
              <a:t>2014-2019</a:t>
            </a:r>
            <a:endParaRPr lang="en-GB" b="1" dirty="0"/>
          </a:p>
        </p:txBody>
      </p:sp>
      <p:sp>
        <p:nvSpPr>
          <p:cNvPr id="3" name="Content Placeholder 2"/>
          <p:cNvSpPr>
            <a:spLocks noGrp="1"/>
          </p:cNvSpPr>
          <p:nvPr>
            <p:ph idx="1"/>
          </p:nvPr>
        </p:nvSpPr>
        <p:spPr>
          <a:xfrm>
            <a:off x="457200" y="3124200"/>
            <a:ext cx="8229600" cy="1143000"/>
          </a:xfrm>
        </p:spPr>
        <p:txBody>
          <a:bodyPr>
            <a:normAutofit/>
          </a:bodyPr>
          <a:lstStyle/>
          <a:p>
            <a:pPr marL="0" indent="0" algn="ctr">
              <a:lnSpc>
                <a:spcPct val="120000"/>
              </a:lnSpc>
              <a:spcBef>
                <a:spcPts val="600"/>
              </a:spcBef>
              <a:spcAft>
                <a:spcPts val="600"/>
              </a:spcAft>
              <a:buNone/>
            </a:pPr>
            <a:r>
              <a:rPr lang="en-US" i="1" dirty="0" smtClean="0">
                <a:solidFill>
                  <a:schemeClr val="bg2">
                    <a:lumMod val="50000"/>
                  </a:schemeClr>
                </a:solidFill>
              </a:rPr>
              <a:t>Taking  the first step towards the 2030 vision for South Africa as described in the NDP. </a:t>
            </a:r>
          </a:p>
          <a:p>
            <a:endParaRPr lang="en-GB" dirty="0"/>
          </a:p>
        </p:txBody>
      </p:sp>
    </p:spTree>
    <p:extLst>
      <p:ext uri="{BB962C8B-B14F-4D97-AF65-F5344CB8AC3E}">
        <p14:creationId xmlns:p14="http://schemas.microsoft.com/office/powerpoint/2010/main" val="892784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style>
          <a:lnRef idx="2">
            <a:schemeClr val="dk1"/>
          </a:lnRef>
          <a:fillRef idx="1">
            <a:schemeClr val="lt1"/>
          </a:fillRef>
          <a:effectRef idx="0">
            <a:schemeClr val="dk1"/>
          </a:effectRef>
          <a:fontRef idx="minor">
            <a:schemeClr val="dk1"/>
          </a:fontRef>
        </p:style>
        <p:txBody>
          <a:bodyPr>
            <a:noAutofit/>
          </a:bodyPr>
          <a:lstStyle/>
          <a:p>
            <a:r>
              <a:rPr lang="en-US" sz="3200" b="1" dirty="0" smtClean="0"/>
              <a:t>Developing Mpumalanga’s 2014 – 2019 MTSF</a:t>
            </a:r>
            <a:endParaRPr lang="en-US" sz="3200" b="1" dirty="0"/>
          </a:p>
        </p:txBody>
      </p:sp>
      <p:grpSp>
        <p:nvGrpSpPr>
          <p:cNvPr id="4" name="Content Placeholder 3"/>
          <p:cNvGrpSpPr>
            <a:grpSpLocks noGrp="1"/>
          </p:cNvGrpSpPr>
          <p:nvPr/>
        </p:nvGrpSpPr>
        <p:grpSpPr>
          <a:xfrm>
            <a:off x="457200" y="1600200"/>
            <a:ext cx="8229600" cy="4525963"/>
            <a:chOff x="467544" y="1988840"/>
            <a:chExt cx="8160568" cy="4104456"/>
          </a:xfrm>
        </p:grpSpPr>
        <p:graphicFrame>
          <p:nvGraphicFramePr>
            <p:cNvPr id="5" name="Diagram 4"/>
            <p:cNvGraphicFramePr/>
            <p:nvPr/>
          </p:nvGraphicFramePr>
          <p:xfrm>
            <a:off x="467544" y="1988840"/>
            <a:ext cx="4464496" cy="2448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ular Callout 5"/>
            <p:cNvSpPr/>
            <p:nvPr/>
          </p:nvSpPr>
          <p:spPr>
            <a:xfrm>
              <a:off x="5364088" y="2060848"/>
              <a:ext cx="2664296" cy="1224136"/>
            </a:xfrm>
            <a:prstGeom prst="wedgeRectCallout">
              <a:avLst>
                <a:gd name="adj1" fmla="val -86256"/>
                <a:gd name="adj2" fmla="val 37103"/>
              </a:avLst>
            </a:prstGeom>
            <a:solidFill>
              <a:srgbClr val="CC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65113" lvl="1" indent="7938">
                <a:spcAft>
                  <a:spcPts val="600"/>
                </a:spcAft>
                <a:buSzPct val="100000"/>
              </a:pPr>
              <a:r>
                <a:rPr lang="en-ZA" sz="1400" dirty="0">
                  <a:solidFill>
                    <a:schemeClr val="tx1"/>
                  </a:solidFill>
                  <a:cs typeface="Arial" charset="0"/>
                </a:rPr>
                <a:t>3-tiered planning system – </a:t>
              </a:r>
              <a:r>
                <a:rPr lang="en-ZA" sz="1400" dirty="0" smtClean="0">
                  <a:solidFill>
                    <a:schemeClr val="tx1"/>
                  </a:solidFill>
                  <a:cs typeface="Arial" charset="0"/>
                </a:rPr>
                <a:t>planning </a:t>
              </a:r>
              <a:r>
                <a:rPr lang="en-ZA" sz="1400" dirty="0">
                  <a:solidFill>
                    <a:schemeClr val="tx1"/>
                  </a:solidFill>
                  <a:cs typeface="Arial" charset="0"/>
                </a:rPr>
                <a:t>can now happen within the context of a long-term strategic vision and plan</a:t>
              </a:r>
            </a:p>
          </p:txBody>
        </p:sp>
        <p:graphicFrame>
          <p:nvGraphicFramePr>
            <p:cNvPr id="7" name="Diagram 6"/>
            <p:cNvGraphicFramePr/>
            <p:nvPr/>
          </p:nvGraphicFramePr>
          <p:xfrm>
            <a:off x="4860032" y="3645024"/>
            <a:ext cx="3768080" cy="23762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Rectangular Callout 7"/>
            <p:cNvSpPr/>
            <p:nvPr/>
          </p:nvSpPr>
          <p:spPr>
            <a:xfrm>
              <a:off x="467544" y="5013176"/>
              <a:ext cx="3672408" cy="1080120"/>
            </a:xfrm>
            <a:prstGeom prst="wedgeRectCallout">
              <a:avLst>
                <a:gd name="adj1" fmla="val 81254"/>
                <a:gd name="adj2" fmla="val -4900"/>
              </a:avLst>
            </a:prstGeom>
            <a:solidFill>
              <a:srgbClr val="CC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65113" lvl="1" indent="7938">
                <a:spcAft>
                  <a:spcPts val="600"/>
                </a:spcAft>
                <a:buSzPct val="100000"/>
              </a:pPr>
              <a:r>
                <a:rPr lang="en-ZA" sz="1400" dirty="0">
                  <a:solidFill>
                    <a:schemeClr val="tx1"/>
                  </a:solidFill>
                  <a:cs typeface="Arial" charset="0"/>
                </a:rPr>
                <a:t>MTSF can now be contextualised as a </a:t>
              </a:r>
              <a:r>
                <a:rPr lang="en-ZA" sz="1400" dirty="0" smtClean="0">
                  <a:solidFill>
                    <a:schemeClr val="tx1"/>
                  </a:solidFill>
                  <a:cs typeface="Arial" charset="0"/>
                </a:rPr>
                <a:t>5-year </a:t>
              </a:r>
              <a:r>
                <a:rPr lang="en-ZA" sz="1400" dirty="0">
                  <a:solidFill>
                    <a:schemeClr val="tx1"/>
                  </a:solidFill>
                  <a:cs typeface="Arial" charset="0"/>
                </a:rPr>
                <a:t>plan to set the country on a </a:t>
              </a:r>
              <a:r>
                <a:rPr lang="en-ZA" sz="1400" dirty="0" smtClean="0">
                  <a:solidFill>
                    <a:schemeClr val="tx1"/>
                  </a:solidFill>
                  <a:cs typeface="Arial" charset="0"/>
                </a:rPr>
                <a:t>positive trajectory to achieving the long-term vision </a:t>
              </a:r>
              <a:endParaRPr lang="en-ZA" sz="1400" dirty="0">
                <a:solidFill>
                  <a:schemeClr val="tx1"/>
                </a:solidFill>
                <a:cs typeface="Arial" charset="0"/>
              </a:endParaRPr>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n-US" sz="3200" b="1" dirty="0" smtClean="0"/>
              <a:t>Developing Mpumalanga’s 2014 – 2019 MTSF</a:t>
            </a:r>
            <a:endParaRPr lang="en-US" sz="3200" b="1" dirty="0"/>
          </a:p>
        </p:txBody>
      </p:sp>
      <p:graphicFrame>
        <p:nvGraphicFramePr>
          <p:cNvPr id="5" name="Diagram 4"/>
          <p:cNvGraphicFramePr/>
          <p:nvPr>
            <p:extLst>
              <p:ext uri="{D42A27DB-BD31-4B8C-83A1-F6EECF244321}">
                <p14:modId xmlns:p14="http://schemas.microsoft.com/office/powerpoint/2010/main" val="3341960626"/>
              </p:ext>
            </p:extLst>
          </p:nvPr>
        </p:nvGraphicFramePr>
        <p:xfrm>
          <a:off x="755576" y="1752600"/>
          <a:ext cx="8136904" cy="4232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ular Callout 5"/>
          <p:cNvSpPr/>
          <p:nvPr/>
        </p:nvSpPr>
        <p:spPr>
          <a:xfrm>
            <a:off x="457200" y="1747388"/>
            <a:ext cx="4015680" cy="1063152"/>
          </a:xfrm>
          <a:prstGeom prst="wedgeRectCallout">
            <a:avLst>
              <a:gd name="adj1" fmla="val -7814"/>
              <a:gd name="adj2" fmla="val 101397"/>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600"/>
              </a:spcAft>
              <a:buSzPct val="100000"/>
            </a:pPr>
            <a:r>
              <a:rPr lang="en-ZA" sz="1600" b="1" dirty="0">
                <a:solidFill>
                  <a:schemeClr val="tx1"/>
                </a:solidFill>
                <a:cs typeface="Arial" charset="0"/>
              </a:rPr>
              <a:t>MTSF</a:t>
            </a:r>
            <a:r>
              <a:rPr lang="en-ZA" sz="1600" dirty="0">
                <a:solidFill>
                  <a:schemeClr val="tx1"/>
                </a:solidFill>
                <a:cs typeface="Arial" charset="0"/>
              </a:rPr>
              <a:t>  </a:t>
            </a:r>
            <a:r>
              <a:rPr lang="en-ZA" sz="1600" dirty="0" smtClean="0">
                <a:solidFill>
                  <a:schemeClr val="tx1"/>
                </a:solidFill>
                <a:cs typeface="Arial" charset="0"/>
              </a:rPr>
              <a:t>= 5 year </a:t>
            </a:r>
            <a:r>
              <a:rPr lang="en-ZA" sz="1600" dirty="0">
                <a:solidFill>
                  <a:schemeClr val="tx1"/>
                </a:solidFill>
                <a:cs typeface="Arial" charset="0"/>
              </a:rPr>
              <a:t>expression – centred on the </a:t>
            </a:r>
            <a:r>
              <a:rPr lang="en-ZA" sz="1600" b="1" i="1" dirty="0">
                <a:solidFill>
                  <a:schemeClr val="tx1"/>
                </a:solidFill>
                <a:cs typeface="Arial" charset="0"/>
              </a:rPr>
              <a:t>14 outcomes </a:t>
            </a:r>
            <a:r>
              <a:rPr lang="en-ZA" sz="1600" dirty="0">
                <a:solidFill>
                  <a:schemeClr val="tx1"/>
                </a:solidFill>
                <a:cs typeface="Arial" charset="0"/>
              </a:rPr>
              <a:t>&amp; associated </a:t>
            </a:r>
            <a:r>
              <a:rPr lang="en-ZA" sz="1600" b="1" i="1" dirty="0">
                <a:solidFill>
                  <a:schemeClr val="tx1"/>
                </a:solidFill>
                <a:cs typeface="Arial" charset="0"/>
              </a:rPr>
              <a:t>targets &amp; actions </a:t>
            </a:r>
            <a:r>
              <a:rPr lang="en-ZA" sz="1600" dirty="0">
                <a:solidFill>
                  <a:schemeClr val="tx1"/>
                </a:solidFill>
                <a:cs typeface="Arial" charset="0"/>
              </a:rPr>
              <a:t>drawn from the </a:t>
            </a:r>
            <a:r>
              <a:rPr lang="en-ZA" sz="1600" dirty="0" smtClean="0">
                <a:solidFill>
                  <a:schemeClr val="tx1"/>
                </a:solidFill>
                <a:cs typeface="Arial" charset="0"/>
              </a:rPr>
              <a:t>NDP/Mpumalanga Vision 2030</a:t>
            </a:r>
            <a:endParaRPr lang="en-GB" sz="1600" dirty="0">
              <a:solidFill>
                <a:schemeClr val="tx1"/>
              </a:solidFill>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458200" cy="685800"/>
          </a:xfrm>
        </p:spPr>
        <p:style>
          <a:lnRef idx="2">
            <a:schemeClr val="dk1"/>
          </a:lnRef>
          <a:fillRef idx="1">
            <a:schemeClr val="lt1"/>
          </a:fillRef>
          <a:effectRef idx="0">
            <a:schemeClr val="dk1"/>
          </a:effectRef>
          <a:fontRef idx="minor">
            <a:schemeClr val="dk1"/>
          </a:fontRef>
        </p:style>
        <p:txBody>
          <a:bodyPr>
            <a:normAutofit/>
          </a:bodyPr>
          <a:lstStyle/>
          <a:p>
            <a:r>
              <a:rPr lang="en-US" sz="3600" b="1" dirty="0" smtClean="0"/>
              <a:t>Mpumalanga MTSF: Guiding Principles</a:t>
            </a:r>
            <a:endParaRPr lang="en-US" sz="3600" b="1" dirty="0"/>
          </a:p>
        </p:txBody>
      </p:sp>
      <p:sp>
        <p:nvSpPr>
          <p:cNvPr id="3" name="Content Placeholder 2"/>
          <p:cNvSpPr>
            <a:spLocks noGrp="1"/>
          </p:cNvSpPr>
          <p:nvPr>
            <p:ph idx="1"/>
          </p:nvPr>
        </p:nvSpPr>
        <p:spPr>
          <a:xfrm>
            <a:off x="457200" y="1600200"/>
            <a:ext cx="8458200" cy="4038600"/>
          </a:xfrm>
        </p:spPr>
        <p:style>
          <a:lnRef idx="2">
            <a:schemeClr val="accent4"/>
          </a:lnRef>
          <a:fillRef idx="1">
            <a:schemeClr val="lt1"/>
          </a:fillRef>
          <a:effectRef idx="0">
            <a:schemeClr val="accent4"/>
          </a:effectRef>
          <a:fontRef idx="minor">
            <a:schemeClr val="dk1"/>
          </a:fontRef>
        </p:style>
        <p:txBody>
          <a:bodyPr>
            <a:noAutofit/>
          </a:bodyPr>
          <a:lstStyle/>
          <a:p>
            <a:pPr lvl="0">
              <a:spcBef>
                <a:spcPts val="600"/>
              </a:spcBef>
              <a:spcAft>
                <a:spcPts val="600"/>
              </a:spcAft>
            </a:pPr>
            <a:r>
              <a:rPr lang="en-US" sz="2000" dirty="0"/>
              <a:t>Developmental &amp; </a:t>
            </a:r>
            <a:r>
              <a:rPr lang="en-US" sz="2000" b="1" i="1" dirty="0"/>
              <a:t>collaborative </a:t>
            </a:r>
            <a:r>
              <a:rPr lang="en-US" sz="2000" b="1" i="1" dirty="0" smtClean="0"/>
              <a:t>long </a:t>
            </a:r>
            <a:r>
              <a:rPr lang="en-US" sz="2000" b="1" i="1" dirty="0"/>
              <a:t>term planning </a:t>
            </a:r>
            <a:r>
              <a:rPr lang="en-US" sz="2000" dirty="0" smtClean="0"/>
              <a:t>perspective improves delivery and impact and eliminates duplication.</a:t>
            </a:r>
            <a:endParaRPr lang="en-US" sz="2000" dirty="0"/>
          </a:p>
          <a:p>
            <a:pPr lvl="0">
              <a:spcBef>
                <a:spcPts val="600"/>
              </a:spcBef>
              <a:spcAft>
                <a:spcPts val="600"/>
              </a:spcAft>
            </a:pPr>
            <a:r>
              <a:rPr lang="en-US" sz="2000" dirty="0" smtClean="0"/>
              <a:t>MTSF 5 </a:t>
            </a:r>
            <a:r>
              <a:rPr lang="en-US" sz="2000" dirty="0"/>
              <a:t>year </a:t>
            </a:r>
            <a:r>
              <a:rPr lang="en-US" sz="2000" dirty="0" smtClean="0"/>
              <a:t>targets are precise and presented in the context of </a:t>
            </a:r>
            <a:r>
              <a:rPr lang="en-US" sz="2000" b="1" i="1" dirty="0" smtClean="0"/>
              <a:t>progress </a:t>
            </a:r>
            <a:r>
              <a:rPr lang="en-US" sz="2000" b="1" i="1" dirty="0"/>
              <a:t>towards </a:t>
            </a:r>
            <a:r>
              <a:rPr lang="en-US" sz="2000" b="1" i="1" dirty="0" smtClean="0"/>
              <a:t>the 2030 </a:t>
            </a:r>
            <a:r>
              <a:rPr lang="en-US" sz="2000" dirty="0" smtClean="0"/>
              <a:t>objectives detailed in the Mpumalanga Vision 2030 Strategic Implementation Framework</a:t>
            </a:r>
            <a:r>
              <a:rPr lang="en-US" sz="2000" dirty="0"/>
              <a:t> </a:t>
            </a:r>
            <a:r>
              <a:rPr lang="en-US" sz="2000" dirty="0" smtClean="0"/>
              <a:t>– foundation, consolidation and expansion</a:t>
            </a:r>
          </a:p>
          <a:p>
            <a:pPr lvl="0">
              <a:spcBef>
                <a:spcPts val="600"/>
              </a:spcBef>
              <a:spcAft>
                <a:spcPts val="600"/>
              </a:spcAft>
            </a:pPr>
            <a:r>
              <a:rPr lang="en-US" sz="2000" dirty="0" smtClean="0"/>
              <a:t>The principle of utilizing “</a:t>
            </a:r>
            <a:r>
              <a:rPr lang="en-US" sz="2000" b="1" i="1" dirty="0" smtClean="0"/>
              <a:t>linkages </a:t>
            </a:r>
            <a:r>
              <a:rPr lang="en-US" sz="2000" b="1" i="1" dirty="0"/>
              <a:t>and </a:t>
            </a:r>
            <a:r>
              <a:rPr lang="en-US" sz="2000" b="1" i="1" dirty="0" smtClean="0"/>
              <a:t>leverage</a:t>
            </a:r>
            <a:r>
              <a:rPr lang="en-US" sz="2000" dirty="0" smtClean="0"/>
              <a:t>” should be applied in this MTSF period to lay a foundation for 2030 i.e. it may be necessary to prioritize seemingly “insignificant” programmes in the medium term (e.g. technical expertise / infrastructure maintenance programmes) in order to unlock significant development impact in the long term.</a:t>
            </a:r>
            <a:endParaRPr lang="en-US" sz="2000" dirty="0"/>
          </a:p>
          <a:p>
            <a:pPr>
              <a:spcBef>
                <a:spcPts val="400"/>
              </a:spcBef>
              <a:spcAft>
                <a:spcPts val="400"/>
              </a:spcAft>
            </a:pPr>
            <a:endParaRPr lang="en-US"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458200" cy="685800"/>
          </a:xfrm>
        </p:spPr>
        <p:style>
          <a:lnRef idx="2">
            <a:schemeClr val="dk1"/>
          </a:lnRef>
          <a:fillRef idx="1">
            <a:schemeClr val="lt1"/>
          </a:fillRef>
          <a:effectRef idx="0">
            <a:schemeClr val="dk1"/>
          </a:effectRef>
          <a:fontRef idx="minor">
            <a:schemeClr val="dk1"/>
          </a:fontRef>
        </p:style>
        <p:txBody>
          <a:bodyPr>
            <a:normAutofit/>
          </a:bodyPr>
          <a:lstStyle/>
          <a:p>
            <a:r>
              <a:rPr lang="en-US" sz="3600" b="1" dirty="0" smtClean="0"/>
              <a:t>Mpumalanga MTSF: Guiding Principles</a:t>
            </a:r>
            <a:endParaRPr lang="en-US" sz="3600" b="1" dirty="0"/>
          </a:p>
        </p:txBody>
      </p:sp>
      <p:sp>
        <p:nvSpPr>
          <p:cNvPr id="3" name="Content Placeholder 2"/>
          <p:cNvSpPr>
            <a:spLocks noGrp="1"/>
          </p:cNvSpPr>
          <p:nvPr>
            <p:ph idx="1"/>
          </p:nvPr>
        </p:nvSpPr>
        <p:spPr>
          <a:xfrm>
            <a:off x="381000" y="1447800"/>
            <a:ext cx="8458200" cy="4419600"/>
          </a:xfrm>
        </p:spPr>
        <p:style>
          <a:lnRef idx="2">
            <a:schemeClr val="accent4"/>
          </a:lnRef>
          <a:fillRef idx="1">
            <a:schemeClr val="lt1"/>
          </a:fillRef>
          <a:effectRef idx="0">
            <a:schemeClr val="accent4"/>
          </a:effectRef>
          <a:fontRef idx="minor">
            <a:schemeClr val="dk1"/>
          </a:fontRef>
        </p:style>
        <p:txBody>
          <a:bodyPr>
            <a:noAutofit/>
          </a:bodyPr>
          <a:lstStyle/>
          <a:p>
            <a:pPr lvl="0">
              <a:spcBef>
                <a:spcPts val="600"/>
              </a:spcBef>
              <a:spcAft>
                <a:spcPts val="600"/>
              </a:spcAft>
            </a:pPr>
            <a:r>
              <a:rPr lang="en-US" sz="2000" dirty="0" smtClean="0"/>
              <a:t>A core focus for the MTSF period is </a:t>
            </a:r>
            <a:r>
              <a:rPr lang="en-US" sz="2000" b="1" i="1" dirty="0" smtClean="0"/>
              <a:t>improved leadership and management</a:t>
            </a:r>
            <a:r>
              <a:rPr lang="en-US" sz="2000" dirty="0" smtClean="0"/>
              <a:t> </a:t>
            </a:r>
            <a:r>
              <a:rPr lang="en-US" sz="2000" dirty="0"/>
              <a:t>for effective </a:t>
            </a:r>
            <a:r>
              <a:rPr lang="en-US" sz="2000" dirty="0" smtClean="0"/>
              <a:t>programme implementation</a:t>
            </a:r>
            <a:endParaRPr lang="en-US" sz="2000" dirty="0"/>
          </a:p>
          <a:p>
            <a:pPr lvl="0">
              <a:spcBef>
                <a:spcPts val="600"/>
              </a:spcBef>
              <a:spcAft>
                <a:spcPts val="600"/>
              </a:spcAft>
            </a:pPr>
            <a:r>
              <a:rPr lang="en-US" sz="2000" dirty="0" smtClean="0"/>
              <a:t>Guidelines for effective </a:t>
            </a:r>
            <a:r>
              <a:rPr lang="en-US" sz="2000" dirty="0"/>
              <a:t>and strategic </a:t>
            </a:r>
            <a:r>
              <a:rPr lang="en-US" sz="2000" b="1" i="1" dirty="0"/>
              <a:t>resource management </a:t>
            </a:r>
            <a:r>
              <a:rPr lang="en-US" sz="2000" b="1" i="1" dirty="0" smtClean="0"/>
              <a:t>(financial, human, infrastructural, organisational) </a:t>
            </a:r>
            <a:r>
              <a:rPr lang="en-US" sz="2000" dirty="0"/>
              <a:t> </a:t>
            </a:r>
            <a:r>
              <a:rPr lang="en-US" sz="2000" dirty="0" smtClean="0"/>
              <a:t>include short/medium </a:t>
            </a:r>
            <a:r>
              <a:rPr lang="en-US" sz="2000" dirty="0"/>
              <a:t>term trade offs for long term </a:t>
            </a:r>
            <a:r>
              <a:rPr lang="en-US" sz="2000" dirty="0" smtClean="0"/>
              <a:t>gain and effective monitoring and evaluation.</a:t>
            </a:r>
            <a:endParaRPr lang="en-US" sz="2000" dirty="0"/>
          </a:p>
          <a:p>
            <a:pPr lvl="1">
              <a:spcBef>
                <a:spcPts val="600"/>
              </a:spcBef>
              <a:spcAft>
                <a:spcPts val="600"/>
              </a:spcAft>
            </a:pPr>
            <a:r>
              <a:rPr lang="en-US" dirty="0"/>
              <a:t>Increase efficiencies and </a:t>
            </a:r>
            <a:r>
              <a:rPr lang="en-US" b="1" i="1" dirty="0"/>
              <a:t>build or partner </a:t>
            </a:r>
            <a:r>
              <a:rPr lang="en-US" dirty="0"/>
              <a:t>for capacity</a:t>
            </a:r>
          </a:p>
          <a:p>
            <a:pPr lvl="1">
              <a:spcBef>
                <a:spcPts val="600"/>
              </a:spcBef>
              <a:spcAft>
                <a:spcPts val="600"/>
              </a:spcAft>
            </a:pPr>
            <a:r>
              <a:rPr lang="en-US" dirty="0"/>
              <a:t>Adopt a </a:t>
            </a:r>
            <a:r>
              <a:rPr lang="en-US" b="1" i="1" dirty="0"/>
              <a:t>phased approach  </a:t>
            </a:r>
            <a:r>
              <a:rPr lang="en-US" dirty="0" smtClean="0"/>
              <a:t>if there are insufficient </a:t>
            </a:r>
            <a:r>
              <a:rPr lang="en-US" dirty="0"/>
              <a:t>resources to respond to all the objectives simultaneously, immediately or to the desired scale</a:t>
            </a:r>
          </a:p>
          <a:p>
            <a:pPr lvl="1">
              <a:spcBef>
                <a:spcPts val="600"/>
              </a:spcBef>
              <a:spcAft>
                <a:spcPts val="600"/>
              </a:spcAft>
            </a:pPr>
            <a:r>
              <a:rPr lang="en-US" dirty="0" smtClean="0"/>
              <a:t>Generate sufficient, reliable </a:t>
            </a:r>
            <a:r>
              <a:rPr lang="en-US" b="1" i="1" dirty="0" smtClean="0"/>
              <a:t>data for evidence </a:t>
            </a:r>
            <a:r>
              <a:rPr lang="en-US" b="1" i="1" dirty="0"/>
              <a:t>based prioritization </a:t>
            </a:r>
            <a:r>
              <a:rPr lang="en-US" dirty="0"/>
              <a:t>and choice</a:t>
            </a:r>
          </a:p>
          <a:p>
            <a:pPr>
              <a:spcBef>
                <a:spcPts val="600"/>
              </a:spcBef>
              <a:spcAft>
                <a:spcPts val="600"/>
              </a:spcAft>
            </a:pPr>
            <a:endParaRPr lang="en-US" sz="2000" dirty="0"/>
          </a:p>
        </p:txBody>
      </p:sp>
    </p:spTree>
    <p:extLst>
      <p:ext uri="{BB962C8B-B14F-4D97-AF65-F5344CB8AC3E}">
        <p14:creationId xmlns:p14="http://schemas.microsoft.com/office/powerpoint/2010/main" val="30502848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style>
          <a:lnRef idx="2">
            <a:schemeClr val="dk1"/>
          </a:lnRef>
          <a:fillRef idx="1">
            <a:schemeClr val="lt1"/>
          </a:fillRef>
          <a:effectRef idx="0">
            <a:schemeClr val="dk1"/>
          </a:effectRef>
          <a:fontRef idx="minor">
            <a:schemeClr val="dk1"/>
          </a:fontRef>
        </p:style>
        <p:txBody>
          <a:bodyPr>
            <a:normAutofit/>
          </a:bodyPr>
          <a:lstStyle/>
          <a:p>
            <a:r>
              <a:rPr lang="en-US" b="1" dirty="0" smtClean="0"/>
              <a:t>MTSF </a:t>
            </a:r>
            <a:r>
              <a:rPr lang="en-US" b="1" dirty="0" smtClean="0"/>
              <a:t>(2014-2019) Priorities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706228"/>
              </p:ext>
            </p:extLst>
          </p:nvPr>
        </p:nvGraphicFramePr>
        <p:xfrm>
          <a:off x="457200" y="13716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9458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8229600" cy="1219200"/>
          </a:xfrm>
        </p:spPr>
        <p:style>
          <a:lnRef idx="2">
            <a:schemeClr val="dk1"/>
          </a:lnRef>
          <a:fillRef idx="1">
            <a:schemeClr val="lt1"/>
          </a:fillRef>
          <a:effectRef idx="0">
            <a:schemeClr val="dk1"/>
          </a:effectRef>
          <a:fontRef idx="minor">
            <a:schemeClr val="dk1"/>
          </a:fontRef>
        </p:style>
        <p:txBody>
          <a:bodyPr>
            <a:noAutofit/>
          </a:bodyPr>
          <a:lstStyle/>
          <a:p>
            <a:pPr algn="ctr"/>
            <a:r>
              <a:rPr lang="en-US" b="1" dirty="0" smtClean="0"/>
              <a:t>The National Development Plan (2030)</a:t>
            </a:r>
            <a:endParaRPr lang="en-US" b="1" dirty="0"/>
          </a:p>
        </p:txBody>
      </p:sp>
      <p:sp>
        <p:nvSpPr>
          <p:cNvPr id="3" name="Content Placeholder 2"/>
          <p:cNvSpPr>
            <a:spLocks noGrp="1"/>
          </p:cNvSpPr>
          <p:nvPr>
            <p:ph idx="1"/>
          </p:nvPr>
        </p:nvSpPr>
        <p:spPr>
          <a:xfrm>
            <a:off x="533400" y="3733800"/>
            <a:ext cx="8229600" cy="1066800"/>
          </a:xfrm>
        </p:spPr>
        <p:style>
          <a:lnRef idx="2">
            <a:schemeClr val="accent4"/>
          </a:lnRef>
          <a:fillRef idx="1">
            <a:schemeClr val="lt1"/>
          </a:fillRef>
          <a:effectRef idx="0">
            <a:schemeClr val="accent4"/>
          </a:effectRef>
          <a:fontRef idx="minor">
            <a:schemeClr val="dk1"/>
          </a:fontRef>
        </p:style>
        <p:txBody>
          <a:bodyPr>
            <a:normAutofit/>
          </a:bodyPr>
          <a:lstStyle/>
          <a:p>
            <a:pPr marL="0" lvl="0" indent="0" algn="ctr">
              <a:lnSpc>
                <a:spcPct val="120000"/>
              </a:lnSpc>
              <a:spcBef>
                <a:spcPts val="600"/>
              </a:spcBef>
              <a:spcAft>
                <a:spcPts val="600"/>
              </a:spcAft>
              <a:buNone/>
            </a:pPr>
            <a:r>
              <a:rPr lang="en-US" dirty="0"/>
              <a:t>A</a:t>
            </a:r>
            <a:r>
              <a:rPr lang="en-US" dirty="0" smtClean="0"/>
              <a:t> “</a:t>
            </a:r>
            <a:r>
              <a:rPr lang="en-US" b="1" i="1" dirty="0" smtClean="0"/>
              <a:t>multidimensional strategic framework” </a:t>
            </a:r>
            <a:r>
              <a:rPr lang="en-US" dirty="0"/>
              <a:t>to bring about </a:t>
            </a:r>
            <a:r>
              <a:rPr lang="en-US" dirty="0" smtClean="0"/>
              <a:t>development by guiding </a:t>
            </a:r>
            <a:r>
              <a:rPr lang="en-US" b="1" i="1" dirty="0" smtClean="0"/>
              <a:t>key choices and actions</a:t>
            </a:r>
          </a:p>
          <a:p>
            <a:pPr lvl="0" algn="ctr">
              <a:lnSpc>
                <a:spcPct val="120000"/>
              </a:lnSpc>
              <a:spcBef>
                <a:spcPts val="600"/>
              </a:spcBef>
              <a:spcAft>
                <a:spcPts val="600"/>
              </a:spcAft>
            </a:pPr>
            <a:endParaRPr lang="en-US" dirty="0"/>
          </a:p>
        </p:txBody>
      </p:sp>
    </p:spTree>
    <p:extLst>
      <p:ext uri="{BB962C8B-B14F-4D97-AF65-F5344CB8AC3E}">
        <p14:creationId xmlns:p14="http://schemas.microsoft.com/office/powerpoint/2010/main" val="10053392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457200"/>
            <a:ext cx="8801920" cy="685800"/>
          </a:xfrm>
        </p:spPr>
        <p:style>
          <a:lnRef idx="2">
            <a:schemeClr val="dk1"/>
          </a:lnRef>
          <a:fillRef idx="1">
            <a:schemeClr val="lt1"/>
          </a:fillRef>
          <a:effectRef idx="0">
            <a:schemeClr val="dk1"/>
          </a:effectRef>
          <a:fontRef idx="minor">
            <a:schemeClr val="dk1"/>
          </a:fontRef>
        </p:style>
        <p:txBody>
          <a:bodyPr>
            <a:normAutofit/>
          </a:bodyPr>
          <a:lstStyle/>
          <a:p>
            <a:r>
              <a:rPr lang="en-US" sz="2800" b="1" dirty="0" smtClean="0"/>
              <a:t>Alignment with Government’s Strategic Focus</a:t>
            </a:r>
            <a:endParaRPr lang="en-US" sz="2800" b="1" dirty="0"/>
          </a:p>
        </p:txBody>
      </p:sp>
      <p:sp>
        <p:nvSpPr>
          <p:cNvPr id="5" name="TextBox 4"/>
          <p:cNvSpPr txBox="1"/>
          <p:nvPr/>
        </p:nvSpPr>
        <p:spPr>
          <a:xfrm>
            <a:off x="4724400" y="3423655"/>
            <a:ext cx="1438203" cy="830997"/>
          </a:xfrm>
          <a:prstGeom prst="rect">
            <a:avLst/>
          </a:prstGeom>
          <a:solidFill>
            <a:schemeClr val="tx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rPr>
              <a:t>P2: Improve the quality of Education &amp; Training</a:t>
            </a:r>
          </a:p>
        </p:txBody>
      </p:sp>
      <p:sp>
        <p:nvSpPr>
          <p:cNvPr id="6" name="TextBox 5"/>
          <p:cNvSpPr txBox="1"/>
          <p:nvPr/>
        </p:nvSpPr>
        <p:spPr>
          <a:xfrm>
            <a:off x="6262724" y="3423654"/>
            <a:ext cx="1390067" cy="1015663"/>
          </a:xfrm>
          <a:prstGeom prst="rect">
            <a:avLst/>
          </a:prstGeom>
          <a:solidFill>
            <a:srgbClr val="909465">
              <a:lumMod val="40000"/>
              <a:lumOff val="6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rPr>
              <a:t>P3: Create a robust foundation for implementation of the NHI</a:t>
            </a:r>
          </a:p>
        </p:txBody>
      </p:sp>
      <p:sp>
        <p:nvSpPr>
          <p:cNvPr id="7" name="TextBox 6"/>
          <p:cNvSpPr txBox="1"/>
          <p:nvPr/>
        </p:nvSpPr>
        <p:spPr>
          <a:xfrm>
            <a:off x="7760062" y="4859847"/>
            <a:ext cx="1194258" cy="1015663"/>
          </a:xfrm>
          <a:prstGeom prst="rect">
            <a:avLst/>
          </a:prstGeom>
          <a:solidFill>
            <a:srgbClr val="FEA022">
              <a:lumMod val="20000"/>
              <a:lumOff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rPr>
              <a:t>Enhance capacity of anti-corruption agencies.</a:t>
            </a:r>
          </a:p>
        </p:txBody>
      </p:sp>
      <p:sp>
        <p:nvSpPr>
          <p:cNvPr id="9" name="Rectangle 8"/>
          <p:cNvSpPr/>
          <p:nvPr/>
        </p:nvSpPr>
        <p:spPr>
          <a:xfrm>
            <a:off x="553259" y="3354032"/>
            <a:ext cx="10026" cy="5024"/>
          </a:xfrm>
          <a:prstGeom prst="rect">
            <a:avLst/>
          </a:prstGeom>
          <a:solidFill>
            <a:srgbClr val="94C600">
              <a:alpha val="90000"/>
              <a:tint val="40000"/>
              <a:hueOff val="0"/>
              <a:satOff val="0"/>
              <a:lumOff val="0"/>
              <a:alphaOff val="0"/>
            </a:srgbClr>
          </a:solidFill>
          <a:ln w="9525" cap="flat" cmpd="sng" algn="ctr">
            <a:solidFill>
              <a:sysClr val="window" lastClr="FFFFFF">
                <a:hueOff val="0"/>
                <a:satOff val="0"/>
                <a:lumOff val="0"/>
                <a:alphaOff val="0"/>
              </a:sys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p:spPr>
      </p:sp>
      <p:sp>
        <p:nvSpPr>
          <p:cNvPr id="10" name="Freeform 9"/>
          <p:cNvSpPr/>
          <p:nvPr/>
        </p:nvSpPr>
        <p:spPr>
          <a:xfrm>
            <a:off x="152400" y="1676841"/>
            <a:ext cx="1390067" cy="1390067"/>
          </a:xfrm>
          <a:custGeom>
            <a:avLst/>
            <a:gdLst>
              <a:gd name="connsiteX0" fmla="*/ 0 w 1390067"/>
              <a:gd name="connsiteY0" fmla="*/ 695034 h 1390067"/>
              <a:gd name="connsiteX1" fmla="*/ 695034 w 1390067"/>
              <a:gd name="connsiteY1" fmla="*/ 0 h 1390067"/>
              <a:gd name="connsiteX2" fmla="*/ 1390068 w 1390067"/>
              <a:gd name="connsiteY2" fmla="*/ 695034 h 1390067"/>
              <a:gd name="connsiteX3" fmla="*/ 695034 w 1390067"/>
              <a:gd name="connsiteY3" fmla="*/ 1390068 h 1390067"/>
              <a:gd name="connsiteX4" fmla="*/ 0 w 1390067"/>
              <a:gd name="connsiteY4" fmla="*/ 695034 h 1390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0067" h="1390067">
                <a:moveTo>
                  <a:pt x="0" y="695034"/>
                </a:moveTo>
                <a:cubicBezTo>
                  <a:pt x="0" y="311177"/>
                  <a:pt x="311177" y="0"/>
                  <a:pt x="695034" y="0"/>
                </a:cubicBezTo>
                <a:cubicBezTo>
                  <a:pt x="1078891" y="0"/>
                  <a:pt x="1390068" y="311177"/>
                  <a:pt x="1390068" y="695034"/>
                </a:cubicBezTo>
                <a:cubicBezTo>
                  <a:pt x="1390068" y="1078891"/>
                  <a:pt x="1078891" y="1390068"/>
                  <a:pt x="695034" y="1390068"/>
                </a:cubicBezTo>
                <a:cubicBezTo>
                  <a:pt x="311177" y="1390068"/>
                  <a:pt x="0" y="1078891"/>
                  <a:pt x="0" y="695034"/>
                </a:cubicBezTo>
                <a:close/>
              </a:path>
            </a:pathLst>
          </a:custGeom>
          <a:solidFill>
            <a:schemeClr val="bg1">
              <a:lumMod val="50000"/>
            </a:schemeClr>
          </a:soli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p:spPr>
        <p:txBody>
          <a:bodyPr spcFirstLastPara="0" vert="horz" wrap="square" lIns="203571" tIns="203571" rIns="203571" bIns="203571" numCol="1" spcCol="1270" anchor="ctr" anchorCtr="0">
            <a:noAutofit/>
          </a:bodyPr>
          <a:lstStyle/>
          <a:p>
            <a:pPr lvl="0" algn="ctr" defTabSz="533400">
              <a:lnSpc>
                <a:spcPct val="90000"/>
              </a:lnSpc>
              <a:spcBef>
                <a:spcPct val="0"/>
              </a:spcBef>
              <a:spcAft>
                <a:spcPct val="35000"/>
              </a:spcAft>
            </a:pPr>
            <a:r>
              <a:rPr lang="en-US" sz="1200" b="1" dirty="0"/>
              <a:t>Economy and Jobs</a:t>
            </a:r>
            <a:endParaRPr kumimoji="0" lang="en-US" sz="1200" b="1" i="0" u="none" strike="noStrike" kern="0" cap="none" spc="0" normalizeH="0" baseline="0" noProof="0" dirty="0" smtClean="0">
              <a:ln>
                <a:noFill/>
              </a:ln>
              <a:effectLst/>
              <a:uLnTx/>
              <a:uFillTx/>
              <a:latin typeface="Arial"/>
            </a:endParaRPr>
          </a:p>
        </p:txBody>
      </p:sp>
      <p:sp>
        <p:nvSpPr>
          <p:cNvPr id="11" name="Rectangle 10"/>
          <p:cNvSpPr/>
          <p:nvPr/>
        </p:nvSpPr>
        <p:spPr>
          <a:xfrm>
            <a:off x="1946474" y="3354032"/>
            <a:ext cx="5659" cy="3774"/>
          </a:xfrm>
          <a:prstGeom prst="rect">
            <a:avLst/>
          </a:prstGeom>
          <a:solidFill>
            <a:srgbClr val="94C600">
              <a:alpha val="90000"/>
              <a:tint val="40000"/>
              <a:hueOff val="0"/>
              <a:satOff val="0"/>
              <a:lumOff val="0"/>
              <a:alphaOff val="0"/>
            </a:srgbClr>
          </a:solidFill>
          <a:ln w="9525" cap="flat" cmpd="sng" algn="ctr">
            <a:solidFill>
              <a:sysClr val="window" lastClr="FFFFFF">
                <a:hueOff val="0"/>
                <a:satOff val="0"/>
                <a:lumOff val="0"/>
                <a:alphaOff val="0"/>
              </a:sys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p:spPr>
      </p:sp>
      <p:sp>
        <p:nvSpPr>
          <p:cNvPr id="12" name="Freeform 11"/>
          <p:cNvSpPr/>
          <p:nvPr/>
        </p:nvSpPr>
        <p:spPr>
          <a:xfrm>
            <a:off x="1542467" y="1655070"/>
            <a:ext cx="1390067" cy="1390067"/>
          </a:xfrm>
          <a:custGeom>
            <a:avLst/>
            <a:gdLst>
              <a:gd name="connsiteX0" fmla="*/ 0 w 1390067"/>
              <a:gd name="connsiteY0" fmla="*/ 695034 h 1390067"/>
              <a:gd name="connsiteX1" fmla="*/ 695034 w 1390067"/>
              <a:gd name="connsiteY1" fmla="*/ 0 h 1390067"/>
              <a:gd name="connsiteX2" fmla="*/ 1390068 w 1390067"/>
              <a:gd name="connsiteY2" fmla="*/ 695034 h 1390067"/>
              <a:gd name="connsiteX3" fmla="*/ 695034 w 1390067"/>
              <a:gd name="connsiteY3" fmla="*/ 1390068 h 1390067"/>
              <a:gd name="connsiteX4" fmla="*/ 0 w 1390067"/>
              <a:gd name="connsiteY4" fmla="*/ 695034 h 1390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0067" h="1390067">
                <a:moveTo>
                  <a:pt x="0" y="695034"/>
                </a:moveTo>
                <a:cubicBezTo>
                  <a:pt x="0" y="311177"/>
                  <a:pt x="311177" y="0"/>
                  <a:pt x="695034" y="0"/>
                </a:cubicBezTo>
                <a:cubicBezTo>
                  <a:pt x="1078891" y="0"/>
                  <a:pt x="1390068" y="311177"/>
                  <a:pt x="1390068" y="695034"/>
                </a:cubicBezTo>
                <a:cubicBezTo>
                  <a:pt x="1390068" y="1078891"/>
                  <a:pt x="1078891" y="1390068"/>
                  <a:pt x="695034" y="1390068"/>
                </a:cubicBezTo>
                <a:cubicBezTo>
                  <a:pt x="311177" y="1390068"/>
                  <a:pt x="0" y="1078891"/>
                  <a:pt x="0" y="695034"/>
                </a:cubicBezTo>
                <a:close/>
              </a:path>
            </a:pathLst>
          </a:custGeom>
          <a:solidFill>
            <a:schemeClr val="accent1">
              <a:lumMod val="75000"/>
            </a:schemeClr>
          </a:solidFill>
          <a:ln>
            <a:solidFill>
              <a:srgbClr val="94C600">
                <a:lumMod val="75000"/>
              </a:srgbClr>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p:spPr>
        <p:txBody>
          <a:bodyPr spcFirstLastPara="0" vert="horz" wrap="square" lIns="203571" tIns="203571" rIns="203571" bIns="203571"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1" i="0" u="none" strike="noStrike" kern="0" cap="none" spc="0" normalizeH="0" baseline="0" noProof="0" dirty="0" smtClean="0">
                <a:ln>
                  <a:noFill/>
                </a:ln>
                <a:effectLst/>
                <a:uLnTx/>
                <a:uFillTx/>
                <a:latin typeface="Arial"/>
              </a:rPr>
              <a:t>Rural Dev. Land Reform &amp; Food Security</a:t>
            </a:r>
          </a:p>
        </p:txBody>
      </p:sp>
      <p:sp>
        <p:nvSpPr>
          <p:cNvPr id="13" name="Rectangle 12"/>
          <p:cNvSpPr/>
          <p:nvPr/>
        </p:nvSpPr>
        <p:spPr>
          <a:xfrm>
            <a:off x="3338270" y="3352613"/>
            <a:ext cx="5659" cy="3774"/>
          </a:xfrm>
          <a:prstGeom prst="rect">
            <a:avLst/>
          </a:prstGeom>
          <a:solidFill>
            <a:srgbClr val="94C600">
              <a:alpha val="90000"/>
              <a:tint val="40000"/>
              <a:hueOff val="0"/>
              <a:satOff val="0"/>
              <a:lumOff val="0"/>
              <a:alphaOff val="0"/>
            </a:srgbClr>
          </a:solidFill>
          <a:ln w="9525" cap="flat" cmpd="sng" algn="ctr">
            <a:solidFill>
              <a:sysClr val="window" lastClr="FFFFFF">
                <a:hueOff val="0"/>
                <a:satOff val="0"/>
                <a:lumOff val="0"/>
                <a:alphaOff val="0"/>
              </a:sys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p:spPr>
      </p:sp>
      <p:sp>
        <p:nvSpPr>
          <p:cNvPr id="14" name="Freeform 13"/>
          <p:cNvSpPr/>
          <p:nvPr/>
        </p:nvSpPr>
        <p:spPr>
          <a:xfrm>
            <a:off x="4888554" y="1646268"/>
            <a:ext cx="1390067" cy="1390067"/>
          </a:xfrm>
          <a:custGeom>
            <a:avLst/>
            <a:gdLst>
              <a:gd name="connsiteX0" fmla="*/ 0 w 1390067"/>
              <a:gd name="connsiteY0" fmla="*/ 695034 h 1390067"/>
              <a:gd name="connsiteX1" fmla="*/ 695034 w 1390067"/>
              <a:gd name="connsiteY1" fmla="*/ 0 h 1390067"/>
              <a:gd name="connsiteX2" fmla="*/ 1390068 w 1390067"/>
              <a:gd name="connsiteY2" fmla="*/ 695034 h 1390067"/>
              <a:gd name="connsiteX3" fmla="*/ 695034 w 1390067"/>
              <a:gd name="connsiteY3" fmla="*/ 1390068 h 1390067"/>
              <a:gd name="connsiteX4" fmla="*/ 0 w 1390067"/>
              <a:gd name="connsiteY4" fmla="*/ 695034 h 1390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0067" h="1390067">
                <a:moveTo>
                  <a:pt x="0" y="695034"/>
                </a:moveTo>
                <a:cubicBezTo>
                  <a:pt x="0" y="311177"/>
                  <a:pt x="311177" y="0"/>
                  <a:pt x="695034" y="0"/>
                </a:cubicBezTo>
                <a:cubicBezTo>
                  <a:pt x="1078891" y="0"/>
                  <a:pt x="1390068" y="311177"/>
                  <a:pt x="1390068" y="695034"/>
                </a:cubicBezTo>
                <a:cubicBezTo>
                  <a:pt x="1390068" y="1078891"/>
                  <a:pt x="1078891" y="1390068"/>
                  <a:pt x="695034" y="1390068"/>
                </a:cubicBezTo>
                <a:cubicBezTo>
                  <a:pt x="311177" y="1390068"/>
                  <a:pt x="0" y="1078891"/>
                  <a:pt x="0" y="695034"/>
                </a:cubicBezTo>
                <a:close/>
              </a:path>
            </a:pathLst>
          </a:custGeom>
          <a:solidFill>
            <a:schemeClr val="bg1">
              <a:lumMod val="50000"/>
            </a:schemeClr>
          </a:soli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p:spPr>
        <p:txBody>
          <a:bodyPr spcFirstLastPara="0" vert="horz" wrap="square" lIns="203571" tIns="203571" rIns="203571" bIns="203571" numCol="1" spcCol="1270" anchor="ctr" anchorCtr="0">
            <a:noAutofit/>
          </a:bodyPr>
          <a:lstStyle/>
          <a:p>
            <a:pPr marL="0" marR="0" lvl="0" indent="0" algn="ctr" defTabSz="622300" eaLnBrk="1" fontAlgn="auto" latinLnBrk="0" hangingPunct="1">
              <a:lnSpc>
                <a:spcPct val="90000"/>
              </a:lnSpc>
              <a:spcBef>
                <a:spcPct val="0"/>
              </a:spcBef>
              <a:spcAft>
                <a:spcPct val="35000"/>
              </a:spcAft>
              <a:buClrTx/>
              <a:buSzTx/>
              <a:buFontTx/>
              <a:buNone/>
              <a:tabLst/>
              <a:defRPr/>
            </a:pPr>
            <a:r>
              <a:rPr kumimoji="0" lang="en-US" sz="1200" b="1" i="0" u="none" strike="noStrike" kern="0" cap="none" spc="0" normalizeH="0" baseline="0" noProof="0" dirty="0" smtClean="0">
                <a:ln>
                  <a:noFill/>
                </a:ln>
                <a:effectLst/>
                <a:uLnTx/>
                <a:uFillTx/>
                <a:latin typeface="Arial"/>
              </a:rPr>
              <a:t>Education &amp; Training</a:t>
            </a:r>
          </a:p>
        </p:txBody>
      </p:sp>
      <p:sp>
        <p:nvSpPr>
          <p:cNvPr id="15" name="Rectangle 14"/>
          <p:cNvSpPr/>
          <p:nvPr/>
        </p:nvSpPr>
        <p:spPr>
          <a:xfrm>
            <a:off x="4729583" y="3343870"/>
            <a:ext cx="5659" cy="3774"/>
          </a:xfrm>
          <a:prstGeom prst="rect">
            <a:avLst/>
          </a:prstGeom>
          <a:solidFill>
            <a:srgbClr val="94C600">
              <a:alpha val="90000"/>
              <a:tint val="40000"/>
              <a:hueOff val="0"/>
              <a:satOff val="0"/>
              <a:lumOff val="0"/>
              <a:alphaOff val="0"/>
            </a:srgbClr>
          </a:solidFill>
          <a:ln w="9525" cap="flat" cmpd="sng" algn="ctr">
            <a:solidFill>
              <a:sysClr val="window" lastClr="FFFFFF">
                <a:hueOff val="0"/>
                <a:satOff val="0"/>
                <a:lumOff val="0"/>
                <a:alphaOff val="0"/>
              </a:sys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p:spPr>
      </p:sp>
      <p:sp>
        <p:nvSpPr>
          <p:cNvPr id="16" name="Freeform 15"/>
          <p:cNvSpPr/>
          <p:nvPr/>
        </p:nvSpPr>
        <p:spPr>
          <a:xfrm>
            <a:off x="6278621" y="1655070"/>
            <a:ext cx="1390067" cy="1390067"/>
          </a:xfrm>
          <a:custGeom>
            <a:avLst/>
            <a:gdLst>
              <a:gd name="connsiteX0" fmla="*/ 0 w 1390067"/>
              <a:gd name="connsiteY0" fmla="*/ 695034 h 1390067"/>
              <a:gd name="connsiteX1" fmla="*/ 695034 w 1390067"/>
              <a:gd name="connsiteY1" fmla="*/ 0 h 1390067"/>
              <a:gd name="connsiteX2" fmla="*/ 1390068 w 1390067"/>
              <a:gd name="connsiteY2" fmla="*/ 695034 h 1390067"/>
              <a:gd name="connsiteX3" fmla="*/ 695034 w 1390067"/>
              <a:gd name="connsiteY3" fmla="*/ 1390068 h 1390067"/>
              <a:gd name="connsiteX4" fmla="*/ 0 w 1390067"/>
              <a:gd name="connsiteY4" fmla="*/ 695034 h 1390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0067" h="1390067">
                <a:moveTo>
                  <a:pt x="0" y="695034"/>
                </a:moveTo>
                <a:cubicBezTo>
                  <a:pt x="0" y="311177"/>
                  <a:pt x="311177" y="0"/>
                  <a:pt x="695034" y="0"/>
                </a:cubicBezTo>
                <a:cubicBezTo>
                  <a:pt x="1078891" y="0"/>
                  <a:pt x="1390068" y="311177"/>
                  <a:pt x="1390068" y="695034"/>
                </a:cubicBezTo>
                <a:cubicBezTo>
                  <a:pt x="1390068" y="1078891"/>
                  <a:pt x="1078891" y="1390068"/>
                  <a:pt x="695034" y="1390068"/>
                </a:cubicBezTo>
                <a:cubicBezTo>
                  <a:pt x="311177" y="1390068"/>
                  <a:pt x="0" y="1078891"/>
                  <a:pt x="0" y="695034"/>
                </a:cubicBezTo>
                <a:close/>
              </a:path>
            </a:pathLst>
          </a:custGeom>
          <a:solidFill>
            <a:schemeClr val="accent1">
              <a:lumMod val="75000"/>
            </a:schemeClr>
          </a:solidFill>
          <a:ln>
            <a:solidFill>
              <a:srgbClr val="94C600">
                <a:lumMod val="75000"/>
              </a:srgbClr>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p:spPr>
        <p:txBody>
          <a:bodyPr spcFirstLastPara="0" vert="horz" wrap="square" lIns="203571" tIns="203571" rIns="203571" bIns="203571" numCol="1" spcCol="1270" anchor="ctr" anchorCtr="0">
            <a:noAutofit/>
          </a:bodyPr>
          <a:lstStyle/>
          <a:p>
            <a:pPr marL="0" marR="0" lvl="0" indent="0" algn="ctr" defTabSz="622300" eaLnBrk="1" fontAlgn="auto" latinLnBrk="0" hangingPunct="1">
              <a:lnSpc>
                <a:spcPct val="90000"/>
              </a:lnSpc>
              <a:spcBef>
                <a:spcPct val="0"/>
              </a:spcBef>
              <a:spcAft>
                <a:spcPct val="35000"/>
              </a:spcAft>
              <a:buClrTx/>
              <a:buSzTx/>
              <a:buFontTx/>
              <a:buNone/>
              <a:tabLst/>
              <a:defRPr/>
            </a:pPr>
            <a:r>
              <a:rPr kumimoji="0" lang="en-US" sz="1200" b="1" i="0" u="none" strike="noStrike" kern="0" cap="none" spc="0" normalizeH="0" baseline="0" noProof="0" dirty="0" smtClean="0">
                <a:ln>
                  <a:noFill/>
                </a:ln>
                <a:effectLst/>
                <a:uLnTx/>
                <a:uFillTx/>
                <a:latin typeface="Arial"/>
              </a:rPr>
              <a:t>Health &amp; Social Security</a:t>
            </a:r>
          </a:p>
        </p:txBody>
      </p:sp>
      <p:sp>
        <p:nvSpPr>
          <p:cNvPr id="17" name="Rectangle 16"/>
          <p:cNvSpPr/>
          <p:nvPr/>
        </p:nvSpPr>
        <p:spPr>
          <a:xfrm>
            <a:off x="6119024" y="3352613"/>
            <a:ext cx="5659" cy="3774"/>
          </a:xfrm>
          <a:prstGeom prst="rect">
            <a:avLst/>
          </a:prstGeom>
          <a:solidFill>
            <a:srgbClr val="94C600">
              <a:alpha val="90000"/>
              <a:tint val="40000"/>
              <a:hueOff val="0"/>
              <a:satOff val="0"/>
              <a:lumOff val="0"/>
              <a:alphaOff val="0"/>
            </a:srgbClr>
          </a:solidFill>
          <a:ln w="9525" cap="flat" cmpd="sng" algn="ctr">
            <a:solidFill>
              <a:sysClr val="window" lastClr="FFFFFF">
                <a:hueOff val="0"/>
                <a:satOff val="0"/>
                <a:lumOff val="0"/>
                <a:alphaOff val="0"/>
              </a:sys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p:spPr>
      </p:sp>
      <p:sp>
        <p:nvSpPr>
          <p:cNvPr id="18" name="Freeform 17"/>
          <p:cNvSpPr/>
          <p:nvPr/>
        </p:nvSpPr>
        <p:spPr>
          <a:xfrm>
            <a:off x="7662157" y="1646267"/>
            <a:ext cx="1390067" cy="1390067"/>
          </a:xfrm>
          <a:custGeom>
            <a:avLst/>
            <a:gdLst>
              <a:gd name="connsiteX0" fmla="*/ 0 w 1390067"/>
              <a:gd name="connsiteY0" fmla="*/ 695034 h 1390067"/>
              <a:gd name="connsiteX1" fmla="*/ 695034 w 1390067"/>
              <a:gd name="connsiteY1" fmla="*/ 0 h 1390067"/>
              <a:gd name="connsiteX2" fmla="*/ 1390068 w 1390067"/>
              <a:gd name="connsiteY2" fmla="*/ 695034 h 1390067"/>
              <a:gd name="connsiteX3" fmla="*/ 695034 w 1390067"/>
              <a:gd name="connsiteY3" fmla="*/ 1390068 h 1390067"/>
              <a:gd name="connsiteX4" fmla="*/ 0 w 1390067"/>
              <a:gd name="connsiteY4" fmla="*/ 695034 h 1390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0067" h="1390067">
                <a:moveTo>
                  <a:pt x="0" y="695034"/>
                </a:moveTo>
                <a:cubicBezTo>
                  <a:pt x="0" y="311177"/>
                  <a:pt x="311177" y="0"/>
                  <a:pt x="695034" y="0"/>
                </a:cubicBezTo>
                <a:cubicBezTo>
                  <a:pt x="1078891" y="0"/>
                  <a:pt x="1390068" y="311177"/>
                  <a:pt x="1390068" y="695034"/>
                </a:cubicBezTo>
                <a:cubicBezTo>
                  <a:pt x="1390068" y="1078891"/>
                  <a:pt x="1078891" y="1390068"/>
                  <a:pt x="695034" y="1390068"/>
                </a:cubicBezTo>
                <a:cubicBezTo>
                  <a:pt x="311177" y="1390068"/>
                  <a:pt x="0" y="1078891"/>
                  <a:pt x="0" y="695034"/>
                </a:cubicBezTo>
                <a:close/>
              </a:path>
            </a:pathLst>
          </a:custGeom>
          <a:solidFill>
            <a:schemeClr val="accent5">
              <a:lumMod val="75000"/>
            </a:schemeClr>
          </a:solidFill>
          <a:ln>
            <a:solidFill>
              <a:srgbClr val="FFC000"/>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p:spPr>
        <p:txBody>
          <a:bodyPr spcFirstLastPara="0" vert="horz" wrap="square" lIns="203571" tIns="203571" rIns="203571" bIns="203571" numCol="1" spcCol="1270" anchor="ctr" anchorCtr="0">
            <a:noAutofit/>
          </a:bodyPr>
          <a:lstStyle/>
          <a:p>
            <a:pPr marL="0" marR="0" lvl="0" indent="0" algn="ctr" defTabSz="622300" eaLnBrk="1" fontAlgn="auto" latinLnBrk="0" hangingPunct="1">
              <a:lnSpc>
                <a:spcPct val="90000"/>
              </a:lnSpc>
              <a:spcBef>
                <a:spcPct val="0"/>
              </a:spcBef>
              <a:spcAft>
                <a:spcPct val="3500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rPr>
              <a:t>Fighting Crime &amp; Corruption</a:t>
            </a:r>
          </a:p>
        </p:txBody>
      </p:sp>
      <p:sp>
        <p:nvSpPr>
          <p:cNvPr id="19" name="Rectangle 18"/>
          <p:cNvSpPr/>
          <p:nvPr/>
        </p:nvSpPr>
        <p:spPr>
          <a:xfrm>
            <a:off x="7510820" y="3349775"/>
            <a:ext cx="5659" cy="3774"/>
          </a:xfrm>
          <a:prstGeom prst="rect">
            <a:avLst/>
          </a:prstGeom>
          <a:solidFill>
            <a:srgbClr val="94C600">
              <a:alpha val="90000"/>
              <a:tint val="40000"/>
              <a:hueOff val="0"/>
              <a:satOff val="0"/>
              <a:lumOff val="0"/>
              <a:alphaOff val="0"/>
            </a:srgbClr>
          </a:solidFill>
          <a:ln w="9525" cap="flat" cmpd="sng" algn="ctr">
            <a:solidFill>
              <a:sysClr val="window" lastClr="FFFFFF">
                <a:hueOff val="0"/>
                <a:satOff val="0"/>
                <a:lumOff val="0"/>
                <a:alphaOff val="0"/>
              </a:sys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p:spPr>
      </p:sp>
      <p:sp>
        <p:nvSpPr>
          <p:cNvPr id="20" name="Freeform 19"/>
          <p:cNvSpPr/>
          <p:nvPr/>
        </p:nvSpPr>
        <p:spPr>
          <a:xfrm>
            <a:off x="2930597" y="1646266"/>
            <a:ext cx="1390067" cy="1390067"/>
          </a:xfrm>
          <a:custGeom>
            <a:avLst/>
            <a:gdLst>
              <a:gd name="connsiteX0" fmla="*/ 0 w 1390067"/>
              <a:gd name="connsiteY0" fmla="*/ 695034 h 1390067"/>
              <a:gd name="connsiteX1" fmla="*/ 695034 w 1390067"/>
              <a:gd name="connsiteY1" fmla="*/ 0 h 1390067"/>
              <a:gd name="connsiteX2" fmla="*/ 1390068 w 1390067"/>
              <a:gd name="connsiteY2" fmla="*/ 695034 h 1390067"/>
              <a:gd name="connsiteX3" fmla="*/ 695034 w 1390067"/>
              <a:gd name="connsiteY3" fmla="*/ 1390068 h 1390067"/>
              <a:gd name="connsiteX4" fmla="*/ 0 w 1390067"/>
              <a:gd name="connsiteY4" fmla="*/ 695034 h 1390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0067" h="1390067">
                <a:moveTo>
                  <a:pt x="0" y="695034"/>
                </a:moveTo>
                <a:cubicBezTo>
                  <a:pt x="0" y="311177"/>
                  <a:pt x="311177" y="0"/>
                  <a:pt x="695034" y="0"/>
                </a:cubicBezTo>
                <a:cubicBezTo>
                  <a:pt x="1078891" y="0"/>
                  <a:pt x="1390068" y="311177"/>
                  <a:pt x="1390068" y="695034"/>
                </a:cubicBezTo>
                <a:cubicBezTo>
                  <a:pt x="1390068" y="1078891"/>
                  <a:pt x="1078891" y="1390068"/>
                  <a:pt x="695034" y="1390068"/>
                </a:cubicBezTo>
                <a:cubicBezTo>
                  <a:pt x="311177" y="1390068"/>
                  <a:pt x="0" y="1078891"/>
                  <a:pt x="0" y="695034"/>
                </a:cubicBezTo>
                <a:close/>
              </a:path>
            </a:pathLst>
          </a:custGeom>
          <a:solidFill>
            <a:schemeClr val="accent5">
              <a:lumMod val="75000"/>
            </a:schemeClr>
          </a:solidFill>
          <a:ln>
            <a:solidFill>
              <a:srgbClr val="FFC000"/>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p:spPr>
        <p:txBody>
          <a:bodyPr spcFirstLastPara="0" vert="horz" wrap="square" lIns="203571" tIns="203571" rIns="203571" bIns="203571"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rPr>
              <a:t>Human Settlements &amp; Basic Services</a:t>
            </a:r>
          </a:p>
        </p:txBody>
      </p:sp>
      <p:sp>
        <p:nvSpPr>
          <p:cNvPr id="21" name="TextBox 20"/>
          <p:cNvSpPr txBox="1"/>
          <p:nvPr/>
        </p:nvSpPr>
        <p:spPr>
          <a:xfrm>
            <a:off x="346715" y="3441262"/>
            <a:ext cx="3926775" cy="738664"/>
          </a:xfrm>
          <a:prstGeom prst="rect">
            <a:avLst/>
          </a:prstGeom>
          <a:solidFill>
            <a:schemeClr val="accent3"/>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Arial"/>
              </a:rPr>
              <a:t>P1: Improved Economic Growth &amp; Employment: Agricultural Value Chain &amp; Tourism Development</a:t>
            </a:r>
          </a:p>
        </p:txBody>
      </p:sp>
      <p:sp>
        <p:nvSpPr>
          <p:cNvPr id="22" name="TextBox 21"/>
          <p:cNvSpPr txBox="1"/>
          <p:nvPr/>
        </p:nvSpPr>
        <p:spPr>
          <a:xfrm>
            <a:off x="375086" y="5517552"/>
            <a:ext cx="3945578" cy="523220"/>
          </a:xfrm>
          <a:prstGeom prst="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effectLst/>
                <a:uLnTx/>
                <a:uFillTx/>
                <a:latin typeface="Arial"/>
              </a:rPr>
              <a:t>P5: Improved quality of public services at the locus of delivery</a:t>
            </a:r>
          </a:p>
        </p:txBody>
      </p:sp>
      <p:sp>
        <p:nvSpPr>
          <p:cNvPr id="23" name="TextBox 22"/>
          <p:cNvSpPr txBox="1"/>
          <p:nvPr/>
        </p:nvSpPr>
        <p:spPr>
          <a:xfrm>
            <a:off x="384488" y="4588965"/>
            <a:ext cx="3926774" cy="52322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Arial"/>
              </a:rPr>
              <a:t>P4: Adequate infrastructure to facilitate achievement of prioritized outcomes</a:t>
            </a:r>
          </a:p>
        </p:txBody>
      </p:sp>
      <p:sp>
        <p:nvSpPr>
          <p:cNvPr id="24" name="TextBox 23"/>
          <p:cNvSpPr txBox="1"/>
          <p:nvPr/>
        </p:nvSpPr>
        <p:spPr>
          <a:xfrm>
            <a:off x="7750695" y="3399540"/>
            <a:ext cx="1194258" cy="1200329"/>
          </a:xfrm>
          <a:prstGeom prst="rect">
            <a:avLst/>
          </a:prstGeom>
          <a:solidFill>
            <a:srgbClr val="FEA022">
              <a:lumMod val="20000"/>
              <a:lumOff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rPr>
              <a:t>Strengthen</a:t>
            </a:r>
            <a:r>
              <a:rPr kumimoji="0" lang="en-US" sz="1200" b="1" i="0" u="none" strike="noStrike" kern="0" cap="none" spc="0" normalizeH="0" noProof="0" dirty="0" smtClean="0">
                <a:ln>
                  <a:noFill/>
                </a:ln>
                <a:solidFill>
                  <a:prstClr val="black"/>
                </a:solidFill>
                <a:effectLst/>
                <a:uLnTx/>
                <a:uFillTx/>
                <a:latin typeface="Arial"/>
              </a:rPr>
              <a:t> programs to reduce contact crime (women &amp; children)</a:t>
            </a:r>
            <a:endParaRPr kumimoji="0" lang="en-US" sz="1200" b="1" i="0" u="none" strike="noStrike" kern="0" cap="none" spc="0" normalizeH="0" baseline="0" noProof="0" dirty="0" smtClean="0">
              <a:ln>
                <a:noFill/>
              </a:ln>
              <a:solidFill>
                <a:prstClr val="black"/>
              </a:solidFill>
              <a:effectLst/>
              <a:uLnTx/>
              <a:uFillTx/>
              <a:latin typeface="Arial"/>
            </a:endParaRPr>
          </a:p>
        </p:txBody>
      </p:sp>
    </p:spTree>
    <p:extLst>
      <p:ext uri="{BB962C8B-B14F-4D97-AF65-F5344CB8AC3E}">
        <p14:creationId xmlns:p14="http://schemas.microsoft.com/office/powerpoint/2010/main" val="34268705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5099"/>
            <a:ext cx="8458200" cy="4876800"/>
          </a:xfrm>
        </p:spPr>
        <p:txBody>
          <a:bodyPr/>
          <a:lstStyle/>
          <a:p>
            <a:pPr marL="0" indent="0">
              <a:buNone/>
            </a:pPr>
            <a:r>
              <a:rPr lang="en-ZA" b="1" dirty="0" smtClean="0"/>
              <a:t>Key Targets</a:t>
            </a:r>
            <a:endParaRPr lang="en-ZA" b="1" dirty="0"/>
          </a:p>
          <a:p>
            <a:pPr marL="0" indent="0">
              <a:buNone/>
            </a:pPr>
            <a:r>
              <a:rPr lang="en-ZA" b="1" dirty="0" smtClean="0"/>
              <a:t> </a:t>
            </a:r>
            <a:endParaRPr lang="en-ZA" b="1" dirty="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557046660"/>
              </p:ext>
            </p:extLst>
          </p:nvPr>
        </p:nvGraphicFramePr>
        <p:xfrm>
          <a:off x="419100" y="1676400"/>
          <a:ext cx="8458200" cy="3237039"/>
        </p:xfrm>
        <a:graphic>
          <a:graphicData uri="http://schemas.openxmlformats.org/drawingml/2006/table">
            <a:tbl>
              <a:tblPr firstRow="1" bandRow="1">
                <a:tableStyleId>{5C22544A-7EE6-4342-B048-85BDC9FD1C3A}</a:tableStyleId>
              </a:tblPr>
              <a:tblGrid>
                <a:gridCol w="1905000"/>
                <a:gridCol w="1752600"/>
                <a:gridCol w="2514600"/>
                <a:gridCol w="2286000"/>
              </a:tblGrid>
              <a:tr h="370840">
                <a:tc>
                  <a:txBody>
                    <a:bodyPr/>
                    <a:lstStyle/>
                    <a:p>
                      <a:pPr marL="0" marR="0">
                        <a:lnSpc>
                          <a:spcPct val="100000"/>
                        </a:lnSpc>
                        <a:spcBef>
                          <a:spcPts val="600"/>
                        </a:spcBef>
                        <a:spcAft>
                          <a:spcPts val="600"/>
                        </a:spcAft>
                      </a:pPr>
                      <a:r>
                        <a:rPr lang="en-US" sz="1400" b="1" dirty="0" smtClean="0">
                          <a:latin typeface="Calibri"/>
                        </a:rPr>
                        <a:t>IMPACT INDICATORS</a:t>
                      </a:r>
                      <a:endParaRPr lang="en-US" sz="1800" dirty="0">
                        <a:latin typeface="Calibri"/>
                      </a:endParaRPr>
                    </a:p>
                  </a:txBody>
                  <a:tcPr marL="68580" marR="68580" marT="0" marB="0"/>
                </a:tc>
                <a:tc>
                  <a:txBody>
                    <a:bodyPr/>
                    <a:lstStyle/>
                    <a:p>
                      <a:pPr>
                        <a:lnSpc>
                          <a:spcPct val="100000"/>
                        </a:lnSpc>
                        <a:spcBef>
                          <a:spcPts val="600"/>
                        </a:spcBef>
                        <a:spcAft>
                          <a:spcPts val="600"/>
                        </a:spcAft>
                      </a:pPr>
                      <a:r>
                        <a:rPr lang="en-ZA" sz="1400" b="1" kern="1200" dirty="0" smtClean="0">
                          <a:solidFill>
                            <a:schemeClr val="lt1"/>
                          </a:solidFill>
                          <a:latin typeface="Calibri"/>
                          <a:ea typeface="+mn-ea"/>
                          <a:cs typeface="+mn-cs"/>
                        </a:rPr>
                        <a:t>BASELINE</a:t>
                      </a:r>
                      <a:endParaRPr lang="en-ZA" sz="1400" b="1" kern="1200" dirty="0">
                        <a:solidFill>
                          <a:schemeClr val="lt1"/>
                        </a:solidFill>
                        <a:latin typeface="Calibri"/>
                        <a:ea typeface="+mn-ea"/>
                        <a:cs typeface="+mn-cs"/>
                      </a:endParaRPr>
                    </a:p>
                  </a:txBody>
                  <a:tcPr/>
                </a:tc>
                <a:tc>
                  <a:txBody>
                    <a:bodyPr/>
                    <a:lstStyle/>
                    <a:p>
                      <a:pPr marL="0" marR="0">
                        <a:lnSpc>
                          <a:spcPct val="100000"/>
                        </a:lnSpc>
                        <a:spcBef>
                          <a:spcPts val="600"/>
                        </a:spcBef>
                        <a:spcAft>
                          <a:spcPts val="600"/>
                        </a:spcAft>
                      </a:pPr>
                      <a:r>
                        <a:rPr lang="en-US" sz="1400" b="1" kern="1200" dirty="0" smtClean="0">
                          <a:solidFill>
                            <a:schemeClr val="lt1"/>
                          </a:solidFill>
                          <a:latin typeface="Calibri"/>
                          <a:ea typeface="+mn-ea"/>
                          <a:cs typeface="+mn-cs"/>
                        </a:rPr>
                        <a:t>MPUMALANGA V2030 TARGET</a:t>
                      </a:r>
                      <a:endParaRPr lang="en-US" sz="1400" b="1" kern="1200" dirty="0">
                        <a:solidFill>
                          <a:schemeClr val="lt1"/>
                        </a:solidFill>
                        <a:latin typeface="Calibri"/>
                        <a:ea typeface="+mn-ea"/>
                        <a:cs typeface="+mn-cs"/>
                      </a:endParaRPr>
                    </a:p>
                  </a:txBody>
                  <a:tcPr marL="68580" marR="68580" marT="0" marB="0"/>
                </a:tc>
                <a:tc>
                  <a:txBody>
                    <a:bodyPr/>
                    <a:lstStyle/>
                    <a:p>
                      <a:pPr marL="0" marR="0" algn="l" defTabSz="914400" rtl="0" eaLnBrk="1" latinLnBrk="0" hangingPunct="1">
                        <a:lnSpc>
                          <a:spcPct val="100000"/>
                        </a:lnSpc>
                        <a:spcBef>
                          <a:spcPts val="600"/>
                        </a:spcBef>
                        <a:spcAft>
                          <a:spcPts val="600"/>
                        </a:spcAft>
                      </a:pPr>
                      <a:r>
                        <a:rPr lang="en-US" sz="1400" b="1" kern="1200" dirty="0" smtClean="0">
                          <a:solidFill>
                            <a:schemeClr val="lt1"/>
                          </a:solidFill>
                          <a:latin typeface="Calibri"/>
                          <a:ea typeface="+mn-ea"/>
                          <a:cs typeface="+mn-cs"/>
                        </a:rPr>
                        <a:t>2014-2019 TARGET</a:t>
                      </a:r>
                      <a:endParaRPr lang="en-US" sz="1400" b="1" kern="1200" dirty="0">
                        <a:solidFill>
                          <a:schemeClr val="lt1"/>
                        </a:solidFill>
                        <a:latin typeface="Calibri"/>
                        <a:ea typeface="+mn-ea"/>
                        <a:cs typeface="+mn-cs"/>
                      </a:endParaRPr>
                    </a:p>
                  </a:txBody>
                  <a:tcPr marL="68580" marR="68580" marT="0" marB="0"/>
                </a:tc>
              </a:tr>
              <a:tr h="467360">
                <a:tc>
                  <a:txBody>
                    <a:bodyPr/>
                    <a:lstStyle/>
                    <a:p>
                      <a:pPr marL="0" marR="0">
                        <a:lnSpc>
                          <a:spcPct val="100000"/>
                        </a:lnSpc>
                        <a:spcBef>
                          <a:spcPts val="600"/>
                        </a:spcBef>
                        <a:spcAft>
                          <a:spcPts val="600"/>
                        </a:spcAft>
                      </a:pPr>
                      <a:r>
                        <a:rPr lang="en-US" sz="1400" b="1" dirty="0">
                          <a:latin typeface="Calibri"/>
                        </a:rPr>
                        <a:t>Unemployment Rate</a:t>
                      </a:r>
                      <a:endParaRPr lang="en-US" sz="1400" dirty="0">
                        <a:latin typeface="Calibri"/>
                      </a:endParaRPr>
                    </a:p>
                  </a:txBody>
                  <a:tcPr marL="68580" marR="68580" marT="0" marB="0"/>
                </a:tc>
                <a:tc>
                  <a:txBody>
                    <a:bodyPr/>
                    <a:lstStyle/>
                    <a:p>
                      <a:pPr>
                        <a:lnSpc>
                          <a:spcPct val="100000"/>
                        </a:lnSpc>
                        <a:spcBef>
                          <a:spcPts val="600"/>
                        </a:spcBef>
                        <a:spcAft>
                          <a:spcPts val="600"/>
                        </a:spcAft>
                      </a:pPr>
                      <a:r>
                        <a:rPr lang="en-ZA" sz="1200" dirty="0" smtClean="0">
                          <a:effectLst/>
                          <a:latin typeface="+mn-lt"/>
                          <a:ea typeface="Calibri"/>
                          <a:cs typeface="Arial" panose="020B0604020202020204" pitchFamily="34" charset="0"/>
                        </a:rPr>
                        <a:t>26.6% in 3rd Quarter 2013</a:t>
                      </a:r>
                    </a:p>
                    <a:p>
                      <a:pPr>
                        <a:lnSpc>
                          <a:spcPct val="100000"/>
                        </a:lnSpc>
                        <a:spcBef>
                          <a:spcPts val="600"/>
                        </a:spcBef>
                        <a:spcAft>
                          <a:spcPts val="600"/>
                        </a:spcAft>
                      </a:pPr>
                      <a:endParaRPr lang="en-ZA" sz="1200" dirty="0">
                        <a:effectLst/>
                        <a:latin typeface="+mn-lt"/>
                        <a:ea typeface="Calibri"/>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US" sz="1200" dirty="0">
                          <a:latin typeface="+mn-lt"/>
                        </a:rPr>
                        <a:t>6</a:t>
                      </a:r>
                      <a:r>
                        <a:rPr lang="en-US" sz="1200" dirty="0" smtClean="0">
                          <a:latin typeface="+mn-lt"/>
                        </a:rPr>
                        <a:t>% </a:t>
                      </a:r>
                      <a:r>
                        <a:rPr lang="en-US" sz="1200" b="0" dirty="0" smtClean="0">
                          <a:latin typeface="+mn-lt"/>
                        </a:rPr>
                        <a:t>Unemployment Rate</a:t>
                      </a: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US" sz="1200" dirty="0" smtClean="0">
                          <a:latin typeface="+mn-lt"/>
                        </a:rPr>
                        <a:t>16.4% </a:t>
                      </a:r>
                      <a:r>
                        <a:rPr lang="en-US" sz="1200" b="0" dirty="0" smtClean="0">
                          <a:latin typeface="+mn-lt"/>
                        </a:rPr>
                        <a:t>Unemployment Rate</a:t>
                      </a:r>
                    </a:p>
                  </a:txBody>
                  <a:tcPr marL="68580" marR="68580" marT="0" marB="0"/>
                </a:tc>
              </a:tr>
              <a:tr h="604520">
                <a:tc>
                  <a:txBody>
                    <a:bodyPr/>
                    <a:lstStyle/>
                    <a:p>
                      <a:pPr marL="0" marR="0">
                        <a:lnSpc>
                          <a:spcPct val="100000"/>
                        </a:lnSpc>
                        <a:spcBef>
                          <a:spcPts val="600"/>
                        </a:spcBef>
                        <a:spcAft>
                          <a:spcPts val="600"/>
                        </a:spcAft>
                      </a:pPr>
                      <a:r>
                        <a:rPr lang="en-US" sz="1400" b="1" dirty="0">
                          <a:latin typeface="Calibri"/>
                        </a:rPr>
                        <a:t>Number of Employed</a:t>
                      </a:r>
                      <a:endParaRPr lang="en-US" sz="1400" dirty="0">
                        <a:latin typeface="Calibri"/>
                      </a:endParaRPr>
                    </a:p>
                  </a:txBody>
                  <a:tcPr marL="68580" marR="68580" marT="0" marB="0"/>
                </a:tc>
                <a:tc>
                  <a:txBody>
                    <a:bodyPr/>
                    <a:lstStyle/>
                    <a:p>
                      <a:pPr marL="0" marR="0" algn="l" defTabSz="914400" rtl="0" eaLnBrk="1" latinLnBrk="0" hangingPunct="1">
                        <a:lnSpc>
                          <a:spcPct val="100000"/>
                        </a:lnSpc>
                        <a:spcBef>
                          <a:spcPts val="600"/>
                        </a:spcBef>
                        <a:spcAft>
                          <a:spcPts val="600"/>
                        </a:spcAft>
                      </a:pPr>
                      <a:r>
                        <a:rPr lang="en-ZA" sz="1200" kern="1200" dirty="0" smtClean="0">
                          <a:solidFill>
                            <a:schemeClr val="dk1"/>
                          </a:solidFill>
                          <a:latin typeface="+mn-lt"/>
                          <a:ea typeface="+mn-ea"/>
                          <a:cs typeface="+mn-cs"/>
                        </a:rPr>
                        <a:t>156 000 jobs gained from Q4: 2009 to Q3:2013</a:t>
                      </a:r>
                    </a:p>
                  </a:txBody>
                  <a:tcPr marL="68580" marR="68580" marT="0" marB="0"/>
                </a:tc>
                <a:tc>
                  <a:txBody>
                    <a:bodyPr/>
                    <a:lstStyle/>
                    <a:p>
                      <a:pPr marL="0" marR="0">
                        <a:lnSpc>
                          <a:spcPct val="100000"/>
                        </a:lnSpc>
                        <a:spcBef>
                          <a:spcPts val="600"/>
                        </a:spcBef>
                        <a:spcAft>
                          <a:spcPts val="600"/>
                        </a:spcAft>
                      </a:pPr>
                      <a:r>
                        <a:rPr lang="en-ZA" sz="1200" dirty="0" smtClean="0">
                          <a:latin typeface="+mn-lt"/>
                        </a:rPr>
                        <a:t>2.1 million additional jobs</a:t>
                      </a:r>
                      <a:endParaRPr lang="en-ZA" sz="1200" dirty="0">
                        <a:latin typeface="+mn-lt"/>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ZA" sz="1200" b="1" dirty="0" smtClean="0">
                          <a:latin typeface="+mn-lt"/>
                        </a:rPr>
                        <a:t>390 000 additional,</a:t>
                      </a:r>
                      <a:r>
                        <a:rPr lang="en-ZA" sz="1200" b="1" baseline="0" dirty="0" smtClean="0">
                          <a:latin typeface="+mn-lt"/>
                        </a:rPr>
                        <a:t> sustainable </a:t>
                      </a:r>
                      <a:r>
                        <a:rPr lang="en-ZA" sz="1200" b="1" dirty="0" smtClean="0">
                          <a:latin typeface="+mn-lt"/>
                        </a:rPr>
                        <a:t>jobs (78 000 pa)</a:t>
                      </a:r>
                    </a:p>
                  </a:txBody>
                  <a:tcPr marL="68580" marR="68580" marT="0" marB="0"/>
                </a:tc>
              </a:tr>
              <a:tr h="458279">
                <a:tc>
                  <a:txBody>
                    <a:bodyPr/>
                    <a:lstStyle/>
                    <a:p>
                      <a:pPr marL="0" marR="0">
                        <a:lnSpc>
                          <a:spcPct val="100000"/>
                        </a:lnSpc>
                        <a:spcBef>
                          <a:spcPts val="600"/>
                        </a:spcBef>
                        <a:spcAft>
                          <a:spcPts val="600"/>
                        </a:spcAft>
                      </a:pPr>
                      <a:r>
                        <a:rPr lang="en-US" sz="1400" b="1" dirty="0">
                          <a:latin typeface="Calibri"/>
                        </a:rPr>
                        <a:t>GDP Growth Rate</a:t>
                      </a:r>
                      <a:endParaRPr lang="en-US" sz="1400" dirty="0">
                        <a:latin typeface="Calibri"/>
                      </a:endParaRPr>
                    </a:p>
                  </a:txBody>
                  <a:tcPr marL="68580" marR="68580" marT="0" marB="0"/>
                </a:tc>
                <a:tc>
                  <a:txBody>
                    <a:bodyPr/>
                    <a:lstStyle/>
                    <a:p>
                      <a:pPr marL="0" marR="0" algn="l" defTabSz="914400" rtl="0" eaLnBrk="1" latinLnBrk="0" hangingPunct="1">
                        <a:lnSpc>
                          <a:spcPct val="100000"/>
                        </a:lnSpc>
                        <a:spcBef>
                          <a:spcPts val="600"/>
                        </a:spcBef>
                        <a:spcAft>
                          <a:spcPts val="600"/>
                        </a:spcAft>
                      </a:pPr>
                      <a:r>
                        <a:rPr lang="en-ZA" sz="1200" kern="1200" dirty="0" smtClean="0">
                          <a:solidFill>
                            <a:schemeClr val="dk1"/>
                          </a:solidFill>
                          <a:latin typeface="+mn-lt"/>
                          <a:ea typeface="+mn-ea"/>
                          <a:cs typeface="+mn-cs"/>
                        </a:rPr>
                        <a:t>1.4% in 2012</a:t>
                      </a:r>
                      <a:endParaRPr lang="en-ZA" sz="1200" kern="1200" dirty="0">
                        <a:solidFill>
                          <a:schemeClr val="dk1"/>
                        </a:solidFill>
                        <a:latin typeface="+mn-lt"/>
                        <a:ea typeface="+mn-ea"/>
                        <a:cs typeface="+mn-cs"/>
                      </a:endParaRPr>
                    </a:p>
                  </a:txBody>
                  <a:tcPr marL="68580" marR="68580" marT="0" marB="0"/>
                </a:tc>
                <a:tc>
                  <a:txBody>
                    <a:bodyPr/>
                    <a:lstStyle/>
                    <a:p>
                      <a:pPr marL="0" marR="0">
                        <a:lnSpc>
                          <a:spcPct val="100000"/>
                        </a:lnSpc>
                        <a:spcBef>
                          <a:spcPts val="600"/>
                        </a:spcBef>
                        <a:spcAft>
                          <a:spcPts val="600"/>
                        </a:spcAft>
                      </a:pPr>
                      <a:r>
                        <a:rPr lang="en-US" sz="1200" dirty="0">
                          <a:latin typeface="+mn-lt"/>
                        </a:rPr>
                        <a:t>Average annual GDP growth above 5</a:t>
                      </a:r>
                      <a:r>
                        <a:rPr lang="en-US" sz="1200" dirty="0" smtClean="0">
                          <a:latin typeface="+mn-lt"/>
                        </a:rPr>
                        <a:t>%</a:t>
                      </a:r>
                    </a:p>
                  </a:txBody>
                  <a:tcPr marL="68580" marR="68580" marT="0" marB="0"/>
                </a:tc>
                <a:tc>
                  <a:txBody>
                    <a:bodyPr/>
                    <a:lstStyle/>
                    <a:p>
                      <a:pPr marL="0" marR="0">
                        <a:lnSpc>
                          <a:spcPct val="100000"/>
                        </a:lnSpc>
                        <a:spcBef>
                          <a:spcPts val="600"/>
                        </a:spcBef>
                        <a:spcAft>
                          <a:spcPts val="600"/>
                        </a:spcAft>
                      </a:pPr>
                      <a:r>
                        <a:rPr lang="en-ZA" sz="1200" dirty="0" smtClean="0">
                          <a:latin typeface="+mn-lt"/>
                        </a:rPr>
                        <a:t>Average annual GDP growth above 5%</a:t>
                      </a:r>
                      <a:endParaRPr lang="en-US" sz="1200" dirty="0">
                        <a:latin typeface="+mn-lt"/>
                      </a:endParaRPr>
                    </a:p>
                  </a:txBody>
                  <a:tcPr marL="68580" marR="68580" marT="0" marB="0"/>
                </a:tc>
              </a:tr>
              <a:tr h="370840">
                <a:tc>
                  <a:txBody>
                    <a:bodyPr/>
                    <a:lstStyle/>
                    <a:p>
                      <a:pPr marL="0" marR="0">
                        <a:lnSpc>
                          <a:spcPct val="100000"/>
                        </a:lnSpc>
                        <a:spcBef>
                          <a:spcPts val="600"/>
                        </a:spcBef>
                        <a:spcAft>
                          <a:spcPts val="600"/>
                        </a:spcAft>
                      </a:pPr>
                      <a:r>
                        <a:rPr lang="en-US" sz="1400" b="1" dirty="0">
                          <a:latin typeface="Calibri"/>
                        </a:rPr>
                        <a:t>GDP per capita</a:t>
                      </a:r>
                      <a:endParaRPr lang="en-US" sz="1400" dirty="0">
                        <a:latin typeface="Calibri"/>
                      </a:endParaRPr>
                    </a:p>
                  </a:txBody>
                  <a:tcPr marL="68580" marR="68580" marT="0" marB="0"/>
                </a:tc>
                <a:tc>
                  <a:txBody>
                    <a:bodyPr/>
                    <a:lstStyle/>
                    <a:p>
                      <a:pPr marL="0" marR="0" algn="l" defTabSz="914400" rtl="0" eaLnBrk="1" latinLnBrk="0" hangingPunct="1">
                        <a:lnSpc>
                          <a:spcPct val="100000"/>
                        </a:lnSpc>
                        <a:spcBef>
                          <a:spcPts val="600"/>
                        </a:spcBef>
                        <a:spcAft>
                          <a:spcPts val="600"/>
                        </a:spcAft>
                      </a:pPr>
                      <a:r>
                        <a:rPr lang="en-ZA" sz="1200" kern="1200" dirty="0" smtClean="0">
                          <a:solidFill>
                            <a:schemeClr val="dk1"/>
                          </a:solidFill>
                          <a:latin typeface="+mn-lt"/>
                          <a:ea typeface="+mn-ea"/>
                          <a:cs typeface="+mn-cs"/>
                        </a:rPr>
                        <a:t>GDP per capita of R48 000 (2012)</a:t>
                      </a:r>
                      <a:endParaRPr lang="en-ZA" sz="1200" kern="1200" dirty="0">
                        <a:solidFill>
                          <a:schemeClr val="dk1"/>
                        </a:solidFill>
                        <a:latin typeface="+mn-lt"/>
                        <a:ea typeface="+mn-ea"/>
                        <a:cs typeface="+mn-cs"/>
                      </a:endParaRPr>
                    </a:p>
                  </a:txBody>
                  <a:tcPr marL="68580" marR="68580" marT="0" marB="0"/>
                </a:tc>
                <a:tc>
                  <a:txBody>
                    <a:bodyPr/>
                    <a:lstStyle/>
                    <a:p>
                      <a:pPr marL="0" marR="0">
                        <a:lnSpc>
                          <a:spcPct val="100000"/>
                        </a:lnSpc>
                        <a:spcBef>
                          <a:spcPts val="600"/>
                        </a:spcBef>
                        <a:spcAft>
                          <a:spcPts val="600"/>
                        </a:spcAft>
                      </a:pPr>
                      <a:r>
                        <a:rPr lang="en-US" sz="1200" dirty="0">
                          <a:latin typeface="+mn-lt"/>
                        </a:rPr>
                        <a:t>Raise per capita GDP to R110 000 in constant </a:t>
                      </a:r>
                      <a:r>
                        <a:rPr lang="en-US" sz="1200" dirty="0" smtClean="0">
                          <a:latin typeface="+mn-lt"/>
                        </a:rPr>
                        <a:t>prices</a:t>
                      </a:r>
                    </a:p>
                  </a:txBody>
                  <a:tcPr marL="68580" marR="68580" marT="0" marB="0"/>
                </a:tc>
                <a:tc>
                  <a:txBody>
                    <a:bodyPr/>
                    <a:lstStyle/>
                    <a:p>
                      <a:pPr marL="0" marR="0">
                        <a:lnSpc>
                          <a:spcPct val="100000"/>
                        </a:lnSpc>
                        <a:spcBef>
                          <a:spcPts val="600"/>
                        </a:spcBef>
                        <a:spcAft>
                          <a:spcPts val="600"/>
                        </a:spcAft>
                      </a:pPr>
                      <a:r>
                        <a:rPr lang="en-US" sz="1200" dirty="0" smtClean="0">
                          <a:latin typeface="+mn-lt"/>
                        </a:rPr>
                        <a:t>Raise per capita GDP in constant prices to R79 000</a:t>
                      </a:r>
                      <a:endParaRPr lang="en-US" sz="1200" dirty="0">
                        <a:latin typeface="+mn-lt"/>
                      </a:endParaRPr>
                    </a:p>
                  </a:txBody>
                  <a:tcPr marL="68580" marR="68580" marT="0" marB="0"/>
                </a:tc>
              </a:tr>
              <a:tr h="370840">
                <a:tc>
                  <a:txBody>
                    <a:bodyPr/>
                    <a:lstStyle/>
                    <a:p>
                      <a:pPr marL="0" marR="0">
                        <a:lnSpc>
                          <a:spcPct val="100000"/>
                        </a:lnSpc>
                        <a:spcBef>
                          <a:spcPts val="600"/>
                        </a:spcBef>
                        <a:spcAft>
                          <a:spcPts val="600"/>
                        </a:spcAft>
                      </a:pPr>
                      <a:r>
                        <a:rPr lang="en-US" sz="1400" b="1" dirty="0">
                          <a:latin typeface="Calibri"/>
                        </a:rPr>
                        <a:t>Lower bound poverty line – R416 per person (2009 prices)</a:t>
                      </a:r>
                      <a:endParaRPr lang="en-US" sz="1400" dirty="0">
                        <a:latin typeface="Calibri"/>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ZA" sz="1200" kern="1200" dirty="0" smtClean="0">
                          <a:solidFill>
                            <a:schemeClr val="dk1"/>
                          </a:solidFill>
                          <a:latin typeface="+mn-lt"/>
                          <a:ea typeface="+mn-ea"/>
                          <a:cs typeface="+mn-cs"/>
                        </a:rPr>
                        <a:t>41. 6% in 2011</a:t>
                      </a:r>
                    </a:p>
                  </a:txBody>
                  <a:tcPr marL="68580" marR="68580" marT="0" marB="0"/>
                </a:tc>
                <a:tc>
                  <a:txBody>
                    <a:bodyPr/>
                    <a:lstStyle/>
                    <a:p>
                      <a:pPr marL="0" marR="0">
                        <a:lnSpc>
                          <a:spcPct val="100000"/>
                        </a:lnSpc>
                        <a:spcBef>
                          <a:spcPts val="600"/>
                        </a:spcBef>
                        <a:spcAft>
                          <a:spcPts val="600"/>
                        </a:spcAft>
                      </a:pPr>
                      <a:r>
                        <a:rPr lang="en-US" sz="1200" dirty="0">
                          <a:solidFill>
                            <a:schemeClr val="tx1"/>
                          </a:solidFill>
                          <a:latin typeface="+mn-lt"/>
                        </a:rPr>
                        <a:t>Reduce the proportion of households with a monthly income below lower bound poverty line to 5%</a:t>
                      </a:r>
                    </a:p>
                  </a:txBody>
                  <a:tcPr marL="68580" marR="68580" marT="0" marB="0"/>
                </a:tc>
                <a:tc>
                  <a:txBody>
                    <a:bodyPr/>
                    <a:lstStyle/>
                    <a:p>
                      <a:pPr marL="0" marR="0">
                        <a:lnSpc>
                          <a:spcPct val="100000"/>
                        </a:lnSpc>
                        <a:spcBef>
                          <a:spcPts val="600"/>
                        </a:spcBef>
                        <a:spcAft>
                          <a:spcPts val="600"/>
                        </a:spcAft>
                      </a:pPr>
                      <a:r>
                        <a:rPr lang="en-ZA" sz="1200" dirty="0" smtClean="0">
                          <a:solidFill>
                            <a:schemeClr val="tx1"/>
                          </a:solidFill>
                          <a:latin typeface="+mn-lt"/>
                        </a:rPr>
                        <a:t>The poverty rate should be 26%</a:t>
                      </a:r>
                    </a:p>
                  </a:txBody>
                  <a:tcPr marL="68580" marR="68580" marT="0" marB="0"/>
                </a:tc>
              </a:tr>
            </a:tbl>
          </a:graphicData>
        </a:graphic>
      </p:graphicFrame>
      <p:sp>
        <p:nvSpPr>
          <p:cNvPr id="7" name="Title 1"/>
          <p:cNvSpPr>
            <a:spLocks noGrp="1"/>
          </p:cNvSpPr>
          <p:nvPr>
            <p:ph type="title"/>
          </p:nvPr>
        </p:nvSpPr>
        <p:spPr>
          <a:xfrm>
            <a:off x="457200" y="457200"/>
            <a:ext cx="8305800" cy="685800"/>
          </a:xfrm>
          <a:ln>
            <a:solidFill>
              <a:schemeClr val="tx1"/>
            </a:solidFill>
          </a:ln>
        </p:spPr>
        <p:txBody>
          <a:bodyPr>
            <a:normAutofit fontScale="90000"/>
          </a:bodyPr>
          <a:lstStyle/>
          <a:p>
            <a:r>
              <a:rPr lang="en-ZA" sz="3200" b="1" dirty="0" smtClean="0"/>
              <a:t>P1: Improved Employment &amp; Economic Growth</a:t>
            </a:r>
            <a:endParaRPr lang="en-GB" sz="3200" b="1" dirty="0"/>
          </a:p>
        </p:txBody>
      </p:sp>
      <p:sp>
        <p:nvSpPr>
          <p:cNvPr id="2" name="TextBox 1"/>
          <p:cNvSpPr txBox="1"/>
          <p:nvPr/>
        </p:nvSpPr>
        <p:spPr>
          <a:xfrm>
            <a:off x="381000" y="5105400"/>
            <a:ext cx="8534400" cy="161582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spcBef>
                <a:spcPts val="600"/>
              </a:spcBef>
              <a:spcAft>
                <a:spcPts val="600"/>
              </a:spcAft>
            </a:pPr>
            <a:r>
              <a:rPr lang="en-ZA" sz="1400" dirty="0" smtClean="0"/>
              <a:t>The province is required to create </a:t>
            </a:r>
            <a:r>
              <a:rPr lang="en-ZA" sz="1400" b="1" i="1" dirty="0" smtClean="0"/>
              <a:t>78 000  jobs per annum </a:t>
            </a:r>
            <a:r>
              <a:rPr lang="en-ZA" sz="1400" dirty="0" smtClean="0"/>
              <a:t>until 2030 in order to meet the NDP target of a </a:t>
            </a:r>
            <a:r>
              <a:rPr lang="en-ZA" sz="1400" b="1" i="1" dirty="0" smtClean="0"/>
              <a:t>6% unemployment </a:t>
            </a:r>
            <a:r>
              <a:rPr lang="en-ZA" sz="1400" dirty="0" smtClean="0"/>
              <a:t>rate. </a:t>
            </a:r>
          </a:p>
          <a:p>
            <a:pPr>
              <a:spcBef>
                <a:spcPts val="300"/>
              </a:spcBef>
              <a:spcAft>
                <a:spcPts val="300"/>
              </a:spcAft>
            </a:pPr>
            <a:r>
              <a:rPr lang="en-ZA" sz="1400" dirty="0" smtClean="0"/>
              <a:t>There will be sufficient new entrants and enough in the unemployed &amp; discouraged pools to achieve the above - the question is whether the </a:t>
            </a:r>
            <a:r>
              <a:rPr lang="en-ZA" sz="1400" b="1" i="1" dirty="0" smtClean="0"/>
              <a:t>provincial economy </a:t>
            </a:r>
            <a:r>
              <a:rPr lang="en-ZA" sz="1400" dirty="0" smtClean="0"/>
              <a:t>can create the required number of jobs year after year. </a:t>
            </a:r>
          </a:p>
          <a:p>
            <a:pPr>
              <a:spcBef>
                <a:spcPts val="600"/>
              </a:spcBef>
              <a:spcAft>
                <a:spcPts val="600"/>
              </a:spcAft>
            </a:pPr>
            <a:r>
              <a:rPr lang="en-ZA" sz="1400" dirty="0" smtClean="0"/>
              <a:t>In addition, will the new entrants be able to offer prospective employers the </a:t>
            </a:r>
            <a:r>
              <a:rPr lang="en-ZA" sz="1400" b="1" i="1" dirty="0" smtClean="0"/>
              <a:t>specific skills </a:t>
            </a:r>
            <a:r>
              <a:rPr lang="en-ZA" sz="1400" dirty="0" smtClean="0"/>
              <a:t>they require?</a:t>
            </a:r>
            <a:endParaRPr lang="en-ZA" sz="1400" dirty="0"/>
          </a:p>
        </p:txBody>
      </p:sp>
    </p:spTree>
    <p:extLst>
      <p:ext uri="{BB962C8B-B14F-4D97-AF65-F5344CB8AC3E}">
        <p14:creationId xmlns:p14="http://schemas.microsoft.com/office/powerpoint/2010/main" val="96910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202" y="533400"/>
            <a:ext cx="8382000" cy="914400"/>
          </a:xfrm>
          <a:ln>
            <a:solidFill>
              <a:schemeClr val="tx2"/>
            </a:solidFill>
          </a:ln>
        </p:spPr>
        <p:txBody>
          <a:bodyPr>
            <a:noAutofit/>
          </a:bodyPr>
          <a:lstStyle/>
          <a:p>
            <a:r>
              <a:rPr lang="en-ZA" sz="3200" b="1" dirty="0" smtClean="0"/>
              <a:t> P1: Economic Growth and Employment</a:t>
            </a:r>
            <a:endParaRPr lang="en-GB" sz="3200" b="1" dirty="0"/>
          </a:p>
        </p:txBody>
      </p:sp>
      <p:grpSp>
        <p:nvGrpSpPr>
          <p:cNvPr id="7" name="Group 6"/>
          <p:cNvGrpSpPr/>
          <p:nvPr/>
        </p:nvGrpSpPr>
        <p:grpSpPr>
          <a:xfrm>
            <a:off x="447701" y="1692115"/>
            <a:ext cx="8382000" cy="4953000"/>
            <a:chOff x="609601" y="1752600"/>
            <a:chExt cx="8077199" cy="4953000"/>
          </a:xfrm>
        </p:grpSpPr>
        <p:sp>
          <p:nvSpPr>
            <p:cNvPr id="8" name="Rectangle 7"/>
            <p:cNvSpPr/>
            <p:nvPr/>
          </p:nvSpPr>
          <p:spPr>
            <a:xfrm>
              <a:off x="609601" y="1752600"/>
              <a:ext cx="8077199" cy="4953000"/>
            </a:xfrm>
            <a:prstGeom prst="rect">
              <a:avLst/>
            </a:prstGeom>
            <a:ln w="28575">
              <a:solidFill>
                <a:schemeClr val="accent1"/>
              </a:solidFill>
            </a:ln>
          </p:spPr>
        </p:sp>
        <p:sp>
          <p:nvSpPr>
            <p:cNvPr id="9" name="Block Arc 8"/>
            <p:cNvSpPr/>
            <p:nvPr/>
          </p:nvSpPr>
          <p:spPr>
            <a:xfrm>
              <a:off x="2734158" y="2525216"/>
              <a:ext cx="3809778" cy="3809779"/>
            </a:xfrm>
            <a:prstGeom prst="blockArc">
              <a:avLst>
                <a:gd name="adj1" fmla="val 11139379"/>
                <a:gd name="adj2" fmla="val 16302065"/>
                <a:gd name="adj3" fmla="val 4644"/>
              </a:avLst>
            </a:prstGeom>
            <a:scene3d>
              <a:camera prst="orthographicFront"/>
              <a:lightRig rig="flat" dir="t"/>
            </a:scene3d>
            <a:sp3d z="-80000" prstMaterial="plastic">
              <a:bevelT w="50800" h="50800"/>
              <a:bevelB w="25400" h="25400" prst="angle"/>
            </a:sp3d>
          </p:spPr>
          <p:style>
            <a:lnRef idx="0">
              <a:schemeClr val="accent4">
                <a:shade val="90000"/>
                <a:hueOff val="-7545"/>
                <a:satOff val="75"/>
                <a:lumOff val="9430"/>
                <a:alphaOff val="0"/>
              </a:schemeClr>
            </a:lnRef>
            <a:fillRef idx="3">
              <a:schemeClr val="accent4">
                <a:shade val="90000"/>
                <a:hueOff val="-7545"/>
                <a:satOff val="75"/>
                <a:lumOff val="9430"/>
                <a:alphaOff val="0"/>
              </a:schemeClr>
            </a:fillRef>
            <a:effectRef idx="2">
              <a:schemeClr val="accent4">
                <a:shade val="90000"/>
                <a:hueOff val="-7545"/>
                <a:satOff val="75"/>
                <a:lumOff val="9430"/>
                <a:alphaOff val="0"/>
              </a:schemeClr>
            </a:effectRef>
            <a:fontRef idx="minor">
              <a:schemeClr val="lt1"/>
            </a:fontRef>
          </p:style>
        </p:sp>
        <p:sp>
          <p:nvSpPr>
            <p:cNvPr id="10" name="Block Arc 9"/>
            <p:cNvSpPr/>
            <p:nvPr/>
          </p:nvSpPr>
          <p:spPr>
            <a:xfrm>
              <a:off x="2739981" y="2232125"/>
              <a:ext cx="3809778" cy="3809779"/>
            </a:xfrm>
            <a:prstGeom prst="blockArc">
              <a:avLst>
                <a:gd name="adj1" fmla="val 5664250"/>
                <a:gd name="adj2" fmla="val 10597198"/>
                <a:gd name="adj3" fmla="val 4644"/>
              </a:avLst>
            </a:prstGeom>
            <a:scene3d>
              <a:camera prst="orthographicFront"/>
              <a:lightRig rig="flat" dir="t"/>
            </a:scene3d>
            <a:sp3d z="-80000" prstMaterial="plastic">
              <a:bevelT w="50800" h="50800"/>
              <a:bevelB w="25400" h="25400" prst="angle"/>
            </a:sp3d>
          </p:spPr>
          <p:style>
            <a:lnRef idx="0">
              <a:schemeClr val="accent4">
                <a:shade val="90000"/>
                <a:hueOff val="-15090"/>
                <a:satOff val="149"/>
                <a:lumOff val="18859"/>
                <a:alphaOff val="0"/>
              </a:schemeClr>
            </a:lnRef>
            <a:fillRef idx="3">
              <a:schemeClr val="accent4">
                <a:shade val="90000"/>
                <a:hueOff val="-15090"/>
                <a:satOff val="149"/>
                <a:lumOff val="18859"/>
                <a:alphaOff val="0"/>
              </a:schemeClr>
            </a:fillRef>
            <a:effectRef idx="2">
              <a:schemeClr val="accent4">
                <a:shade val="90000"/>
                <a:hueOff val="-15090"/>
                <a:satOff val="149"/>
                <a:lumOff val="18859"/>
                <a:alphaOff val="0"/>
              </a:schemeClr>
            </a:effectRef>
            <a:fontRef idx="minor">
              <a:schemeClr val="lt1"/>
            </a:fontRef>
          </p:style>
        </p:sp>
        <p:sp>
          <p:nvSpPr>
            <p:cNvPr id="11" name="Block Arc 10"/>
            <p:cNvSpPr/>
            <p:nvPr/>
          </p:nvSpPr>
          <p:spPr>
            <a:xfrm>
              <a:off x="2786084" y="2078108"/>
              <a:ext cx="3809778" cy="3809779"/>
            </a:xfrm>
            <a:prstGeom prst="blockArc">
              <a:avLst>
                <a:gd name="adj1" fmla="val 201863"/>
                <a:gd name="adj2" fmla="val 5676192"/>
                <a:gd name="adj3" fmla="val 4644"/>
              </a:avLst>
            </a:prstGeom>
            <a:scene3d>
              <a:camera prst="orthographicFront"/>
              <a:lightRig rig="flat" dir="t"/>
            </a:scene3d>
            <a:sp3d z="-80000" prstMaterial="plastic">
              <a:bevelT w="50800" h="50800"/>
              <a:bevelB w="25400" h="25400" prst="angle"/>
            </a:sp3d>
          </p:spPr>
          <p:style>
            <a:lnRef idx="0">
              <a:schemeClr val="accent4">
                <a:shade val="90000"/>
                <a:hueOff val="-7545"/>
                <a:satOff val="75"/>
                <a:lumOff val="9430"/>
                <a:alphaOff val="0"/>
              </a:schemeClr>
            </a:lnRef>
            <a:fillRef idx="3">
              <a:schemeClr val="accent4">
                <a:shade val="90000"/>
                <a:hueOff val="-7545"/>
                <a:satOff val="75"/>
                <a:lumOff val="9430"/>
                <a:alphaOff val="0"/>
              </a:schemeClr>
            </a:fillRef>
            <a:effectRef idx="2">
              <a:schemeClr val="accent4">
                <a:shade val="90000"/>
                <a:hueOff val="-7545"/>
                <a:satOff val="75"/>
                <a:lumOff val="9430"/>
                <a:alphaOff val="0"/>
              </a:schemeClr>
            </a:effectRef>
            <a:fontRef idx="minor">
              <a:schemeClr val="lt1"/>
            </a:fontRef>
          </p:style>
        </p:sp>
        <p:sp>
          <p:nvSpPr>
            <p:cNvPr id="12" name="Block Arc 11"/>
            <p:cNvSpPr/>
            <p:nvPr/>
          </p:nvSpPr>
          <p:spPr>
            <a:xfrm>
              <a:off x="2752322" y="2525666"/>
              <a:ext cx="3809778" cy="3809779"/>
            </a:xfrm>
            <a:prstGeom prst="blockArc">
              <a:avLst>
                <a:gd name="adj1" fmla="val 16268495"/>
                <a:gd name="adj2" fmla="val 21259785"/>
                <a:gd name="adj3" fmla="val 4644"/>
              </a:avLst>
            </a:prstGeom>
            <a:scene3d>
              <a:camera prst="orthographicFront"/>
              <a:lightRig rig="flat" dir="t"/>
            </a:scene3d>
            <a:sp3d z="-80000" prstMaterial="plastic">
              <a:bevelT w="50800" h="50800"/>
              <a:bevelB w="25400" h="25400" prst="angle"/>
            </a:sp3d>
          </p:spPr>
          <p:style>
            <a:lnRef idx="0">
              <a:schemeClr val="accent4">
                <a:shade val="90000"/>
                <a:hueOff val="0"/>
                <a:satOff val="0"/>
                <a:lumOff val="0"/>
                <a:alphaOff val="0"/>
              </a:schemeClr>
            </a:lnRef>
            <a:fillRef idx="3">
              <a:schemeClr val="accent4">
                <a:shade val="90000"/>
                <a:hueOff val="0"/>
                <a:satOff val="0"/>
                <a:lumOff val="0"/>
                <a:alphaOff val="0"/>
              </a:schemeClr>
            </a:fillRef>
            <a:effectRef idx="2">
              <a:schemeClr val="accent4">
                <a:shade val="90000"/>
                <a:hueOff val="0"/>
                <a:satOff val="0"/>
                <a:lumOff val="0"/>
                <a:alphaOff val="0"/>
              </a:schemeClr>
            </a:effectRef>
            <a:fontRef idx="minor">
              <a:schemeClr val="lt1"/>
            </a:fontRef>
          </p:style>
        </p:sp>
        <p:sp>
          <p:nvSpPr>
            <p:cNvPr id="13" name="Freeform 12"/>
            <p:cNvSpPr/>
            <p:nvPr/>
          </p:nvSpPr>
          <p:spPr>
            <a:xfrm>
              <a:off x="3846950" y="3382827"/>
              <a:ext cx="1694660" cy="1729134"/>
            </a:xfrm>
            <a:custGeom>
              <a:avLst/>
              <a:gdLst>
                <a:gd name="connsiteX0" fmla="*/ 0 w 1498659"/>
                <a:gd name="connsiteY0" fmla="*/ 703470 h 1406940"/>
                <a:gd name="connsiteX1" fmla="*/ 749330 w 1498659"/>
                <a:gd name="connsiteY1" fmla="*/ 0 h 1406940"/>
                <a:gd name="connsiteX2" fmla="*/ 1498660 w 1498659"/>
                <a:gd name="connsiteY2" fmla="*/ 703470 h 1406940"/>
                <a:gd name="connsiteX3" fmla="*/ 749330 w 1498659"/>
                <a:gd name="connsiteY3" fmla="*/ 1406940 h 1406940"/>
                <a:gd name="connsiteX4" fmla="*/ 0 w 1498659"/>
                <a:gd name="connsiteY4" fmla="*/ 703470 h 1406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8659" h="1406940">
                  <a:moveTo>
                    <a:pt x="0" y="703470"/>
                  </a:moveTo>
                  <a:cubicBezTo>
                    <a:pt x="0" y="314954"/>
                    <a:pt x="335486" y="0"/>
                    <a:pt x="749330" y="0"/>
                  </a:cubicBezTo>
                  <a:cubicBezTo>
                    <a:pt x="1163174" y="0"/>
                    <a:pt x="1498660" y="314954"/>
                    <a:pt x="1498660" y="703470"/>
                  </a:cubicBezTo>
                  <a:cubicBezTo>
                    <a:pt x="1498660" y="1091986"/>
                    <a:pt x="1163174" y="1406940"/>
                    <a:pt x="749330" y="1406940"/>
                  </a:cubicBezTo>
                  <a:cubicBezTo>
                    <a:pt x="335486" y="1406940"/>
                    <a:pt x="0" y="1091986"/>
                    <a:pt x="0" y="703470"/>
                  </a:cubicBezTo>
                  <a:close/>
                </a:path>
              </a:pathLst>
            </a:custGeom>
            <a:solidFill>
              <a:schemeClr val="accent1">
                <a:lumMod val="75000"/>
              </a:schemeClr>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shade val="60000"/>
                <a:hueOff val="0"/>
                <a:satOff val="0"/>
                <a:lumOff val="0"/>
                <a:alphaOff val="0"/>
              </a:schemeClr>
            </a:effectRef>
            <a:fontRef idx="minor">
              <a:schemeClr val="lt1"/>
            </a:fontRef>
          </p:style>
          <p:txBody>
            <a:bodyPr spcFirstLastPara="0" vert="horz" wrap="square" lIns="235984" tIns="222552" rIns="235984" bIns="222552" numCol="1" spcCol="1270" anchor="ctr" anchorCtr="0">
              <a:noAutofit/>
            </a:bodyPr>
            <a:lstStyle/>
            <a:p>
              <a:pPr lvl="0" algn="ctr" defTabSz="577850">
                <a:lnSpc>
                  <a:spcPct val="90000"/>
                </a:lnSpc>
                <a:spcBef>
                  <a:spcPct val="0"/>
                </a:spcBef>
                <a:spcAft>
                  <a:spcPct val="35000"/>
                </a:spcAft>
              </a:pPr>
              <a:r>
                <a:rPr lang="en-GB" sz="1300" b="1" kern="1200" dirty="0" smtClean="0">
                  <a:solidFill>
                    <a:schemeClr val="tx1"/>
                  </a:solidFill>
                </a:rPr>
                <a:t>Economic growth and employment</a:t>
              </a:r>
              <a:endParaRPr lang="en-GB" sz="1300" b="1" kern="1200" dirty="0">
                <a:solidFill>
                  <a:schemeClr val="tx1"/>
                </a:solidFill>
              </a:endParaRPr>
            </a:p>
          </p:txBody>
        </p:sp>
        <p:sp>
          <p:nvSpPr>
            <p:cNvPr id="14" name="Freeform 13"/>
            <p:cNvSpPr/>
            <p:nvPr/>
          </p:nvSpPr>
          <p:spPr>
            <a:xfrm>
              <a:off x="3945045" y="1826113"/>
              <a:ext cx="1498473" cy="1488301"/>
            </a:xfrm>
            <a:custGeom>
              <a:avLst/>
              <a:gdLst>
                <a:gd name="connsiteX0" fmla="*/ 0 w 1498473"/>
                <a:gd name="connsiteY0" fmla="*/ 744151 h 1488301"/>
                <a:gd name="connsiteX1" fmla="*/ 749237 w 1498473"/>
                <a:gd name="connsiteY1" fmla="*/ 0 h 1488301"/>
                <a:gd name="connsiteX2" fmla="*/ 1498474 w 1498473"/>
                <a:gd name="connsiteY2" fmla="*/ 744151 h 1488301"/>
                <a:gd name="connsiteX3" fmla="*/ 749237 w 1498473"/>
                <a:gd name="connsiteY3" fmla="*/ 1488302 h 1488301"/>
                <a:gd name="connsiteX4" fmla="*/ 0 w 1498473"/>
                <a:gd name="connsiteY4" fmla="*/ 744151 h 148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8473" h="1488301">
                  <a:moveTo>
                    <a:pt x="0" y="744151"/>
                  </a:moveTo>
                  <a:cubicBezTo>
                    <a:pt x="0" y="333168"/>
                    <a:pt x="335445" y="0"/>
                    <a:pt x="749237" y="0"/>
                  </a:cubicBezTo>
                  <a:cubicBezTo>
                    <a:pt x="1163029" y="0"/>
                    <a:pt x="1498474" y="333168"/>
                    <a:pt x="1498474" y="744151"/>
                  </a:cubicBezTo>
                  <a:cubicBezTo>
                    <a:pt x="1498474" y="1155134"/>
                    <a:pt x="1163029" y="1488302"/>
                    <a:pt x="749237" y="1488302"/>
                  </a:cubicBezTo>
                  <a:cubicBezTo>
                    <a:pt x="335445" y="1488302"/>
                    <a:pt x="0" y="1155134"/>
                    <a:pt x="0" y="744151"/>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shade val="50000"/>
                <a:hueOff val="0"/>
                <a:satOff val="0"/>
                <a:lumOff val="0"/>
                <a:alphaOff val="0"/>
              </a:schemeClr>
            </a:fillRef>
            <a:effectRef idx="2">
              <a:schemeClr val="accent4">
                <a:shade val="50000"/>
                <a:hueOff val="0"/>
                <a:satOff val="0"/>
                <a:lumOff val="0"/>
                <a:alphaOff val="0"/>
              </a:schemeClr>
            </a:effectRef>
            <a:fontRef idx="minor">
              <a:schemeClr val="lt1"/>
            </a:fontRef>
          </p:style>
          <p:txBody>
            <a:bodyPr spcFirstLastPara="0" vert="horz" wrap="square" lIns="234686" tIns="233197" rIns="234686" bIns="233197" numCol="1" spcCol="1270" anchor="ctr" anchorCtr="0">
              <a:noAutofit/>
            </a:bodyPr>
            <a:lstStyle/>
            <a:p>
              <a:pPr lvl="0" algn="ctr" defTabSz="533400">
                <a:lnSpc>
                  <a:spcPct val="90000"/>
                </a:lnSpc>
                <a:spcBef>
                  <a:spcPct val="0"/>
                </a:spcBef>
                <a:spcAft>
                  <a:spcPct val="35000"/>
                </a:spcAft>
              </a:pPr>
              <a:r>
                <a:rPr lang="en-ZA" sz="1200" b="1" kern="1200" dirty="0" smtClean="0">
                  <a:solidFill>
                    <a:schemeClr val="tx1"/>
                  </a:solidFill>
                </a:rPr>
                <a:t>Key Economic sectors</a:t>
              </a:r>
              <a:endParaRPr lang="en-GB" sz="1200" b="1" kern="1200" dirty="0">
                <a:solidFill>
                  <a:schemeClr val="tx1"/>
                </a:solidFill>
              </a:endParaRPr>
            </a:p>
          </p:txBody>
        </p:sp>
        <p:sp>
          <p:nvSpPr>
            <p:cNvPr id="15" name="Freeform 14"/>
            <p:cNvSpPr/>
            <p:nvPr/>
          </p:nvSpPr>
          <p:spPr>
            <a:xfrm>
              <a:off x="5757881" y="3501964"/>
              <a:ext cx="1501778" cy="1489505"/>
            </a:xfrm>
            <a:custGeom>
              <a:avLst/>
              <a:gdLst>
                <a:gd name="connsiteX0" fmla="*/ 0 w 1501778"/>
                <a:gd name="connsiteY0" fmla="*/ 744753 h 1489505"/>
                <a:gd name="connsiteX1" fmla="*/ 750889 w 1501778"/>
                <a:gd name="connsiteY1" fmla="*/ 0 h 1489505"/>
                <a:gd name="connsiteX2" fmla="*/ 1501778 w 1501778"/>
                <a:gd name="connsiteY2" fmla="*/ 744753 h 1489505"/>
                <a:gd name="connsiteX3" fmla="*/ 750889 w 1501778"/>
                <a:gd name="connsiteY3" fmla="*/ 1489506 h 1489505"/>
                <a:gd name="connsiteX4" fmla="*/ 0 w 1501778"/>
                <a:gd name="connsiteY4" fmla="*/ 744753 h 1489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1778" h="1489505">
                  <a:moveTo>
                    <a:pt x="0" y="744753"/>
                  </a:moveTo>
                  <a:cubicBezTo>
                    <a:pt x="0" y="333437"/>
                    <a:pt x="336184" y="0"/>
                    <a:pt x="750889" y="0"/>
                  </a:cubicBezTo>
                  <a:cubicBezTo>
                    <a:pt x="1165594" y="0"/>
                    <a:pt x="1501778" y="333437"/>
                    <a:pt x="1501778" y="744753"/>
                  </a:cubicBezTo>
                  <a:cubicBezTo>
                    <a:pt x="1501778" y="1156069"/>
                    <a:pt x="1165594" y="1489506"/>
                    <a:pt x="750889" y="1489506"/>
                  </a:cubicBezTo>
                  <a:cubicBezTo>
                    <a:pt x="336184" y="1489506"/>
                    <a:pt x="0" y="1156069"/>
                    <a:pt x="0" y="744753"/>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shade val="50000"/>
                <a:hueOff val="-7046"/>
                <a:satOff val="2588"/>
                <a:lumOff val="16788"/>
                <a:alphaOff val="0"/>
              </a:schemeClr>
            </a:fillRef>
            <a:effectRef idx="2">
              <a:schemeClr val="accent4">
                <a:shade val="50000"/>
                <a:hueOff val="-7046"/>
                <a:satOff val="2588"/>
                <a:lumOff val="16788"/>
                <a:alphaOff val="0"/>
              </a:schemeClr>
            </a:effectRef>
            <a:fontRef idx="minor">
              <a:schemeClr val="lt1"/>
            </a:fontRef>
          </p:style>
          <p:txBody>
            <a:bodyPr spcFirstLastPara="0" vert="horz" wrap="square" lIns="235170" tIns="233373" rIns="235170" bIns="233373" numCol="1" spcCol="1270" anchor="ctr" anchorCtr="0">
              <a:noAutofit/>
            </a:bodyPr>
            <a:lstStyle/>
            <a:p>
              <a:pPr lvl="0" algn="ctr" defTabSz="533400">
                <a:lnSpc>
                  <a:spcPct val="90000"/>
                </a:lnSpc>
                <a:spcBef>
                  <a:spcPct val="0"/>
                </a:spcBef>
                <a:spcAft>
                  <a:spcPct val="35000"/>
                </a:spcAft>
              </a:pPr>
              <a:r>
                <a:rPr lang="en-ZA" sz="1200" b="1" kern="1200" dirty="0" smtClean="0">
                  <a:solidFill>
                    <a:schemeClr val="tx1"/>
                  </a:solidFill>
                </a:rPr>
                <a:t>Economic Infrastructure development</a:t>
              </a:r>
              <a:endParaRPr lang="en-GB" sz="1200" b="1" kern="1200" dirty="0">
                <a:solidFill>
                  <a:schemeClr val="tx1"/>
                </a:solidFill>
              </a:endParaRPr>
            </a:p>
          </p:txBody>
        </p:sp>
        <p:sp>
          <p:nvSpPr>
            <p:cNvPr id="16" name="Freeform 15"/>
            <p:cNvSpPr/>
            <p:nvPr/>
          </p:nvSpPr>
          <p:spPr>
            <a:xfrm>
              <a:off x="3954577" y="5178971"/>
              <a:ext cx="1488940" cy="1417832"/>
            </a:xfrm>
            <a:custGeom>
              <a:avLst/>
              <a:gdLst>
                <a:gd name="connsiteX0" fmla="*/ 0 w 1488940"/>
                <a:gd name="connsiteY0" fmla="*/ 708916 h 1417832"/>
                <a:gd name="connsiteX1" fmla="*/ 744470 w 1488940"/>
                <a:gd name="connsiteY1" fmla="*/ 0 h 1417832"/>
                <a:gd name="connsiteX2" fmla="*/ 1488940 w 1488940"/>
                <a:gd name="connsiteY2" fmla="*/ 708916 h 1417832"/>
                <a:gd name="connsiteX3" fmla="*/ 744470 w 1488940"/>
                <a:gd name="connsiteY3" fmla="*/ 1417832 h 1417832"/>
                <a:gd name="connsiteX4" fmla="*/ 0 w 1488940"/>
                <a:gd name="connsiteY4" fmla="*/ 708916 h 1417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8940" h="1417832">
                  <a:moveTo>
                    <a:pt x="0" y="708916"/>
                  </a:moveTo>
                  <a:cubicBezTo>
                    <a:pt x="0" y="317393"/>
                    <a:pt x="333311" y="0"/>
                    <a:pt x="744470" y="0"/>
                  </a:cubicBezTo>
                  <a:cubicBezTo>
                    <a:pt x="1155629" y="0"/>
                    <a:pt x="1488940" y="317393"/>
                    <a:pt x="1488940" y="708916"/>
                  </a:cubicBezTo>
                  <a:cubicBezTo>
                    <a:pt x="1488940" y="1100439"/>
                    <a:pt x="1155629" y="1417832"/>
                    <a:pt x="744470" y="1417832"/>
                  </a:cubicBezTo>
                  <a:cubicBezTo>
                    <a:pt x="333311" y="1417832"/>
                    <a:pt x="0" y="1100439"/>
                    <a:pt x="0" y="708916"/>
                  </a:cubicBezTo>
                  <a:close/>
                </a:path>
              </a:pathLst>
            </a:custGeom>
            <a:ln>
              <a:solidFill>
                <a:schemeClr val="accent1"/>
              </a:solidFill>
            </a:ln>
            <a:scene3d>
              <a:camera prst="orthographicFront"/>
              <a:lightRig rig="flat" dir="t"/>
            </a:scene3d>
            <a:sp3d prstMaterial="plastic">
              <a:bevelT w="120900" h="88900"/>
              <a:bevelB w="88900" h="31750" prst="angle"/>
            </a:sp3d>
          </p:spPr>
          <p:style>
            <a:lnRef idx="0">
              <a:scrgbClr r="0" g="0" b="0"/>
            </a:lnRef>
            <a:fillRef idx="3">
              <a:schemeClr val="accent4">
                <a:shade val="50000"/>
                <a:hueOff val="-14091"/>
                <a:satOff val="5176"/>
                <a:lumOff val="33576"/>
                <a:alphaOff val="0"/>
              </a:schemeClr>
            </a:fillRef>
            <a:effectRef idx="2">
              <a:schemeClr val="accent4">
                <a:shade val="50000"/>
                <a:hueOff val="-14091"/>
                <a:satOff val="5176"/>
                <a:lumOff val="33576"/>
                <a:alphaOff val="0"/>
              </a:schemeClr>
            </a:effectRef>
            <a:fontRef idx="minor">
              <a:schemeClr val="lt1"/>
            </a:fontRef>
          </p:style>
          <p:txBody>
            <a:bodyPr spcFirstLastPara="0" vert="horz" wrap="square" lIns="233290" tIns="222877" rIns="233290" bIns="222877" numCol="1" spcCol="1270" anchor="ctr" anchorCtr="0">
              <a:noAutofit/>
            </a:bodyPr>
            <a:lstStyle/>
            <a:p>
              <a:pPr lvl="0" algn="ctr" defTabSz="533400">
                <a:lnSpc>
                  <a:spcPct val="90000"/>
                </a:lnSpc>
                <a:spcBef>
                  <a:spcPct val="0"/>
                </a:spcBef>
                <a:spcAft>
                  <a:spcPct val="35000"/>
                </a:spcAft>
              </a:pPr>
              <a:r>
                <a:rPr lang="en-ZA" sz="1200" b="1" kern="1200" dirty="0" smtClean="0">
                  <a:solidFill>
                    <a:schemeClr val="tx1"/>
                  </a:solidFill>
                </a:rPr>
                <a:t>Inclusive rural economy</a:t>
              </a:r>
              <a:endParaRPr lang="en-GB" sz="1200" b="1" kern="1200" dirty="0">
                <a:solidFill>
                  <a:schemeClr val="tx1"/>
                </a:solidFill>
              </a:endParaRPr>
            </a:p>
          </p:txBody>
        </p:sp>
        <p:sp>
          <p:nvSpPr>
            <p:cNvPr id="17" name="Freeform 16"/>
            <p:cNvSpPr/>
            <p:nvPr/>
          </p:nvSpPr>
          <p:spPr>
            <a:xfrm>
              <a:off x="2036740" y="3505152"/>
              <a:ext cx="1501409" cy="1483129"/>
            </a:xfrm>
            <a:custGeom>
              <a:avLst/>
              <a:gdLst>
                <a:gd name="connsiteX0" fmla="*/ 0 w 1501409"/>
                <a:gd name="connsiteY0" fmla="*/ 741565 h 1483129"/>
                <a:gd name="connsiteX1" fmla="*/ 750705 w 1501409"/>
                <a:gd name="connsiteY1" fmla="*/ 0 h 1483129"/>
                <a:gd name="connsiteX2" fmla="*/ 1501410 w 1501409"/>
                <a:gd name="connsiteY2" fmla="*/ 741565 h 1483129"/>
                <a:gd name="connsiteX3" fmla="*/ 750705 w 1501409"/>
                <a:gd name="connsiteY3" fmla="*/ 1483130 h 1483129"/>
                <a:gd name="connsiteX4" fmla="*/ 0 w 1501409"/>
                <a:gd name="connsiteY4" fmla="*/ 741565 h 1483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1409" h="1483129">
                  <a:moveTo>
                    <a:pt x="0" y="741565"/>
                  </a:moveTo>
                  <a:cubicBezTo>
                    <a:pt x="0" y="332010"/>
                    <a:pt x="336102" y="0"/>
                    <a:pt x="750705" y="0"/>
                  </a:cubicBezTo>
                  <a:cubicBezTo>
                    <a:pt x="1165308" y="0"/>
                    <a:pt x="1501410" y="332010"/>
                    <a:pt x="1501410" y="741565"/>
                  </a:cubicBezTo>
                  <a:cubicBezTo>
                    <a:pt x="1501410" y="1151120"/>
                    <a:pt x="1165308" y="1483130"/>
                    <a:pt x="750705" y="1483130"/>
                  </a:cubicBezTo>
                  <a:cubicBezTo>
                    <a:pt x="336102" y="1483130"/>
                    <a:pt x="0" y="1151120"/>
                    <a:pt x="0" y="741565"/>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shade val="50000"/>
                <a:hueOff val="-7046"/>
                <a:satOff val="2588"/>
                <a:lumOff val="16788"/>
                <a:alphaOff val="0"/>
              </a:schemeClr>
            </a:fillRef>
            <a:effectRef idx="2">
              <a:schemeClr val="accent4">
                <a:shade val="50000"/>
                <a:hueOff val="-7046"/>
                <a:satOff val="2588"/>
                <a:lumOff val="16788"/>
                <a:alphaOff val="0"/>
              </a:schemeClr>
            </a:effectRef>
            <a:fontRef idx="minor">
              <a:schemeClr val="lt1"/>
            </a:fontRef>
          </p:style>
          <p:txBody>
            <a:bodyPr spcFirstLastPara="0" vert="horz" wrap="square" lIns="235116" tIns="232439" rIns="235116" bIns="232439" numCol="1" spcCol="1270" anchor="ctr" anchorCtr="0">
              <a:noAutofit/>
            </a:bodyPr>
            <a:lstStyle/>
            <a:p>
              <a:pPr lvl="0" algn="ctr" defTabSz="533400">
                <a:lnSpc>
                  <a:spcPct val="90000"/>
                </a:lnSpc>
                <a:spcBef>
                  <a:spcPct val="0"/>
                </a:spcBef>
                <a:spcAft>
                  <a:spcPct val="35000"/>
                </a:spcAft>
              </a:pPr>
              <a:r>
                <a:rPr lang="en-GB" sz="1200" b="1" kern="1200" dirty="0" smtClean="0">
                  <a:solidFill>
                    <a:schemeClr val="tx1"/>
                  </a:solidFill>
                </a:rPr>
                <a:t>Regional and international cooperation</a:t>
              </a:r>
              <a:endParaRPr lang="en-GB" sz="1200" b="1" kern="1200" dirty="0">
                <a:solidFill>
                  <a:schemeClr val="tx1"/>
                </a:solidFill>
              </a:endParaRPr>
            </a:p>
          </p:txBody>
        </p:sp>
      </p:grpSp>
    </p:spTree>
    <p:extLst>
      <p:ext uri="{BB962C8B-B14F-4D97-AF65-F5344CB8AC3E}">
        <p14:creationId xmlns:p14="http://schemas.microsoft.com/office/powerpoint/2010/main" val="12629856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a:ln>
            <a:solidFill>
              <a:schemeClr val="tx1"/>
            </a:solidFill>
          </a:ln>
        </p:spPr>
        <p:txBody>
          <a:bodyPr>
            <a:noAutofit/>
          </a:bodyPr>
          <a:lstStyle/>
          <a:p>
            <a:r>
              <a:rPr lang="en-ZA" sz="3600" b="1" dirty="0" smtClean="0"/>
              <a:t>Key Economic Sectors </a:t>
            </a:r>
            <a:endParaRPr lang="en-GB"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1875501"/>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extLst>
              <p:ext uri="{D42A27DB-BD31-4B8C-83A1-F6EECF244321}">
                <p14:modId xmlns:p14="http://schemas.microsoft.com/office/powerpoint/2010/main" val="3111628703"/>
              </p:ext>
            </p:extLst>
          </p:nvPr>
        </p:nvGraphicFramePr>
        <p:xfrm>
          <a:off x="1447800" y="19812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082576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Autofit/>
          </a:bodyPr>
          <a:lstStyle/>
          <a:p>
            <a:r>
              <a:rPr lang="en-ZA" sz="3200" b="1" dirty="0" smtClean="0"/>
              <a:t>Sector Priorities </a:t>
            </a:r>
            <a:endParaRPr lang="en-GB"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1885939"/>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extLst>
              <p:ext uri="{D42A27DB-BD31-4B8C-83A1-F6EECF244321}">
                <p14:modId xmlns:p14="http://schemas.microsoft.com/office/powerpoint/2010/main" val="4240562917"/>
              </p:ext>
            </p:extLst>
          </p:nvPr>
        </p:nvGraphicFramePr>
        <p:xfrm>
          <a:off x="685800" y="1752600"/>
          <a:ext cx="7848600" cy="4521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082576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685800"/>
          </a:xfrm>
          <a:ln>
            <a:solidFill>
              <a:schemeClr val="tx1"/>
            </a:solidFill>
          </a:ln>
        </p:spPr>
        <p:txBody>
          <a:bodyPr>
            <a:normAutofit/>
          </a:bodyPr>
          <a:lstStyle/>
          <a:p>
            <a:r>
              <a:rPr lang="en-ZA" sz="3200" b="1" dirty="0" smtClean="0"/>
              <a:t>Key Actions</a:t>
            </a:r>
            <a:endParaRPr lang="en-GB" sz="3200" b="1" dirty="0"/>
          </a:p>
        </p:txBody>
      </p:sp>
      <p:sp>
        <p:nvSpPr>
          <p:cNvPr id="3" name="Content Placeholder 2"/>
          <p:cNvSpPr>
            <a:spLocks noGrp="1"/>
          </p:cNvSpPr>
          <p:nvPr>
            <p:ph idx="1"/>
          </p:nvPr>
        </p:nvSpPr>
        <p:spPr>
          <a:xfrm>
            <a:off x="228600" y="1524000"/>
            <a:ext cx="8686800" cy="4800600"/>
          </a:xfrm>
        </p:spPr>
        <p:style>
          <a:lnRef idx="2">
            <a:schemeClr val="accent4"/>
          </a:lnRef>
          <a:fillRef idx="1">
            <a:schemeClr val="lt1"/>
          </a:fillRef>
          <a:effectRef idx="0">
            <a:schemeClr val="accent4"/>
          </a:effectRef>
          <a:fontRef idx="minor">
            <a:schemeClr val="dk1"/>
          </a:fontRef>
        </p:style>
        <p:txBody>
          <a:bodyPr>
            <a:noAutofit/>
          </a:bodyPr>
          <a:lstStyle/>
          <a:p>
            <a:pPr marL="273050" indent="-273050">
              <a:spcBef>
                <a:spcPts val="600"/>
              </a:spcBef>
              <a:spcAft>
                <a:spcPts val="600"/>
              </a:spcAft>
              <a:buAutoNum type="arabicPeriod"/>
            </a:pPr>
            <a:r>
              <a:rPr lang="en-ZA" dirty="0" smtClean="0"/>
              <a:t>Provide comprehensive support</a:t>
            </a:r>
            <a:r>
              <a:rPr lang="en-ZA" b="1" i="1" dirty="0" smtClean="0"/>
              <a:t> </a:t>
            </a:r>
            <a:r>
              <a:rPr lang="en-ZA" dirty="0" smtClean="0"/>
              <a:t>to farmers for targeted </a:t>
            </a:r>
            <a:r>
              <a:rPr lang="en-ZA" b="1" i="1" dirty="0" smtClean="0"/>
              <a:t>commodities</a:t>
            </a:r>
          </a:p>
          <a:p>
            <a:pPr marL="273050" indent="-273050">
              <a:spcBef>
                <a:spcPts val="600"/>
              </a:spcBef>
              <a:spcAft>
                <a:spcPts val="600"/>
              </a:spcAft>
              <a:buAutoNum type="arabicPeriod"/>
            </a:pPr>
            <a:r>
              <a:rPr lang="en-ZA" dirty="0" smtClean="0"/>
              <a:t> Prioritise </a:t>
            </a:r>
            <a:r>
              <a:rPr lang="en-ZA" b="1" i="1" dirty="0" smtClean="0"/>
              <a:t>land reform farms </a:t>
            </a:r>
            <a:r>
              <a:rPr lang="en-ZA" dirty="0" smtClean="0"/>
              <a:t>to increase production</a:t>
            </a:r>
          </a:p>
          <a:p>
            <a:pPr marL="273050" indent="-273050">
              <a:spcBef>
                <a:spcPts val="600"/>
              </a:spcBef>
              <a:spcAft>
                <a:spcPts val="600"/>
              </a:spcAft>
              <a:buAutoNum type="arabicPeriod"/>
            </a:pPr>
            <a:r>
              <a:rPr lang="en-ZA" dirty="0" smtClean="0"/>
              <a:t>Invest in </a:t>
            </a:r>
            <a:r>
              <a:rPr lang="en-ZA" b="1" i="1" dirty="0" smtClean="0"/>
              <a:t>irrigation schemes </a:t>
            </a:r>
            <a:r>
              <a:rPr lang="en-ZA" dirty="0" smtClean="0"/>
              <a:t>for sustainable production</a:t>
            </a:r>
          </a:p>
          <a:p>
            <a:pPr marL="273050" indent="-273050">
              <a:spcBef>
                <a:spcPts val="600"/>
              </a:spcBef>
              <a:spcAft>
                <a:spcPts val="600"/>
              </a:spcAft>
              <a:buAutoNum type="arabicPeriod"/>
            </a:pPr>
            <a:r>
              <a:rPr lang="en-ZA" dirty="0" smtClean="0"/>
              <a:t>Provide comprehensive support to </a:t>
            </a:r>
            <a:r>
              <a:rPr lang="en-ZA" b="1" i="1" dirty="0" smtClean="0"/>
              <a:t>small scale farmers </a:t>
            </a:r>
            <a:r>
              <a:rPr lang="en-ZA" dirty="0" smtClean="0"/>
              <a:t>and cooperatives</a:t>
            </a:r>
          </a:p>
          <a:p>
            <a:pPr marL="273050" indent="-273050">
              <a:spcBef>
                <a:spcPts val="600"/>
              </a:spcBef>
              <a:spcAft>
                <a:spcPts val="600"/>
              </a:spcAft>
              <a:buAutoNum type="arabicPeriod"/>
            </a:pPr>
            <a:r>
              <a:rPr lang="en-ZA" dirty="0" smtClean="0"/>
              <a:t> Establish a </a:t>
            </a:r>
            <a:r>
              <a:rPr lang="en-ZA" b="1" i="1" dirty="0" smtClean="0"/>
              <a:t>fresh produce market </a:t>
            </a:r>
            <a:r>
              <a:rPr lang="en-ZA" dirty="0" smtClean="0"/>
              <a:t>for local and international markets</a:t>
            </a:r>
          </a:p>
          <a:p>
            <a:pPr marL="273050" indent="-273050">
              <a:spcBef>
                <a:spcPts val="600"/>
              </a:spcBef>
              <a:spcAft>
                <a:spcPts val="600"/>
              </a:spcAft>
              <a:buAutoNum type="arabicPeriod"/>
            </a:pPr>
            <a:r>
              <a:rPr lang="en-ZA" dirty="0" smtClean="0"/>
              <a:t>Implement </a:t>
            </a:r>
            <a:r>
              <a:rPr lang="en-ZA" b="1" i="1" dirty="0" smtClean="0"/>
              <a:t>targeted skills development </a:t>
            </a:r>
            <a:r>
              <a:rPr lang="en-ZA" dirty="0" smtClean="0"/>
              <a:t>programmes in the sector</a:t>
            </a:r>
          </a:p>
          <a:p>
            <a:pPr marL="273050" indent="-273050">
              <a:spcBef>
                <a:spcPts val="600"/>
              </a:spcBef>
              <a:spcAft>
                <a:spcPts val="600"/>
              </a:spcAft>
              <a:buAutoNum type="arabicPeriod"/>
            </a:pPr>
            <a:endParaRPr lang="en-ZA" sz="2800" dirty="0" smtClean="0"/>
          </a:p>
          <a:p>
            <a:pPr marL="273050" indent="-273050">
              <a:spcBef>
                <a:spcPts val="600"/>
              </a:spcBef>
              <a:spcAft>
                <a:spcPts val="600"/>
              </a:spcAft>
              <a:buAutoNum type="arabicPeriod"/>
            </a:pPr>
            <a:endParaRPr lang="en-ZA" sz="2800" dirty="0" smtClean="0"/>
          </a:p>
          <a:p>
            <a:pPr marL="228600" indent="-228600">
              <a:spcBef>
                <a:spcPts val="600"/>
              </a:spcBef>
              <a:spcAft>
                <a:spcPts val="600"/>
              </a:spcAft>
              <a:buAutoNum type="arabicPeriod"/>
            </a:pPr>
            <a:endParaRPr lang="en-ZA" sz="2800" dirty="0" smtClean="0"/>
          </a:p>
          <a:p>
            <a:pPr marL="0" indent="0">
              <a:spcBef>
                <a:spcPts val="600"/>
              </a:spcBef>
              <a:spcAft>
                <a:spcPts val="600"/>
              </a:spcAft>
              <a:buNone/>
            </a:pPr>
            <a:endParaRPr lang="en-ZA" sz="2800" dirty="0" smtClean="0"/>
          </a:p>
          <a:p>
            <a:pPr marL="548640" lvl="2" indent="0">
              <a:spcBef>
                <a:spcPts val="600"/>
              </a:spcBef>
              <a:spcAft>
                <a:spcPts val="600"/>
              </a:spcAft>
            </a:pPr>
            <a:endParaRPr lang="en-ZA" sz="28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Autofit/>
          </a:bodyPr>
          <a:lstStyle/>
          <a:p>
            <a:r>
              <a:rPr lang="en-ZA" sz="3200" b="1" dirty="0" smtClean="0"/>
              <a:t>Sector Priorities</a:t>
            </a:r>
            <a:endParaRPr lang="en-GB"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2319289"/>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1793983297"/>
              </p:ext>
            </p:extLst>
          </p:nvPr>
        </p:nvGraphicFramePr>
        <p:xfrm>
          <a:off x="685800" y="1752600"/>
          <a:ext cx="7848600" cy="4521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082576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685800"/>
          </a:xfrm>
          <a:ln>
            <a:solidFill>
              <a:schemeClr val="tx1"/>
            </a:solidFill>
          </a:ln>
        </p:spPr>
        <p:txBody>
          <a:bodyPr>
            <a:normAutofit/>
          </a:bodyPr>
          <a:lstStyle/>
          <a:p>
            <a:r>
              <a:rPr lang="en-ZA" sz="3200" b="1" dirty="0" smtClean="0"/>
              <a:t>Key Actions</a:t>
            </a:r>
            <a:endParaRPr lang="en-GB" sz="3200" b="1" dirty="0"/>
          </a:p>
        </p:txBody>
      </p:sp>
      <p:sp>
        <p:nvSpPr>
          <p:cNvPr id="3" name="Content Placeholder 2"/>
          <p:cNvSpPr>
            <a:spLocks noGrp="1"/>
          </p:cNvSpPr>
          <p:nvPr>
            <p:ph idx="1"/>
          </p:nvPr>
        </p:nvSpPr>
        <p:spPr>
          <a:xfrm>
            <a:off x="228600" y="1219200"/>
            <a:ext cx="8686800" cy="4114800"/>
          </a:xfrm>
        </p:spPr>
        <p:style>
          <a:lnRef idx="2">
            <a:schemeClr val="accent4"/>
          </a:lnRef>
          <a:fillRef idx="1">
            <a:schemeClr val="lt1"/>
          </a:fillRef>
          <a:effectRef idx="0">
            <a:schemeClr val="accent4"/>
          </a:effectRef>
          <a:fontRef idx="minor">
            <a:schemeClr val="dk1"/>
          </a:fontRef>
        </p:style>
        <p:txBody>
          <a:bodyPr>
            <a:noAutofit/>
          </a:bodyPr>
          <a:lstStyle/>
          <a:p>
            <a:pPr marL="273050" indent="-273050">
              <a:spcBef>
                <a:spcPts val="600"/>
              </a:spcBef>
              <a:spcAft>
                <a:spcPts val="600"/>
              </a:spcAft>
              <a:buAutoNum type="arabicPeriod"/>
            </a:pPr>
            <a:r>
              <a:rPr lang="en-ZA" dirty="0" smtClean="0"/>
              <a:t>Implement a comprehensive </a:t>
            </a:r>
            <a:r>
              <a:rPr lang="en-ZA" b="1" i="1" dirty="0" smtClean="0"/>
              <a:t>marketing and branding strategy  </a:t>
            </a:r>
          </a:p>
          <a:p>
            <a:pPr marL="273050" indent="-273050">
              <a:spcBef>
                <a:spcPts val="600"/>
              </a:spcBef>
              <a:spcAft>
                <a:spcPts val="600"/>
              </a:spcAft>
              <a:buAutoNum type="arabicPeriod"/>
            </a:pPr>
            <a:r>
              <a:rPr lang="en-ZA" b="1" i="1" dirty="0" smtClean="0"/>
              <a:t>Invest in infrastructure </a:t>
            </a:r>
            <a:r>
              <a:rPr lang="en-ZA" dirty="0" smtClean="0"/>
              <a:t>of strategic tourism routes (Mpumalanga </a:t>
            </a:r>
            <a:r>
              <a:rPr lang="en-ZA" dirty="0" err="1" smtClean="0"/>
              <a:t>Lowveld</a:t>
            </a:r>
            <a:r>
              <a:rPr lang="en-ZA" dirty="0" smtClean="0"/>
              <a:t>, Trout Triangle, Loskop-</a:t>
            </a:r>
            <a:r>
              <a:rPr lang="en-ZA" dirty="0" err="1" smtClean="0"/>
              <a:t>Dinokeng</a:t>
            </a:r>
            <a:r>
              <a:rPr lang="en-ZA" dirty="0" smtClean="0"/>
              <a:t>, </a:t>
            </a:r>
            <a:r>
              <a:rPr lang="en-ZA" dirty="0" err="1" smtClean="0"/>
              <a:t>Songimvelo-Malolotja</a:t>
            </a:r>
            <a:r>
              <a:rPr lang="en-ZA" dirty="0" smtClean="0"/>
              <a:t>, and MP Lake District etc)</a:t>
            </a:r>
          </a:p>
          <a:p>
            <a:pPr marL="273050" indent="-273050">
              <a:spcBef>
                <a:spcPts val="600"/>
              </a:spcBef>
              <a:spcAft>
                <a:spcPts val="600"/>
              </a:spcAft>
              <a:buAutoNum type="arabicPeriod"/>
            </a:pPr>
            <a:r>
              <a:rPr lang="en-ZA" dirty="0" smtClean="0"/>
              <a:t>Invest in the development of </a:t>
            </a:r>
            <a:r>
              <a:rPr lang="en-ZA" b="1" i="1" dirty="0" smtClean="0"/>
              <a:t>liberation heritage routes </a:t>
            </a:r>
            <a:r>
              <a:rPr lang="en-ZA" dirty="0" smtClean="0"/>
              <a:t>as part of the overall tourism product offering</a:t>
            </a:r>
          </a:p>
          <a:p>
            <a:pPr marL="273050" indent="-273050">
              <a:spcBef>
                <a:spcPts val="600"/>
              </a:spcBef>
              <a:spcAft>
                <a:spcPts val="600"/>
              </a:spcAft>
              <a:buAutoNum type="arabicPeriod"/>
            </a:pPr>
            <a:r>
              <a:rPr lang="en-ZA" dirty="0" smtClean="0"/>
              <a:t>Provide comprehensive support to </a:t>
            </a:r>
            <a:r>
              <a:rPr lang="en-ZA" b="1" i="1" dirty="0" smtClean="0"/>
              <a:t>small businesses </a:t>
            </a:r>
            <a:r>
              <a:rPr lang="en-ZA" dirty="0" smtClean="0"/>
              <a:t>and cooperatives in the tourism sector</a:t>
            </a:r>
          </a:p>
          <a:p>
            <a:pPr marL="273050" indent="-273050">
              <a:spcBef>
                <a:spcPts val="600"/>
              </a:spcBef>
              <a:spcAft>
                <a:spcPts val="600"/>
              </a:spcAft>
              <a:buNone/>
            </a:pPr>
            <a:endParaRPr lang="en-ZA" sz="2000" dirty="0" smtClean="0"/>
          </a:p>
          <a:p>
            <a:pPr marL="273050" indent="-273050">
              <a:spcBef>
                <a:spcPts val="600"/>
              </a:spcBef>
              <a:spcAft>
                <a:spcPts val="600"/>
              </a:spcAft>
              <a:buAutoNum type="arabicPeriod"/>
            </a:pPr>
            <a:endParaRPr lang="en-ZA" sz="2000" dirty="0" smtClean="0"/>
          </a:p>
          <a:p>
            <a:pPr marL="228600" indent="-228600">
              <a:spcBef>
                <a:spcPts val="600"/>
              </a:spcBef>
              <a:spcAft>
                <a:spcPts val="600"/>
              </a:spcAft>
              <a:buAutoNum type="arabicPeriod"/>
            </a:pPr>
            <a:endParaRPr lang="en-ZA" sz="2000" dirty="0" smtClean="0"/>
          </a:p>
          <a:p>
            <a:pPr marL="0" indent="0">
              <a:spcBef>
                <a:spcPts val="600"/>
              </a:spcBef>
              <a:spcAft>
                <a:spcPts val="600"/>
              </a:spcAft>
              <a:buNone/>
            </a:pPr>
            <a:endParaRPr lang="en-ZA" sz="2000" dirty="0" smtClean="0"/>
          </a:p>
          <a:p>
            <a:pPr marL="548640" lvl="2" indent="0">
              <a:spcBef>
                <a:spcPts val="600"/>
              </a:spcBef>
              <a:spcAft>
                <a:spcPts val="600"/>
              </a:spcAft>
            </a:pPr>
            <a:endParaRPr lang="en-ZA" sz="20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Autofit/>
          </a:bodyPr>
          <a:lstStyle/>
          <a:p>
            <a:r>
              <a:rPr lang="en-ZA" sz="3200" b="1" dirty="0" smtClean="0"/>
              <a:t>Sector Priorities</a:t>
            </a:r>
            <a:endParaRPr lang="en-GB"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517481"/>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2069172651"/>
              </p:ext>
            </p:extLst>
          </p:nvPr>
        </p:nvGraphicFramePr>
        <p:xfrm>
          <a:off x="685800" y="1752600"/>
          <a:ext cx="7848600" cy="4521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082576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685800"/>
          </a:xfrm>
          <a:ln>
            <a:solidFill>
              <a:schemeClr val="tx1"/>
            </a:solidFill>
          </a:ln>
        </p:spPr>
        <p:txBody>
          <a:bodyPr>
            <a:normAutofit/>
          </a:bodyPr>
          <a:lstStyle/>
          <a:p>
            <a:r>
              <a:rPr lang="en-ZA" sz="3200" b="1" dirty="0" smtClean="0"/>
              <a:t>Key Actions</a:t>
            </a:r>
            <a:endParaRPr lang="en-GB" sz="3200" b="1" dirty="0"/>
          </a:p>
        </p:txBody>
      </p:sp>
      <p:sp>
        <p:nvSpPr>
          <p:cNvPr id="3" name="Content Placeholder 2"/>
          <p:cNvSpPr>
            <a:spLocks noGrp="1"/>
          </p:cNvSpPr>
          <p:nvPr>
            <p:ph idx="1"/>
          </p:nvPr>
        </p:nvSpPr>
        <p:spPr>
          <a:xfrm>
            <a:off x="228600" y="1219200"/>
            <a:ext cx="8686800" cy="3429000"/>
          </a:xfrm>
        </p:spPr>
        <p:style>
          <a:lnRef idx="2">
            <a:schemeClr val="accent4"/>
          </a:lnRef>
          <a:fillRef idx="1">
            <a:schemeClr val="lt1"/>
          </a:fillRef>
          <a:effectRef idx="0">
            <a:schemeClr val="accent4"/>
          </a:effectRef>
          <a:fontRef idx="minor">
            <a:schemeClr val="dk1"/>
          </a:fontRef>
        </p:style>
        <p:txBody>
          <a:bodyPr>
            <a:normAutofit/>
          </a:bodyPr>
          <a:lstStyle/>
          <a:p>
            <a:pPr marL="273050" indent="-273050">
              <a:spcBef>
                <a:spcPts val="600"/>
              </a:spcBef>
              <a:spcAft>
                <a:spcPts val="600"/>
              </a:spcAft>
              <a:buAutoNum type="arabicPeriod"/>
            </a:pPr>
            <a:r>
              <a:rPr lang="en-ZA" sz="2600" dirty="0" smtClean="0"/>
              <a:t>Provide comprehensive support to </a:t>
            </a:r>
            <a:r>
              <a:rPr lang="en-ZA" sz="2600" b="1" i="1" dirty="0" smtClean="0"/>
              <a:t>cooperatives and SMMEs</a:t>
            </a:r>
            <a:r>
              <a:rPr lang="en-ZA" sz="2600" dirty="0" smtClean="0"/>
              <a:t> to exploit opportunities in the mining value chain (e.g. finance, training, market access)</a:t>
            </a:r>
          </a:p>
          <a:p>
            <a:pPr marL="273050" indent="-273050">
              <a:spcBef>
                <a:spcPts val="600"/>
              </a:spcBef>
              <a:spcAft>
                <a:spcPts val="600"/>
              </a:spcAft>
              <a:buAutoNum type="arabicPeriod"/>
            </a:pPr>
            <a:r>
              <a:rPr lang="en-ZA" sz="2600" dirty="0" smtClean="0"/>
              <a:t> Establish mining </a:t>
            </a:r>
            <a:r>
              <a:rPr lang="en-ZA" sz="2600" b="1" i="1" dirty="0" smtClean="0"/>
              <a:t>industrial parks</a:t>
            </a:r>
          </a:p>
          <a:p>
            <a:pPr marL="273050" indent="-273050">
              <a:spcBef>
                <a:spcPts val="600"/>
              </a:spcBef>
              <a:spcAft>
                <a:spcPts val="600"/>
              </a:spcAft>
              <a:buAutoNum type="arabicPeriod"/>
            </a:pPr>
            <a:r>
              <a:rPr lang="en-ZA" sz="2600" dirty="0" smtClean="0"/>
              <a:t>Invest in </a:t>
            </a:r>
            <a:r>
              <a:rPr lang="en-ZA" sz="2600" b="1" i="1" dirty="0" smtClean="0"/>
              <a:t>skills development </a:t>
            </a:r>
            <a:r>
              <a:rPr lang="en-ZA" sz="2600" dirty="0" smtClean="0"/>
              <a:t>to empower previously disadvantaged individuals</a:t>
            </a:r>
          </a:p>
          <a:p>
            <a:pPr marL="273050" indent="-273050">
              <a:spcBef>
                <a:spcPts val="600"/>
              </a:spcBef>
              <a:spcAft>
                <a:spcPts val="600"/>
              </a:spcAft>
              <a:buAutoNum type="arabicPeriod"/>
            </a:pPr>
            <a:endParaRPr lang="en-ZA" sz="4000" dirty="0" smtClean="0"/>
          </a:p>
          <a:p>
            <a:pPr marL="228600" indent="-228600">
              <a:spcBef>
                <a:spcPts val="600"/>
              </a:spcBef>
              <a:spcAft>
                <a:spcPts val="600"/>
              </a:spcAft>
              <a:buAutoNum type="arabicPeriod"/>
            </a:pPr>
            <a:endParaRPr lang="en-ZA" sz="1100" dirty="0" smtClean="0"/>
          </a:p>
          <a:p>
            <a:pPr marL="0" indent="0">
              <a:spcBef>
                <a:spcPts val="600"/>
              </a:spcBef>
              <a:spcAft>
                <a:spcPts val="600"/>
              </a:spcAft>
              <a:buNone/>
            </a:pPr>
            <a:endParaRPr lang="en-ZA" sz="4000" dirty="0" smtClean="0"/>
          </a:p>
          <a:p>
            <a:pPr marL="548640" lvl="2" indent="0">
              <a:spcBef>
                <a:spcPts val="600"/>
              </a:spcBef>
              <a:spcAft>
                <a:spcPts val="600"/>
              </a:spcAft>
            </a:pPr>
            <a:endParaRPr lang="en-ZA" sz="40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n-US" sz="3600" b="1" dirty="0" smtClean="0"/>
              <a:t>The National Development Plan (2030)</a:t>
            </a:r>
            <a:endParaRPr lang="en-US" sz="3600" b="1" dirty="0"/>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pPr lvl="0">
              <a:lnSpc>
                <a:spcPct val="120000"/>
              </a:lnSpc>
              <a:spcBef>
                <a:spcPts val="600"/>
              </a:spcBef>
              <a:spcAft>
                <a:spcPts val="600"/>
              </a:spcAft>
            </a:pPr>
            <a:r>
              <a:rPr lang="en-US" dirty="0" smtClean="0"/>
              <a:t>The next 20 Years, the journey to 2030, is characterized as the second phase of the country’s </a:t>
            </a:r>
            <a:r>
              <a:rPr lang="en-US" b="1" i="1" dirty="0" smtClean="0"/>
              <a:t>democratic transition</a:t>
            </a:r>
            <a:r>
              <a:rPr lang="en-US" dirty="0" smtClean="0"/>
              <a:t>.</a:t>
            </a:r>
          </a:p>
          <a:p>
            <a:pPr lvl="0">
              <a:lnSpc>
                <a:spcPct val="120000"/>
              </a:lnSpc>
              <a:spcBef>
                <a:spcPts val="600"/>
              </a:spcBef>
              <a:spcAft>
                <a:spcPts val="600"/>
              </a:spcAft>
            </a:pPr>
            <a:r>
              <a:rPr lang="en-US" dirty="0" smtClean="0"/>
              <a:t>This “2</a:t>
            </a:r>
            <a:r>
              <a:rPr lang="en-US" baseline="30000" dirty="0" smtClean="0"/>
              <a:t>nd</a:t>
            </a:r>
            <a:r>
              <a:rPr lang="en-US" dirty="0" smtClean="0"/>
              <a:t> phase” focuses on the critical role that </a:t>
            </a:r>
            <a:r>
              <a:rPr lang="en-US" b="1" i="1" dirty="0" smtClean="0"/>
              <a:t>a robust economy </a:t>
            </a:r>
            <a:r>
              <a:rPr lang="en-US" dirty="0" smtClean="0"/>
              <a:t>plays in eliminating poverty and unemployment, supporting sustainable livelihoods and reducing inequality.</a:t>
            </a:r>
          </a:p>
          <a:p>
            <a:pPr lvl="0">
              <a:lnSpc>
                <a:spcPct val="120000"/>
              </a:lnSpc>
              <a:spcBef>
                <a:spcPts val="600"/>
              </a:spcBef>
              <a:spcAft>
                <a:spcPts val="600"/>
              </a:spcAft>
            </a:pPr>
            <a:r>
              <a:rPr lang="en-US" dirty="0" smtClean="0"/>
              <a:t>The </a:t>
            </a:r>
            <a:r>
              <a:rPr lang="en-US" b="1" i="1" dirty="0" smtClean="0"/>
              <a:t>National </a:t>
            </a:r>
            <a:r>
              <a:rPr lang="en-US" b="1" i="1" dirty="0"/>
              <a:t>Development </a:t>
            </a:r>
            <a:r>
              <a:rPr lang="en-US" b="1" i="1" dirty="0" smtClean="0"/>
              <a:t>Plan (NDP) </a:t>
            </a:r>
            <a:r>
              <a:rPr lang="en-US" dirty="0"/>
              <a:t>aims to eliminate </a:t>
            </a:r>
            <a:r>
              <a:rPr lang="en-US" b="1" dirty="0"/>
              <a:t>poverty</a:t>
            </a:r>
            <a:r>
              <a:rPr lang="en-US" dirty="0"/>
              <a:t> and reduce </a:t>
            </a:r>
            <a:r>
              <a:rPr lang="en-US" b="1" dirty="0"/>
              <a:t>inequality</a:t>
            </a:r>
            <a:r>
              <a:rPr lang="en-US" dirty="0"/>
              <a:t> by </a:t>
            </a:r>
            <a:r>
              <a:rPr lang="en-US" dirty="0" smtClean="0"/>
              <a:t>2030, and “lays the foundation for long term planning for this radical socio-economic agenda over the next 20 years.”</a:t>
            </a:r>
          </a:p>
          <a:p>
            <a:pPr lvl="0">
              <a:lnSpc>
                <a:spcPct val="120000"/>
              </a:lnSpc>
              <a:spcBef>
                <a:spcPts val="600"/>
              </a:spcBef>
              <a:spcAft>
                <a:spcPts val="600"/>
              </a:spcAft>
            </a:pPr>
            <a:r>
              <a:rPr lang="en-US" dirty="0" smtClean="0"/>
              <a:t>The National Development Plan institutionalizes </a:t>
            </a:r>
            <a:r>
              <a:rPr lang="en-US" b="1" i="1" dirty="0" smtClean="0"/>
              <a:t>long term planning </a:t>
            </a:r>
            <a:r>
              <a:rPr lang="en-US" dirty="0" smtClean="0"/>
              <a:t>and gives expression to the </a:t>
            </a:r>
            <a:r>
              <a:rPr lang="en-US" b="1" i="1" dirty="0" smtClean="0"/>
              <a:t>policy continuity </a:t>
            </a:r>
            <a:r>
              <a:rPr lang="en-US" dirty="0" smtClean="0"/>
              <a:t>characterizing the past, and informing the next, 20 Years</a:t>
            </a:r>
            <a:endParaRPr lang="en-US" dirty="0"/>
          </a:p>
          <a:p>
            <a:pPr lvl="0">
              <a:lnSpc>
                <a:spcPct val="120000"/>
              </a:lnSpc>
              <a:spcBef>
                <a:spcPts val="600"/>
              </a:spcBef>
              <a:spcAft>
                <a:spcPts val="600"/>
              </a:spcAft>
            </a:pPr>
            <a:r>
              <a:rPr lang="en-US" dirty="0" smtClean="0"/>
              <a:t>The NDP represents </a:t>
            </a:r>
            <a:r>
              <a:rPr lang="en-US" dirty="0"/>
              <a:t>a </a:t>
            </a:r>
            <a:r>
              <a:rPr lang="en-US" dirty="0" smtClean="0"/>
              <a:t>broad “</a:t>
            </a:r>
            <a:r>
              <a:rPr lang="en-US" b="1" i="1" dirty="0" smtClean="0"/>
              <a:t>multidimensional strategic framework” </a:t>
            </a:r>
            <a:r>
              <a:rPr lang="en-US" dirty="0"/>
              <a:t>to bring about </a:t>
            </a:r>
            <a:r>
              <a:rPr lang="en-US" dirty="0" smtClean="0"/>
              <a:t>development by guiding </a:t>
            </a:r>
            <a:r>
              <a:rPr lang="en-US" b="1" i="1" dirty="0" smtClean="0"/>
              <a:t>key choices and actions</a:t>
            </a:r>
          </a:p>
          <a:p>
            <a:pPr lvl="0">
              <a:lnSpc>
                <a:spcPct val="120000"/>
              </a:lnSpc>
              <a:spcBef>
                <a:spcPts val="600"/>
              </a:spcBef>
              <a:spcAft>
                <a:spcPts val="600"/>
              </a:spcAft>
            </a:pPr>
            <a:r>
              <a:rPr lang="en-US" dirty="0" smtClean="0"/>
              <a:t> Progress </a:t>
            </a:r>
            <a:r>
              <a:rPr lang="en-US" dirty="0"/>
              <a:t>in one area </a:t>
            </a:r>
            <a:r>
              <a:rPr lang="en-US" dirty="0" smtClean="0"/>
              <a:t>supports advances </a:t>
            </a:r>
            <a:r>
              <a:rPr lang="en-US" dirty="0"/>
              <a:t>in others (priorities / linkages) e.g. improved education will lead to higher employment and earnings</a:t>
            </a:r>
          </a:p>
          <a:p>
            <a:pPr>
              <a:lnSpc>
                <a:spcPct val="120000"/>
              </a:lnSpc>
              <a:spcBef>
                <a:spcPts val="600"/>
              </a:spcBef>
              <a:spcAft>
                <a:spcPts val="600"/>
              </a:spcAft>
              <a:buNone/>
            </a:pP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1571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685800"/>
          </a:xfrm>
          <a:ln>
            <a:solidFill>
              <a:schemeClr val="tx1"/>
            </a:solidFill>
          </a:ln>
        </p:spPr>
        <p:txBody>
          <a:bodyPr>
            <a:noAutofit/>
          </a:bodyPr>
          <a:lstStyle/>
          <a:p>
            <a:r>
              <a:rPr lang="en-ZA" sz="4400" b="1" dirty="0" smtClean="0"/>
              <a:t>Key Actions</a:t>
            </a:r>
            <a:endParaRPr lang="en-GB" sz="4400" b="1" dirty="0"/>
          </a:p>
        </p:txBody>
      </p:sp>
      <p:sp>
        <p:nvSpPr>
          <p:cNvPr id="3" name="Content Placeholder 2"/>
          <p:cNvSpPr>
            <a:spLocks noGrp="1"/>
          </p:cNvSpPr>
          <p:nvPr>
            <p:ph idx="1"/>
          </p:nvPr>
        </p:nvSpPr>
        <p:spPr>
          <a:xfrm>
            <a:off x="304800" y="1143000"/>
            <a:ext cx="8686800" cy="5410200"/>
          </a:xfrm>
        </p:spPr>
        <p:style>
          <a:lnRef idx="2">
            <a:schemeClr val="accent4"/>
          </a:lnRef>
          <a:fillRef idx="1">
            <a:schemeClr val="lt1"/>
          </a:fillRef>
          <a:effectRef idx="0">
            <a:schemeClr val="accent4"/>
          </a:effectRef>
          <a:fontRef idx="minor">
            <a:schemeClr val="dk1"/>
          </a:fontRef>
        </p:style>
        <p:txBody>
          <a:bodyPr>
            <a:normAutofit/>
          </a:bodyPr>
          <a:lstStyle/>
          <a:p>
            <a:pPr marL="0" indent="0">
              <a:lnSpc>
                <a:spcPct val="120000"/>
              </a:lnSpc>
              <a:spcBef>
                <a:spcPts val="300"/>
              </a:spcBef>
              <a:spcAft>
                <a:spcPts val="300"/>
              </a:spcAft>
              <a:buNone/>
            </a:pPr>
            <a:r>
              <a:rPr lang="en-ZA" sz="4400" b="1" dirty="0" smtClean="0">
                <a:solidFill>
                  <a:schemeClr val="accent1">
                    <a:lumMod val="75000"/>
                  </a:schemeClr>
                </a:solidFill>
              </a:rPr>
              <a:t>Rural Inclusive Economy</a:t>
            </a:r>
            <a:endParaRPr lang="en-ZA" sz="4400" b="1" dirty="0"/>
          </a:p>
          <a:p>
            <a:pPr marL="514350" indent="-514350">
              <a:spcBef>
                <a:spcPts val="600"/>
              </a:spcBef>
              <a:spcAft>
                <a:spcPts val="600"/>
              </a:spcAft>
              <a:buFont typeface="+mj-lt"/>
              <a:buAutoNum type="arabicPeriod"/>
            </a:pPr>
            <a:r>
              <a:rPr lang="en-ZA" dirty="0" smtClean="0"/>
              <a:t>Facilitate the development of </a:t>
            </a:r>
            <a:r>
              <a:rPr lang="en-ZA" b="1" i="1" dirty="0" smtClean="0"/>
              <a:t>nodal economic growth centres</a:t>
            </a:r>
          </a:p>
          <a:p>
            <a:pPr marL="514350" indent="-514350">
              <a:spcBef>
                <a:spcPts val="600"/>
              </a:spcBef>
              <a:spcAft>
                <a:spcPts val="600"/>
              </a:spcAft>
              <a:buFont typeface="+mj-lt"/>
              <a:buAutoNum type="arabicPeriod"/>
            </a:pPr>
            <a:r>
              <a:rPr lang="en-ZA" dirty="0" smtClean="0"/>
              <a:t>Invest in </a:t>
            </a:r>
            <a:r>
              <a:rPr lang="en-ZA" b="1" i="1" dirty="0" smtClean="0"/>
              <a:t>rural economic infrastructure </a:t>
            </a:r>
            <a:r>
              <a:rPr lang="en-ZA" dirty="0" smtClean="0"/>
              <a:t>to support local economic development</a:t>
            </a:r>
          </a:p>
          <a:p>
            <a:pPr marL="514350" indent="-514350">
              <a:spcBef>
                <a:spcPts val="600"/>
              </a:spcBef>
              <a:spcAft>
                <a:spcPts val="600"/>
              </a:spcAft>
              <a:buFont typeface="+mj-lt"/>
              <a:buAutoNum type="arabicPeriod"/>
            </a:pPr>
            <a:r>
              <a:rPr lang="en-ZA" dirty="0" smtClean="0"/>
              <a:t>Provide comprehensive support to </a:t>
            </a:r>
            <a:r>
              <a:rPr lang="en-ZA" b="1" i="1" dirty="0" smtClean="0"/>
              <a:t>SMMEs and cooperatives</a:t>
            </a:r>
          </a:p>
          <a:p>
            <a:pPr marL="514350" indent="-514350">
              <a:spcBef>
                <a:spcPts val="600"/>
              </a:spcBef>
              <a:spcAft>
                <a:spcPts val="600"/>
              </a:spcAft>
              <a:buFont typeface="+mj-lt"/>
              <a:buAutoNum type="arabicPeriod"/>
            </a:pPr>
            <a:r>
              <a:rPr lang="en-ZA" dirty="0" smtClean="0"/>
              <a:t>Establish </a:t>
            </a:r>
            <a:r>
              <a:rPr lang="en-ZA" b="1" i="1" dirty="0" err="1" smtClean="0"/>
              <a:t>agri</a:t>
            </a:r>
            <a:r>
              <a:rPr lang="en-ZA" b="1" i="1" dirty="0" smtClean="0"/>
              <a:t>-villages</a:t>
            </a:r>
            <a:r>
              <a:rPr lang="en-ZA" dirty="0" smtClean="0"/>
              <a:t> to promote sustainable human settlements in rural areas</a:t>
            </a:r>
          </a:p>
          <a:p>
            <a:pPr marL="273050" indent="-273050">
              <a:lnSpc>
                <a:spcPct val="120000"/>
              </a:lnSpc>
              <a:spcBef>
                <a:spcPts val="300"/>
              </a:spcBef>
              <a:spcAft>
                <a:spcPts val="300"/>
              </a:spcAft>
              <a:buAutoNum type="arabicPeriod"/>
            </a:pPr>
            <a:endParaRPr lang="en-ZA" sz="3600" dirty="0" smtClean="0"/>
          </a:p>
          <a:p>
            <a:pPr marL="273050" indent="-273050">
              <a:lnSpc>
                <a:spcPct val="120000"/>
              </a:lnSpc>
              <a:spcBef>
                <a:spcPts val="300"/>
              </a:spcBef>
              <a:spcAft>
                <a:spcPts val="300"/>
              </a:spcAft>
              <a:buNone/>
            </a:pPr>
            <a:endParaRPr lang="en-ZA" sz="4000" dirty="0" smtClean="0"/>
          </a:p>
          <a:p>
            <a:pPr marL="273050" indent="-273050">
              <a:lnSpc>
                <a:spcPct val="120000"/>
              </a:lnSpc>
              <a:spcBef>
                <a:spcPts val="300"/>
              </a:spcBef>
              <a:spcAft>
                <a:spcPts val="300"/>
              </a:spcAft>
              <a:buAutoNum type="arabicPeriod"/>
            </a:pPr>
            <a:endParaRPr lang="en-ZA" sz="4000" dirty="0" smtClean="0"/>
          </a:p>
          <a:p>
            <a:pPr marL="228600" indent="-228600">
              <a:lnSpc>
                <a:spcPct val="120000"/>
              </a:lnSpc>
              <a:spcBef>
                <a:spcPts val="300"/>
              </a:spcBef>
              <a:spcAft>
                <a:spcPts val="300"/>
              </a:spcAft>
              <a:buAutoNum type="arabicPeriod"/>
            </a:pPr>
            <a:endParaRPr lang="en-ZA" sz="1100" dirty="0" smtClean="0"/>
          </a:p>
          <a:p>
            <a:pPr marL="0" indent="0">
              <a:lnSpc>
                <a:spcPct val="120000"/>
              </a:lnSpc>
              <a:spcBef>
                <a:spcPts val="300"/>
              </a:spcBef>
              <a:spcAft>
                <a:spcPts val="300"/>
              </a:spcAft>
              <a:buNone/>
            </a:pPr>
            <a:endParaRPr lang="en-ZA" sz="4000" dirty="0" smtClean="0"/>
          </a:p>
          <a:p>
            <a:pPr marL="548640" lvl="2" indent="0">
              <a:lnSpc>
                <a:spcPct val="120000"/>
              </a:lnSpc>
              <a:spcBef>
                <a:spcPts val="300"/>
              </a:spcBef>
              <a:spcAft>
                <a:spcPts val="300"/>
              </a:spcAft>
            </a:pPr>
            <a:endParaRPr lang="en-ZA" sz="40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685800"/>
          </a:xfrm>
          <a:ln>
            <a:solidFill>
              <a:schemeClr val="tx1"/>
            </a:solidFill>
          </a:ln>
        </p:spPr>
        <p:txBody>
          <a:bodyPr>
            <a:noAutofit/>
          </a:bodyPr>
          <a:lstStyle/>
          <a:p>
            <a:r>
              <a:rPr lang="en-ZA" sz="4400" b="1" dirty="0" smtClean="0"/>
              <a:t>Key Actions</a:t>
            </a:r>
            <a:endParaRPr lang="en-GB" sz="4400" b="1" dirty="0"/>
          </a:p>
        </p:txBody>
      </p:sp>
      <p:sp>
        <p:nvSpPr>
          <p:cNvPr id="3" name="Content Placeholder 2"/>
          <p:cNvSpPr>
            <a:spLocks noGrp="1"/>
          </p:cNvSpPr>
          <p:nvPr>
            <p:ph idx="1"/>
          </p:nvPr>
        </p:nvSpPr>
        <p:spPr>
          <a:xfrm>
            <a:off x="228600" y="1219200"/>
            <a:ext cx="8686800" cy="4419600"/>
          </a:xfrm>
        </p:spPr>
        <p:style>
          <a:lnRef idx="2">
            <a:schemeClr val="accent4"/>
          </a:lnRef>
          <a:fillRef idx="1">
            <a:schemeClr val="lt1"/>
          </a:fillRef>
          <a:effectRef idx="0">
            <a:schemeClr val="accent4"/>
          </a:effectRef>
          <a:fontRef idx="minor">
            <a:schemeClr val="dk1"/>
          </a:fontRef>
        </p:style>
        <p:txBody>
          <a:bodyPr>
            <a:normAutofit lnSpcReduction="10000"/>
          </a:bodyPr>
          <a:lstStyle/>
          <a:p>
            <a:pPr marL="0" indent="0">
              <a:lnSpc>
                <a:spcPct val="110000"/>
              </a:lnSpc>
              <a:spcBef>
                <a:spcPts val="600"/>
              </a:spcBef>
              <a:spcAft>
                <a:spcPts val="600"/>
              </a:spcAft>
              <a:buNone/>
            </a:pPr>
            <a:r>
              <a:rPr lang="en-ZA" sz="4800" b="1" dirty="0" smtClean="0">
                <a:solidFill>
                  <a:schemeClr val="accent1">
                    <a:lumMod val="75000"/>
                  </a:schemeClr>
                </a:solidFill>
              </a:rPr>
              <a:t>Regional and International Cooperation</a:t>
            </a:r>
            <a:endParaRPr lang="en-ZA" sz="4800" b="1" dirty="0" smtClean="0"/>
          </a:p>
          <a:p>
            <a:pPr marL="742950" indent="-742950">
              <a:lnSpc>
                <a:spcPct val="110000"/>
              </a:lnSpc>
              <a:spcBef>
                <a:spcPts val="600"/>
              </a:spcBef>
              <a:spcAft>
                <a:spcPts val="600"/>
              </a:spcAft>
              <a:buFont typeface="+mj-lt"/>
              <a:buAutoNum type="arabicPeriod"/>
            </a:pPr>
            <a:r>
              <a:rPr lang="en-ZA" sz="2800" dirty="0" smtClean="0"/>
              <a:t>Develop focused </a:t>
            </a:r>
            <a:r>
              <a:rPr lang="en-ZA" sz="2800" b="1" i="1" dirty="0" smtClean="0"/>
              <a:t>regional and international markets</a:t>
            </a:r>
            <a:r>
              <a:rPr lang="en-ZA" sz="2800" dirty="0" smtClean="0"/>
              <a:t> to promote exports of fresh produce </a:t>
            </a:r>
          </a:p>
          <a:p>
            <a:pPr marL="742950" indent="-742950">
              <a:lnSpc>
                <a:spcPct val="110000"/>
              </a:lnSpc>
              <a:spcBef>
                <a:spcPts val="600"/>
              </a:spcBef>
              <a:spcAft>
                <a:spcPts val="600"/>
              </a:spcAft>
              <a:buFont typeface="+mj-lt"/>
              <a:buAutoNum type="arabicPeriod"/>
            </a:pPr>
            <a:r>
              <a:rPr lang="en-ZA" sz="2800" dirty="0" smtClean="0"/>
              <a:t>Attract </a:t>
            </a:r>
            <a:r>
              <a:rPr lang="en-ZA" sz="2800" b="1" i="1" dirty="0" smtClean="0"/>
              <a:t>foreign direct investment </a:t>
            </a:r>
            <a:r>
              <a:rPr lang="en-ZA" sz="2800" dirty="0" smtClean="0"/>
              <a:t>in tourism infrastructure development and the agriculture value chain</a:t>
            </a:r>
          </a:p>
          <a:p>
            <a:pPr marL="273050" indent="-273050">
              <a:lnSpc>
                <a:spcPct val="110000"/>
              </a:lnSpc>
              <a:spcBef>
                <a:spcPts val="600"/>
              </a:spcBef>
              <a:spcAft>
                <a:spcPts val="600"/>
              </a:spcAft>
              <a:buNone/>
            </a:pPr>
            <a:endParaRPr lang="en-ZA" sz="3600" dirty="0" smtClean="0"/>
          </a:p>
          <a:p>
            <a:pPr marL="273050" indent="-273050">
              <a:lnSpc>
                <a:spcPct val="110000"/>
              </a:lnSpc>
              <a:spcBef>
                <a:spcPts val="600"/>
              </a:spcBef>
              <a:spcAft>
                <a:spcPts val="600"/>
              </a:spcAft>
              <a:buNone/>
            </a:pPr>
            <a:endParaRPr lang="en-ZA" sz="4000" dirty="0" smtClean="0"/>
          </a:p>
          <a:p>
            <a:pPr marL="273050" indent="-273050">
              <a:lnSpc>
                <a:spcPct val="110000"/>
              </a:lnSpc>
              <a:spcBef>
                <a:spcPts val="600"/>
              </a:spcBef>
              <a:spcAft>
                <a:spcPts val="600"/>
              </a:spcAft>
              <a:buAutoNum type="arabicPeriod"/>
            </a:pPr>
            <a:endParaRPr lang="en-ZA" sz="4000" dirty="0" smtClean="0"/>
          </a:p>
          <a:p>
            <a:pPr marL="228600" indent="-228600">
              <a:lnSpc>
                <a:spcPct val="110000"/>
              </a:lnSpc>
              <a:spcBef>
                <a:spcPts val="600"/>
              </a:spcBef>
              <a:spcAft>
                <a:spcPts val="600"/>
              </a:spcAft>
              <a:buAutoNum type="arabicPeriod"/>
            </a:pPr>
            <a:endParaRPr lang="en-ZA" sz="1100" dirty="0" smtClean="0"/>
          </a:p>
          <a:p>
            <a:pPr marL="0" indent="0">
              <a:lnSpc>
                <a:spcPct val="110000"/>
              </a:lnSpc>
              <a:spcBef>
                <a:spcPts val="600"/>
              </a:spcBef>
              <a:spcAft>
                <a:spcPts val="600"/>
              </a:spcAft>
              <a:buNone/>
            </a:pPr>
            <a:endParaRPr lang="en-ZA" sz="4000" dirty="0" smtClean="0"/>
          </a:p>
          <a:p>
            <a:pPr marL="548640" lvl="2" indent="0">
              <a:lnSpc>
                <a:spcPct val="110000"/>
              </a:lnSpc>
              <a:spcBef>
                <a:spcPts val="600"/>
              </a:spcBef>
              <a:spcAft>
                <a:spcPts val="600"/>
              </a:spcAft>
            </a:pPr>
            <a:endParaRPr lang="en-ZA" sz="40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27946700"/>
              </p:ext>
            </p:extLst>
          </p:nvPr>
        </p:nvGraphicFramePr>
        <p:xfrm>
          <a:off x="457200" y="1981200"/>
          <a:ext cx="8229600" cy="4455805"/>
        </p:xfrm>
        <a:graphic>
          <a:graphicData uri="http://schemas.openxmlformats.org/drawingml/2006/table">
            <a:tbl>
              <a:tblPr firstRow="1" bandRow="1">
                <a:tableStyleId>{5C22544A-7EE6-4342-B048-85BDC9FD1C3A}</a:tableStyleId>
              </a:tblPr>
              <a:tblGrid>
                <a:gridCol w="1600200"/>
                <a:gridCol w="1828800"/>
                <a:gridCol w="2514600"/>
                <a:gridCol w="2286000"/>
              </a:tblGrid>
              <a:tr h="395312">
                <a:tc>
                  <a:txBody>
                    <a:bodyPr/>
                    <a:lstStyle/>
                    <a:p>
                      <a:pPr marL="0" marR="0">
                        <a:spcBef>
                          <a:spcPts val="400"/>
                        </a:spcBef>
                        <a:spcAft>
                          <a:spcPts val="400"/>
                        </a:spcAft>
                      </a:pPr>
                      <a:r>
                        <a:rPr lang="en-US" sz="1600" b="1" kern="1200" dirty="0">
                          <a:solidFill>
                            <a:schemeClr val="lt1"/>
                          </a:solidFill>
                          <a:latin typeface="+mn-lt"/>
                          <a:ea typeface="+mn-ea"/>
                          <a:cs typeface="Arial" panose="020B0604020202020204" pitchFamily="34" charset="0"/>
                        </a:rPr>
                        <a:t>Indicator</a:t>
                      </a:r>
                    </a:p>
                  </a:txBody>
                  <a:tcPr marL="68580" marR="68580" marT="0" marB="0"/>
                </a:tc>
                <a:tc>
                  <a:txBody>
                    <a:bodyPr/>
                    <a:lstStyle/>
                    <a:p>
                      <a:r>
                        <a:rPr lang="en-ZA" sz="1600" b="1" kern="1200" dirty="0" smtClean="0">
                          <a:solidFill>
                            <a:schemeClr val="lt1"/>
                          </a:solidFill>
                          <a:latin typeface="+mn-lt"/>
                          <a:ea typeface="+mn-ea"/>
                          <a:cs typeface="Arial" panose="020B0604020202020204" pitchFamily="34" charset="0"/>
                        </a:rPr>
                        <a:t>Baseline</a:t>
                      </a:r>
                      <a:endParaRPr lang="en-ZA" sz="1600" b="1" kern="1200" dirty="0">
                        <a:solidFill>
                          <a:schemeClr val="lt1"/>
                        </a:solidFill>
                        <a:latin typeface="+mn-lt"/>
                        <a:ea typeface="+mn-ea"/>
                        <a:cs typeface="Arial" panose="020B0604020202020204" pitchFamily="34" charset="0"/>
                      </a:endParaRPr>
                    </a:p>
                  </a:txBody>
                  <a:tcPr/>
                </a:tc>
                <a:tc>
                  <a:txBody>
                    <a:bodyPr/>
                    <a:lstStyle/>
                    <a:p>
                      <a:pPr marL="0" marR="0">
                        <a:spcBef>
                          <a:spcPts val="400"/>
                        </a:spcBef>
                        <a:spcAft>
                          <a:spcPts val="400"/>
                        </a:spcAft>
                      </a:pPr>
                      <a:r>
                        <a:rPr lang="en-US" sz="1600" b="1" kern="1200" dirty="0">
                          <a:solidFill>
                            <a:schemeClr val="lt1"/>
                          </a:solidFill>
                          <a:latin typeface="+mn-lt"/>
                          <a:ea typeface="+mn-ea"/>
                          <a:cs typeface="Arial" panose="020B0604020202020204" pitchFamily="34" charset="0"/>
                        </a:rPr>
                        <a:t>Mpumalanga V2030 Target</a:t>
                      </a:r>
                    </a:p>
                  </a:txBody>
                  <a:tcPr marL="68580" marR="68580" marT="0" marB="0"/>
                </a:tc>
                <a:tc>
                  <a:txBody>
                    <a:bodyPr/>
                    <a:lstStyle/>
                    <a:p>
                      <a:r>
                        <a:rPr lang="en-ZA" sz="1600" b="1" kern="1200" dirty="0" smtClean="0">
                          <a:solidFill>
                            <a:schemeClr val="lt1"/>
                          </a:solidFill>
                          <a:latin typeface="+mn-lt"/>
                          <a:ea typeface="+mn-ea"/>
                          <a:cs typeface="Arial" panose="020B0604020202020204" pitchFamily="34" charset="0"/>
                        </a:rPr>
                        <a:t>2014-19 MTSF targets</a:t>
                      </a:r>
                      <a:endParaRPr lang="en-ZA" sz="1600" b="1" kern="1200" dirty="0">
                        <a:solidFill>
                          <a:schemeClr val="lt1"/>
                        </a:solidFill>
                        <a:latin typeface="+mn-lt"/>
                        <a:ea typeface="+mn-ea"/>
                        <a:cs typeface="Arial" panose="020B0604020202020204" pitchFamily="34" charset="0"/>
                      </a:endParaRPr>
                    </a:p>
                  </a:txBody>
                  <a:tcPr/>
                </a:tc>
              </a:tr>
              <a:tr h="900088">
                <a:tc rowSpan="2">
                  <a:txBody>
                    <a:bodyPr/>
                    <a:lstStyle/>
                    <a:p>
                      <a:pPr marL="0" marR="0">
                        <a:spcBef>
                          <a:spcPts val="600"/>
                        </a:spcBef>
                        <a:spcAft>
                          <a:spcPts val="600"/>
                        </a:spcAft>
                      </a:pPr>
                      <a:r>
                        <a:rPr lang="en-US" sz="1300" b="1" dirty="0">
                          <a:latin typeface="+mn-lt"/>
                          <a:cs typeface="Arial" panose="020B0604020202020204" pitchFamily="34" charset="0"/>
                        </a:rPr>
                        <a:t>Pre -school education</a:t>
                      </a:r>
                      <a:endParaRPr lang="en-US" sz="1300" dirty="0">
                        <a:latin typeface="+mn-lt"/>
                        <a:cs typeface="Arial" panose="020B0604020202020204" pitchFamily="34" charset="0"/>
                      </a:endParaRPr>
                    </a:p>
                  </a:txBody>
                  <a:tcPr marL="68580" marR="68580" marT="0" marB="0"/>
                </a:tc>
                <a:tc>
                  <a:txBody>
                    <a:bodyPr/>
                    <a:lstStyle/>
                    <a:p>
                      <a:pPr>
                        <a:spcBef>
                          <a:spcPts val="600"/>
                        </a:spcBef>
                        <a:spcAft>
                          <a:spcPts val="600"/>
                        </a:spcAft>
                      </a:pPr>
                      <a:r>
                        <a:rPr lang="en-ZA" sz="1300" dirty="0" smtClean="0">
                          <a:latin typeface="+mn-lt"/>
                        </a:rPr>
                        <a:t>90%</a:t>
                      </a:r>
                      <a:r>
                        <a:rPr lang="en-ZA" sz="1300" baseline="0" dirty="0" smtClean="0">
                          <a:latin typeface="+mn-lt"/>
                        </a:rPr>
                        <a:t>  (</a:t>
                      </a:r>
                      <a:r>
                        <a:rPr lang="en-ZA" sz="1300" dirty="0" smtClean="0">
                          <a:latin typeface="+mn-lt"/>
                        </a:rPr>
                        <a:t>2013 ECD enrolment)</a:t>
                      </a:r>
                    </a:p>
                    <a:p>
                      <a:pPr>
                        <a:spcBef>
                          <a:spcPts val="600"/>
                        </a:spcBef>
                        <a:spcAft>
                          <a:spcPts val="600"/>
                        </a:spcAft>
                      </a:pPr>
                      <a:endParaRPr lang="en-ZA" sz="1300" dirty="0" smtClean="0">
                        <a:latin typeface="+mn-lt"/>
                      </a:endParaRPr>
                    </a:p>
                  </a:txBody>
                  <a:tcPr/>
                </a:tc>
                <a:tc>
                  <a:txBody>
                    <a:bodyPr/>
                    <a:lstStyle/>
                    <a:p>
                      <a:pPr marL="0" marR="0">
                        <a:spcBef>
                          <a:spcPts val="600"/>
                        </a:spcBef>
                        <a:spcAft>
                          <a:spcPts val="600"/>
                        </a:spcAft>
                      </a:pPr>
                      <a:r>
                        <a:rPr lang="en-US" sz="1300" dirty="0" smtClean="0">
                          <a:latin typeface="+mn-lt"/>
                          <a:cs typeface="Arial" panose="020B0604020202020204" pitchFamily="34" charset="0"/>
                        </a:rPr>
                        <a:t>100%</a:t>
                      </a:r>
                      <a:r>
                        <a:rPr lang="en-US" sz="1300" baseline="0" dirty="0" smtClean="0">
                          <a:latin typeface="+mn-lt"/>
                          <a:cs typeface="Arial" panose="020B0604020202020204" pitchFamily="34" charset="0"/>
                        </a:rPr>
                        <a:t>  </a:t>
                      </a:r>
                      <a:r>
                        <a:rPr lang="en-ZA" sz="1300" dirty="0" smtClean="0">
                          <a:latin typeface="+mn-lt"/>
                        </a:rPr>
                        <a:t>ECD enrolment.</a:t>
                      </a:r>
                      <a:r>
                        <a:rPr lang="en-ZA" sz="1300" baseline="0" dirty="0" smtClean="0">
                          <a:latin typeface="+mn-lt"/>
                        </a:rPr>
                        <a:t> (All</a:t>
                      </a:r>
                      <a:r>
                        <a:rPr lang="en-US" sz="1300" dirty="0" smtClean="0">
                          <a:latin typeface="+mn-lt"/>
                          <a:cs typeface="Arial" panose="020B0604020202020204" pitchFamily="34" charset="0"/>
                        </a:rPr>
                        <a:t> </a:t>
                      </a:r>
                      <a:r>
                        <a:rPr lang="en-US" sz="1300" dirty="0">
                          <a:latin typeface="+mn-lt"/>
                          <a:cs typeface="Arial" panose="020B0604020202020204" pitchFamily="34" charset="0"/>
                        </a:rPr>
                        <a:t>children should have at least 2 years of pre-school </a:t>
                      </a:r>
                      <a:r>
                        <a:rPr lang="en-US" sz="1300" dirty="0" smtClean="0">
                          <a:latin typeface="+mn-lt"/>
                          <a:cs typeface="Arial" panose="020B0604020202020204" pitchFamily="34" charset="0"/>
                        </a:rPr>
                        <a:t>education)</a:t>
                      </a:r>
                    </a:p>
                    <a:p>
                      <a:pPr marL="0" marR="0" indent="0" algn="l" defTabSz="914400" rtl="0" eaLnBrk="1" fontAlgn="auto" latinLnBrk="0" hangingPunct="1">
                        <a:lnSpc>
                          <a:spcPct val="100000"/>
                        </a:lnSpc>
                        <a:spcBef>
                          <a:spcPts val="600"/>
                        </a:spcBef>
                        <a:spcAft>
                          <a:spcPts val="600"/>
                        </a:spcAft>
                        <a:buClrTx/>
                        <a:buSzTx/>
                        <a:buFontTx/>
                        <a:buNone/>
                        <a:tabLst/>
                        <a:defRPr/>
                      </a:pPr>
                      <a:endParaRPr lang="en-ZA" sz="1300" dirty="0" smtClean="0">
                        <a:latin typeface="+mn-lt"/>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ZA" sz="1300" dirty="0" smtClean="0">
                          <a:latin typeface="+mn-lt"/>
                        </a:rPr>
                        <a:t>100%</a:t>
                      </a:r>
                      <a:r>
                        <a:rPr lang="en-ZA" sz="1300" baseline="0" dirty="0" smtClean="0">
                          <a:latin typeface="+mn-lt"/>
                        </a:rPr>
                        <a:t>  (</a:t>
                      </a:r>
                      <a:r>
                        <a:rPr lang="en-ZA" sz="1300" dirty="0" smtClean="0">
                          <a:latin typeface="+mn-lt"/>
                        </a:rPr>
                        <a:t>2013 ECD enrolment)</a:t>
                      </a:r>
                    </a:p>
                    <a:p>
                      <a:pPr marL="0" marR="0" indent="0" algn="l" defTabSz="914400" rtl="0" eaLnBrk="1" fontAlgn="auto" latinLnBrk="0" hangingPunct="1">
                        <a:lnSpc>
                          <a:spcPct val="100000"/>
                        </a:lnSpc>
                        <a:spcBef>
                          <a:spcPts val="600"/>
                        </a:spcBef>
                        <a:spcAft>
                          <a:spcPts val="600"/>
                        </a:spcAft>
                        <a:buClrTx/>
                        <a:buSzTx/>
                        <a:buFontTx/>
                        <a:buNone/>
                        <a:tabLst/>
                        <a:defRPr/>
                      </a:pPr>
                      <a:endParaRPr lang="en-ZA" sz="1300" dirty="0" smtClean="0">
                        <a:latin typeface="+mn-lt"/>
                      </a:endParaRPr>
                    </a:p>
                  </a:txBody>
                  <a:tcPr marL="68580" marR="68580" marT="0" marB="0"/>
                </a:tc>
              </a:tr>
              <a:tr h="701040">
                <a:tc vMerge="1">
                  <a:txBody>
                    <a:bodyPr/>
                    <a:lstStyle/>
                    <a:p>
                      <a:pPr marL="0" marR="0">
                        <a:spcBef>
                          <a:spcPts val="600"/>
                        </a:spcBef>
                        <a:spcAft>
                          <a:spcPts val="600"/>
                        </a:spcAft>
                      </a:pPr>
                      <a:endParaRPr lang="en-US" sz="1300" dirty="0">
                        <a:latin typeface="+mn-lt"/>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ZA" sz="1300" dirty="0" smtClean="0">
                          <a:latin typeface="+mn-lt"/>
                        </a:rPr>
                        <a:t>22%</a:t>
                      </a:r>
                      <a:r>
                        <a:rPr lang="en-ZA" sz="1300" baseline="0" dirty="0" smtClean="0">
                          <a:latin typeface="+mn-lt"/>
                        </a:rPr>
                        <a:t> </a:t>
                      </a:r>
                      <a:r>
                        <a:rPr lang="en-US" sz="1300" baseline="0" dirty="0" smtClean="0">
                          <a:solidFill>
                            <a:schemeClr val="tx1"/>
                          </a:solidFill>
                          <a:latin typeface="+mn-lt"/>
                        </a:rPr>
                        <a:t>ECD practitioners  trained (2013)</a:t>
                      </a:r>
                      <a:endParaRPr lang="en-ZA" sz="1300" dirty="0" smtClean="0">
                        <a:latin typeface="+mn-lt"/>
                      </a:endParaRPr>
                    </a:p>
                  </a:txBody>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ZA" sz="1300" dirty="0" smtClean="0">
                          <a:latin typeface="+mn-lt"/>
                        </a:rPr>
                        <a:t>100%</a:t>
                      </a:r>
                      <a:r>
                        <a:rPr lang="en-ZA" sz="1300" baseline="0" dirty="0" smtClean="0">
                          <a:latin typeface="+mn-lt"/>
                        </a:rPr>
                        <a:t> </a:t>
                      </a:r>
                      <a:r>
                        <a:rPr lang="en-US" sz="1300" baseline="0" dirty="0" smtClean="0">
                          <a:solidFill>
                            <a:schemeClr val="tx1"/>
                          </a:solidFill>
                          <a:latin typeface="+mn-lt"/>
                        </a:rPr>
                        <a:t>ECD practitioners  trained</a:t>
                      </a:r>
                      <a:endParaRPr lang="en-US" sz="1300" dirty="0" smtClean="0">
                        <a:latin typeface="+mn-lt"/>
                        <a:cs typeface="Arial" panose="020B0604020202020204" pitchFamily="34" charset="0"/>
                      </a:endParaRPr>
                    </a:p>
                    <a:p>
                      <a:pPr marL="0" marR="0" indent="0" algn="l" defTabSz="914400" rtl="0" eaLnBrk="1" fontAlgn="auto" latinLnBrk="0" hangingPunct="1">
                        <a:lnSpc>
                          <a:spcPct val="100000"/>
                        </a:lnSpc>
                        <a:spcBef>
                          <a:spcPts val="600"/>
                        </a:spcBef>
                        <a:spcAft>
                          <a:spcPts val="600"/>
                        </a:spcAft>
                        <a:buClrTx/>
                        <a:buSzTx/>
                        <a:buFontTx/>
                        <a:buNone/>
                        <a:tabLst/>
                        <a:defRPr/>
                      </a:pPr>
                      <a:endParaRPr lang="en-US" sz="1300" dirty="0" smtClean="0">
                        <a:latin typeface="+mn-lt"/>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ZA" sz="1300" dirty="0" smtClean="0">
                          <a:latin typeface="+mn-lt"/>
                        </a:rPr>
                        <a:t>78%</a:t>
                      </a:r>
                      <a:r>
                        <a:rPr lang="en-ZA" sz="1300" baseline="0" dirty="0" smtClean="0">
                          <a:latin typeface="+mn-lt"/>
                        </a:rPr>
                        <a:t> </a:t>
                      </a:r>
                      <a:r>
                        <a:rPr lang="en-US" sz="1300" baseline="0" dirty="0" smtClean="0">
                          <a:solidFill>
                            <a:schemeClr val="tx1"/>
                          </a:solidFill>
                          <a:latin typeface="+mn-lt"/>
                        </a:rPr>
                        <a:t>ECD practitioners  trained </a:t>
                      </a:r>
                    </a:p>
                    <a:p>
                      <a:pPr>
                        <a:spcBef>
                          <a:spcPts val="600"/>
                        </a:spcBef>
                        <a:spcAft>
                          <a:spcPts val="600"/>
                        </a:spcAft>
                      </a:pPr>
                      <a:endParaRPr lang="en-US" sz="1300" baseline="0" dirty="0" smtClean="0">
                        <a:solidFill>
                          <a:schemeClr val="tx1"/>
                        </a:solidFill>
                        <a:latin typeface="+mn-lt"/>
                      </a:endParaRPr>
                    </a:p>
                  </a:txBody>
                  <a:tcPr marL="68580" marR="68580" marT="0" marB="0"/>
                </a:tc>
              </a:tr>
              <a:tr h="584845">
                <a:tc>
                  <a:txBody>
                    <a:bodyPr/>
                    <a:lstStyle/>
                    <a:p>
                      <a:pPr marL="0" marR="0">
                        <a:spcBef>
                          <a:spcPts val="600"/>
                        </a:spcBef>
                        <a:spcAft>
                          <a:spcPts val="600"/>
                        </a:spcAft>
                      </a:pPr>
                      <a:r>
                        <a:rPr lang="en-US" sz="1300" b="1">
                          <a:latin typeface="+mn-lt"/>
                          <a:cs typeface="Arial" panose="020B0604020202020204" pitchFamily="34" charset="0"/>
                        </a:rPr>
                        <a:t>ANA average mark</a:t>
                      </a:r>
                      <a:endParaRPr lang="en-US" sz="1300">
                        <a:latin typeface="+mn-lt"/>
                        <a:cs typeface="Arial" panose="020B0604020202020204" pitchFamily="34" charset="0"/>
                      </a:endParaRPr>
                    </a:p>
                  </a:txBody>
                  <a:tcPr marL="68580" marR="68580" marT="0" marB="0"/>
                </a:tc>
                <a:tc>
                  <a:txBody>
                    <a:bodyPr/>
                    <a:lstStyle/>
                    <a:p>
                      <a:pPr>
                        <a:spcBef>
                          <a:spcPts val="600"/>
                        </a:spcBef>
                        <a:spcAft>
                          <a:spcPts val="600"/>
                        </a:spcAft>
                      </a:pPr>
                      <a:r>
                        <a:rPr lang="en-ZA" sz="1300" dirty="0" smtClean="0">
                          <a:solidFill>
                            <a:schemeClr val="tx1"/>
                          </a:solidFill>
                          <a:latin typeface="+mn-lt"/>
                        </a:rPr>
                        <a:t>32-35% average</a:t>
                      </a:r>
                      <a:r>
                        <a:rPr lang="en-ZA" sz="1300" baseline="0" dirty="0" smtClean="0">
                          <a:solidFill>
                            <a:schemeClr val="tx1"/>
                          </a:solidFill>
                          <a:latin typeface="+mn-lt"/>
                        </a:rPr>
                        <a:t> </a:t>
                      </a:r>
                      <a:r>
                        <a:rPr lang="en-US" sz="1300" dirty="0" smtClean="0">
                          <a:latin typeface="+mn-lt"/>
                          <a:cs typeface="Arial" panose="020B0604020202020204" pitchFamily="34" charset="0"/>
                        </a:rPr>
                        <a:t>in grades 3, 6 &amp;9 </a:t>
                      </a:r>
                      <a:r>
                        <a:rPr lang="en-ZA" sz="1300" dirty="0" smtClean="0">
                          <a:solidFill>
                            <a:schemeClr val="tx1"/>
                          </a:solidFill>
                          <a:latin typeface="+mn-lt"/>
                        </a:rPr>
                        <a:t>(2012)</a:t>
                      </a:r>
                      <a:endParaRPr lang="en-ZA" sz="1300" dirty="0">
                        <a:solidFill>
                          <a:schemeClr val="tx1"/>
                        </a:solidFill>
                        <a:latin typeface="+mn-lt"/>
                      </a:endParaRPr>
                    </a:p>
                  </a:txBody>
                  <a:tcPr/>
                </a:tc>
                <a:tc>
                  <a:txBody>
                    <a:bodyPr/>
                    <a:lstStyle/>
                    <a:p>
                      <a:pPr marL="0" marR="0">
                        <a:spcBef>
                          <a:spcPts val="600"/>
                        </a:spcBef>
                        <a:spcAft>
                          <a:spcPts val="600"/>
                        </a:spcAft>
                      </a:pPr>
                      <a:r>
                        <a:rPr lang="en-US" sz="1300" dirty="0">
                          <a:latin typeface="+mn-lt"/>
                          <a:cs typeface="Arial" panose="020B0604020202020204" pitchFamily="34" charset="0"/>
                        </a:rPr>
                        <a:t>90% of learners in grades 3, 6 &amp;9 must achieve 50% or more in </a:t>
                      </a:r>
                      <a:r>
                        <a:rPr lang="en-US" sz="1300" dirty="0" smtClean="0">
                          <a:latin typeface="+mn-lt"/>
                          <a:cs typeface="Arial" panose="020B0604020202020204" pitchFamily="34" charset="0"/>
                        </a:rPr>
                        <a:t>ANA</a:t>
                      </a:r>
                    </a:p>
                    <a:p>
                      <a:pPr marL="0" marR="0">
                        <a:spcBef>
                          <a:spcPts val="600"/>
                        </a:spcBef>
                        <a:spcAft>
                          <a:spcPts val="600"/>
                        </a:spcAft>
                      </a:pPr>
                      <a:endParaRPr lang="en-US" sz="1300" dirty="0">
                        <a:latin typeface="+mn-lt"/>
                        <a:cs typeface="Arial" panose="020B0604020202020204" pitchFamily="34" charset="0"/>
                      </a:endParaRPr>
                    </a:p>
                  </a:txBody>
                  <a:tcPr marL="68580" marR="68580" marT="0" marB="0"/>
                </a:tc>
                <a:tc>
                  <a:txBody>
                    <a:bodyPr/>
                    <a:lstStyle/>
                    <a:p>
                      <a:pPr marL="0" marR="0">
                        <a:spcBef>
                          <a:spcPts val="600"/>
                        </a:spcBef>
                        <a:spcAft>
                          <a:spcPts val="600"/>
                        </a:spcAft>
                      </a:pPr>
                      <a:r>
                        <a:rPr lang="en-US" sz="1300" baseline="0" dirty="0" smtClean="0">
                          <a:solidFill>
                            <a:schemeClr val="tx1"/>
                          </a:solidFill>
                          <a:latin typeface="+mn-lt"/>
                        </a:rPr>
                        <a:t>70% of learners in grades 3, 6 &amp; 9 must achieve 50% or more</a:t>
                      </a:r>
                      <a:endParaRPr lang="en-US" sz="1300" dirty="0">
                        <a:solidFill>
                          <a:schemeClr val="tx1"/>
                        </a:solidFill>
                        <a:latin typeface="+mn-lt"/>
                      </a:endParaRPr>
                    </a:p>
                  </a:txBody>
                  <a:tcPr marL="68580" marR="68580" marT="0" marB="0"/>
                </a:tc>
              </a:tr>
              <a:tr h="395312">
                <a:tc>
                  <a:txBody>
                    <a:bodyPr/>
                    <a:lstStyle/>
                    <a:p>
                      <a:pPr marL="0" marR="0">
                        <a:spcBef>
                          <a:spcPts val="600"/>
                        </a:spcBef>
                        <a:spcAft>
                          <a:spcPts val="600"/>
                        </a:spcAft>
                      </a:pPr>
                      <a:r>
                        <a:rPr lang="en-US" sz="1300" b="1" dirty="0">
                          <a:latin typeface="+mn-lt"/>
                          <a:cs typeface="Arial" panose="020B0604020202020204" pitchFamily="34" charset="0"/>
                        </a:rPr>
                        <a:t>Throughput rate</a:t>
                      </a:r>
                      <a:endParaRPr lang="en-US" sz="1300" dirty="0">
                        <a:latin typeface="+mn-lt"/>
                        <a:cs typeface="Arial" panose="020B0604020202020204" pitchFamily="34" charset="0"/>
                      </a:endParaRPr>
                    </a:p>
                  </a:txBody>
                  <a:tcPr marL="68580" marR="68580" marT="0" marB="0"/>
                </a:tc>
                <a:tc>
                  <a:txBody>
                    <a:bodyPr/>
                    <a:lstStyle/>
                    <a:p>
                      <a:pPr>
                        <a:spcBef>
                          <a:spcPts val="600"/>
                        </a:spcBef>
                        <a:spcAft>
                          <a:spcPts val="600"/>
                        </a:spcAft>
                      </a:pPr>
                      <a:r>
                        <a:rPr lang="en-ZA" sz="1300" dirty="0" smtClean="0">
                          <a:latin typeface="+mn-lt"/>
                        </a:rPr>
                        <a:t>New</a:t>
                      </a:r>
                      <a:endParaRPr lang="en-ZA" sz="1300" dirty="0">
                        <a:latin typeface="+mn-lt"/>
                      </a:endParaRPr>
                    </a:p>
                  </a:txBody>
                  <a:tcPr/>
                </a:tc>
                <a:tc>
                  <a:txBody>
                    <a:bodyPr/>
                    <a:lstStyle/>
                    <a:p>
                      <a:pPr marL="0" marR="0">
                        <a:spcBef>
                          <a:spcPts val="600"/>
                        </a:spcBef>
                        <a:spcAft>
                          <a:spcPts val="600"/>
                        </a:spcAft>
                      </a:pPr>
                      <a:r>
                        <a:rPr lang="en-US" sz="1300" dirty="0">
                          <a:latin typeface="+mn-lt"/>
                          <a:cs typeface="Arial" panose="020B0604020202020204" pitchFamily="34" charset="0"/>
                        </a:rPr>
                        <a:t>Improve throughput rate of learners to at least 80% </a:t>
                      </a:r>
                      <a:endParaRPr lang="en-US" sz="1300" dirty="0" smtClean="0">
                        <a:latin typeface="+mn-lt"/>
                        <a:cs typeface="Arial" panose="020B0604020202020204" pitchFamily="34" charset="0"/>
                      </a:endParaRPr>
                    </a:p>
                    <a:p>
                      <a:pPr marL="0" marR="0">
                        <a:spcBef>
                          <a:spcPts val="600"/>
                        </a:spcBef>
                        <a:spcAft>
                          <a:spcPts val="600"/>
                        </a:spcAft>
                      </a:pPr>
                      <a:endParaRPr lang="en-US" sz="1300" dirty="0">
                        <a:latin typeface="+mn-lt"/>
                        <a:cs typeface="Arial" panose="020B0604020202020204" pitchFamily="34" charset="0"/>
                      </a:endParaRPr>
                    </a:p>
                  </a:txBody>
                  <a:tcPr marL="68580" marR="68580" marT="0" marB="0"/>
                </a:tc>
                <a:tc>
                  <a:txBody>
                    <a:bodyPr/>
                    <a:lstStyle/>
                    <a:p>
                      <a:pPr marL="0" marR="0">
                        <a:spcBef>
                          <a:spcPts val="600"/>
                        </a:spcBef>
                        <a:spcAft>
                          <a:spcPts val="600"/>
                        </a:spcAft>
                      </a:pPr>
                      <a:r>
                        <a:rPr lang="en-US" sz="1300" dirty="0" smtClean="0">
                          <a:latin typeface="+mn-lt"/>
                          <a:cs typeface="Arial" panose="020B0604020202020204" pitchFamily="34" charset="0"/>
                        </a:rPr>
                        <a:t>Improve throughput rate of learners to </a:t>
                      </a:r>
                      <a:r>
                        <a:rPr lang="en-US" sz="1300" baseline="0" dirty="0" smtClean="0">
                          <a:solidFill>
                            <a:schemeClr val="tx1"/>
                          </a:solidFill>
                          <a:latin typeface="+mn-lt"/>
                        </a:rPr>
                        <a:t>50% </a:t>
                      </a:r>
                      <a:endParaRPr lang="en-US" sz="1300" dirty="0">
                        <a:solidFill>
                          <a:schemeClr val="tx1"/>
                        </a:solidFill>
                        <a:latin typeface="+mn-lt"/>
                      </a:endParaRPr>
                    </a:p>
                  </a:txBody>
                  <a:tcPr marL="68580" marR="68580" marT="0" marB="0"/>
                </a:tc>
              </a:tr>
              <a:tr h="584845">
                <a:tc>
                  <a:txBody>
                    <a:bodyPr/>
                    <a:lstStyle/>
                    <a:p>
                      <a:pPr marL="0" marR="0">
                        <a:spcBef>
                          <a:spcPts val="600"/>
                        </a:spcBef>
                        <a:spcAft>
                          <a:spcPts val="600"/>
                        </a:spcAft>
                      </a:pPr>
                      <a:r>
                        <a:rPr lang="en-US" sz="1300" b="1" dirty="0">
                          <a:latin typeface="+mn-lt"/>
                          <a:cs typeface="Arial" panose="020B0604020202020204" pitchFamily="34" charset="0"/>
                        </a:rPr>
                        <a:t>Matric pass rate</a:t>
                      </a:r>
                      <a:endParaRPr lang="en-US" sz="1300" dirty="0">
                        <a:latin typeface="+mn-lt"/>
                        <a:cs typeface="Arial" panose="020B0604020202020204" pitchFamily="34" charset="0"/>
                      </a:endParaRPr>
                    </a:p>
                  </a:txBody>
                  <a:tcPr marL="68580" marR="68580" marT="0" marB="0"/>
                </a:tc>
                <a:tc>
                  <a:txBody>
                    <a:bodyPr/>
                    <a:lstStyle/>
                    <a:p>
                      <a:pPr>
                        <a:spcBef>
                          <a:spcPts val="600"/>
                        </a:spcBef>
                        <a:spcAft>
                          <a:spcPts val="600"/>
                        </a:spcAft>
                      </a:pPr>
                      <a:r>
                        <a:rPr lang="en-ZA" sz="1300" dirty="0" smtClean="0">
                          <a:solidFill>
                            <a:schemeClr val="tx1"/>
                          </a:solidFill>
                          <a:latin typeface="+mn-lt"/>
                        </a:rPr>
                        <a:t>76%  Matric  pass rate (2013)</a:t>
                      </a:r>
                    </a:p>
                  </a:txBody>
                  <a:tcPr/>
                </a:tc>
                <a:tc>
                  <a:txBody>
                    <a:bodyPr/>
                    <a:lstStyle/>
                    <a:p>
                      <a:pPr marL="0" marR="0">
                        <a:spcBef>
                          <a:spcPts val="600"/>
                        </a:spcBef>
                        <a:spcAft>
                          <a:spcPts val="600"/>
                        </a:spcAft>
                      </a:pPr>
                      <a:r>
                        <a:rPr lang="en-US" sz="1300" dirty="0">
                          <a:latin typeface="+mn-lt"/>
                          <a:cs typeface="Arial" panose="020B0604020202020204" pitchFamily="34" charset="0"/>
                        </a:rPr>
                        <a:t>80% </a:t>
                      </a:r>
                      <a:r>
                        <a:rPr lang="en-ZA" sz="1300" dirty="0" smtClean="0">
                          <a:solidFill>
                            <a:schemeClr val="tx1"/>
                          </a:solidFill>
                          <a:latin typeface="+mn-lt"/>
                        </a:rPr>
                        <a:t>Matric  pass rate</a:t>
                      </a:r>
                      <a:endParaRPr lang="en-US" sz="1300" dirty="0">
                        <a:latin typeface="+mn-lt"/>
                        <a:cs typeface="Arial" panose="020B0604020202020204" pitchFamily="34" charset="0"/>
                      </a:endParaRPr>
                    </a:p>
                  </a:txBody>
                  <a:tcPr marL="68580" marR="68580" marT="0" marB="0"/>
                </a:tc>
                <a:tc>
                  <a:txBody>
                    <a:bodyPr/>
                    <a:lstStyle/>
                    <a:p>
                      <a:pPr marL="0" marR="0">
                        <a:spcBef>
                          <a:spcPts val="600"/>
                        </a:spcBef>
                        <a:spcAft>
                          <a:spcPts val="600"/>
                        </a:spcAft>
                      </a:pPr>
                      <a:r>
                        <a:rPr lang="en-US" sz="1300" dirty="0" smtClean="0">
                          <a:solidFill>
                            <a:schemeClr val="tx1"/>
                          </a:solidFill>
                          <a:latin typeface="+mn-lt"/>
                        </a:rPr>
                        <a:t>90%</a:t>
                      </a:r>
                      <a:r>
                        <a:rPr lang="en-US" sz="1300" baseline="0" dirty="0" smtClean="0">
                          <a:solidFill>
                            <a:schemeClr val="tx1"/>
                          </a:solidFill>
                          <a:latin typeface="+mn-lt"/>
                        </a:rPr>
                        <a:t> </a:t>
                      </a:r>
                      <a:r>
                        <a:rPr lang="en-ZA" sz="1300" dirty="0" smtClean="0">
                          <a:solidFill>
                            <a:schemeClr val="tx1"/>
                          </a:solidFill>
                          <a:latin typeface="+mn-lt"/>
                        </a:rPr>
                        <a:t>Matric  pass rate</a:t>
                      </a:r>
                      <a:endParaRPr lang="en-US" sz="1300" dirty="0">
                        <a:solidFill>
                          <a:schemeClr val="tx1"/>
                        </a:solidFill>
                        <a:latin typeface="+mn-lt"/>
                      </a:endParaRPr>
                    </a:p>
                  </a:txBody>
                  <a:tcPr marL="68580" marR="68580" marT="0" marB="0"/>
                </a:tc>
              </a:tr>
            </a:tbl>
          </a:graphicData>
        </a:graphic>
      </p:graphicFrame>
      <p:sp>
        <p:nvSpPr>
          <p:cNvPr id="6" name="Rectangle 5"/>
          <p:cNvSpPr/>
          <p:nvPr/>
        </p:nvSpPr>
        <p:spPr>
          <a:xfrm>
            <a:off x="457200" y="1295400"/>
            <a:ext cx="8229600" cy="523220"/>
          </a:xfrm>
          <a:prstGeom prst="rect">
            <a:avLst/>
          </a:prstGeom>
        </p:spPr>
        <p:txBody>
          <a:bodyPr wrap="square">
            <a:spAutoFit/>
          </a:bodyPr>
          <a:lstStyle/>
          <a:p>
            <a:r>
              <a:rPr lang="en-ZA" sz="2800" b="1" dirty="0" smtClean="0"/>
              <a:t>Key Targets</a:t>
            </a:r>
            <a:endParaRPr lang="en-ZA" sz="2800" b="1" dirty="0"/>
          </a:p>
        </p:txBody>
      </p:sp>
      <p:sp>
        <p:nvSpPr>
          <p:cNvPr id="7" name="Title 1"/>
          <p:cNvSpPr>
            <a:spLocks noGrp="1"/>
          </p:cNvSpPr>
          <p:nvPr>
            <p:ph type="title"/>
          </p:nvPr>
        </p:nvSpPr>
        <p:spPr>
          <a:xfrm>
            <a:off x="457200" y="533400"/>
            <a:ext cx="8229600" cy="685800"/>
          </a:xfrm>
          <a:ln>
            <a:solidFill>
              <a:schemeClr val="tx1"/>
            </a:solidFill>
          </a:ln>
        </p:spPr>
        <p:txBody>
          <a:bodyPr>
            <a:normAutofit fontScale="90000"/>
          </a:bodyPr>
          <a:lstStyle/>
          <a:p>
            <a:r>
              <a:rPr lang="en-ZA" sz="3200" b="1" dirty="0" smtClean="0"/>
              <a:t>P2: Improved Quality of Education &amp; Training</a:t>
            </a:r>
            <a:endParaRPr lang="en-GB" sz="3200" b="1" dirty="0"/>
          </a:p>
        </p:txBody>
      </p:sp>
    </p:spTree>
    <p:extLst>
      <p:ext uri="{BB962C8B-B14F-4D97-AF65-F5344CB8AC3E}">
        <p14:creationId xmlns:p14="http://schemas.microsoft.com/office/powerpoint/2010/main" val="16435904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a:ln>
            <a:solidFill>
              <a:schemeClr val="tx1"/>
            </a:solidFill>
          </a:ln>
        </p:spPr>
        <p:txBody>
          <a:bodyPr>
            <a:normAutofit/>
          </a:bodyPr>
          <a:lstStyle/>
          <a:p>
            <a:pPr algn="ctr"/>
            <a:r>
              <a:rPr lang="en-ZA" b="1" dirty="0" smtClean="0"/>
              <a:t>Key Focus Areas</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4307863"/>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707334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685800"/>
          </a:xfrm>
          <a:ln>
            <a:solidFill>
              <a:schemeClr val="tx1"/>
            </a:solidFill>
          </a:ln>
        </p:spPr>
        <p:txBody>
          <a:bodyPr>
            <a:noAutofit/>
          </a:bodyPr>
          <a:lstStyle/>
          <a:p>
            <a:r>
              <a:rPr lang="en-ZA" sz="4400" b="1" dirty="0" smtClean="0"/>
              <a:t>Key Actions</a:t>
            </a:r>
            <a:endParaRPr lang="en-GB" sz="4400" b="1" dirty="0"/>
          </a:p>
        </p:txBody>
      </p:sp>
      <p:sp>
        <p:nvSpPr>
          <p:cNvPr id="3" name="Content Placeholder 2"/>
          <p:cNvSpPr>
            <a:spLocks noGrp="1"/>
          </p:cNvSpPr>
          <p:nvPr>
            <p:ph idx="1"/>
          </p:nvPr>
        </p:nvSpPr>
        <p:spPr>
          <a:xfrm>
            <a:off x="228600" y="1600200"/>
            <a:ext cx="8686800" cy="5029200"/>
          </a:xfrm>
        </p:spPr>
        <p:style>
          <a:lnRef idx="2">
            <a:schemeClr val="accent4"/>
          </a:lnRef>
          <a:fillRef idx="1">
            <a:schemeClr val="lt1"/>
          </a:fillRef>
          <a:effectRef idx="0">
            <a:schemeClr val="accent4"/>
          </a:effectRef>
          <a:fontRef idx="minor">
            <a:schemeClr val="dk1"/>
          </a:fontRef>
        </p:style>
        <p:txBody>
          <a:bodyPr>
            <a:normAutofit fontScale="62500" lnSpcReduction="20000"/>
          </a:bodyPr>
          <a:lstStyle/>
          <a:p>
            <a:pPr marL="0" indent="0">
              <a:lnSpc>
                <a:spcPct val="120000"/>
              </a:lnSpc>
              <a:spcBef>
                <a:spcPts val="600"/>
              </a:spcBef>
              <a:spcAft>
                <a:spcPts val="600"/>
              </a:spcAft>
              <a:buNone/>
            </a:pPr>
            <a:r>
              <a:rPr lang="en-ZA" sz="6300" b="1" dirty="0" smtClean="0">
                <a:solidFill>
                  <a:schemeClr val="accent1">
                    <a:lumMod val="75000"/>
                  </a:schemeClr>
                </a:solidFill>
              </a:rPr>
              <a:t>Early Childhood Development</a:t>
            </a:r>
            <a:endParaRPr lang="en-ZA" sz="6300" b="1" dirty="0"/>
          </a:p>
          <a:p>
            <a:pPr marL="534988" indent="-534988">
              <a:lnSpc>
                <a:spcPct val="120000"/>
              </a:lnSpc>
              <a:spcBef>
                <a:spcPts val="600"/>
              </a:spcBef>
              <a:spcAft>
                <a:spcPts val="600"/>
              </a:spcAft>
              <a:buFont typeface="+mj-lt"/>
              <a:buAutoNum type="arabicPeriod"/>
            </a:pPr>
            <a:r>
              <a:rPr lang="en-ZA" sz="3800" dirty="0" smtClean="0"/>
              <a:t>Accelerate introduction of </a:t>
            </a:r>
            <a:r>
              <a:rPr lang="en-ZA" sz="3800" b="1" i="1" dirty="0" smtClean="0"/>
              <a:t>compulsory 2 years pre-school</a:t>
            </a:r>
            <a:r>
              <a:rPr lang="en-ZA" sz="3800" dirty="0" smtClean="0"/>
              <a:t> in all  ECD centres</a:t>
            </a:r>
          </a:p>
          <a:p>
            <a:pPr marL="534988" indent="-534988">
              <a:lnSpc>
                <a:spcPct val="120000"/>
              </a:lnSpc>
              <a:spcBef>
                <a:spcPts val="600"/>
              </a:spcBef>
              <a:spcAft>
                <a:spcPts val="600"/>
              </a:spcAft>
              <a:buFont typeface="+mj-lt"/>
              <a:buAutoNum type="arabicPeriod"/>
            </a:pPr>
            <a:r>
              <a:rPr lang="en-ZA" sz="3800" dirty="0" smtClean="0"/>
              <a:t>Provide </a:t>
            </a:r>
            <a:r>
              <a:rPr lang="en-ZA" sz="3800" b="1" i="1" dirty="0" smtClean="0"/>
              <a:t>ECD infrastructure  </a:t>
            </a:r>
            <a:r>
              <a:rPr lang="en-ZA" sz="3800" dirty="0" smtClean="0"/>
              <a:t>in line with prescribed norms and stand</a:t>
            </a:r>
          </a:p>
          <a:p>
            <a:pPr marL="534988" indent="-534988">
              <a:lnSpc>
                <a:spcPct val="120000"/>
              </a:lnSpc>
              <a:spcBef>
                <a:spcPts val="600"/>
              </a:spcBef>
              <a:spcAft>
                <a:spcPts val="600"/>
              </a:spcAft>
              <a:buFont typeface="+mj-lt"/>
              <a:buAutoNum type="arabicPeriod"/>
            </a:pPr>
            <a:r>
              <a:rPr lang="en-ZA" sz="3800" dirty="0" smtClean="0"/>
              <a:t>Establish the  </a:t>
            </a:r>
            <a:r>
              <a:rPr lang="en-ZA" sz="3800" b="1" i="1" dirty="0" smtClean="0"/>
              <a:t>ECD Institute </a:t>
            </a:r>
            <a:r>
              <a:rPr lang="en-ZA" sz="3800" dirty="0" smtClean="0"/>
              <a:t>for the training of ECD practitioners</a:t>
            </a:r>
          </a:p>
          <a:p>
            <a:pPr marL="534988" indent="-534988">
              <a:lnSpc>
                <a:spcPct val="120000"/>
              </a:lnSpc>
              <a:spcBef>
                <a:spcPts val="600"/>
              </a:spcBef>
              <a:spcAft>
                <a:spcPts val="600"/>
              </a:spcAft>
              <a:buFont typeface="+mj-lt"/>
              <a:buAutoNum type="arabicPeriod"/>
            </a:pPr>
            <a:r>
              <a:rPr lang="en-ZA" sz="3800" dirty="0" smtClean="0"/>
              <a:t>Provide quality learning and  teaching support  </a:t>
            </a:r>
            <a:r>
              <a:rPr lang="en-ZA" sz="3800" b="1" i="1" dirty="0" smtClean="0"/>
              <a:t>material </a:t>
            </a:r>
          </a:p>
          <a:p>
            <a:pPr marL="534988" indent="-534988">
              <a:lnSpc>
                <a:spcPct val="120000"/>
              </a:lnSpc>
              <a:spcBef>
                <a:spcPts val="600"/>
              </a:spcBef>
              <a:spcAft>
                <a:spcPts val="600"/>
              </a:spcAft>
              <a:buFont typeface="+mj-lt"/>
              <a:buAutoNum type="arabicPeriod"/>
            </a:pPr>
            <a:r>
              <a:rPr lang="en-ZA" sz="3800" dirty="0" smtClean="0"/>
              <a:t>Create </a:t>
            </a:r>
            <a:r>
              <a:rPr lang="en-ZA" sz="3800" b="1" i="1" dirty="0" smtClean="0"/>
              <a:t>effective governance systems </a:t>
            </a:r>
            <a:r>
              <a:rPr lang="en-ZA" sz="3800" dirty="0" smtClean="0"/>
              <a:t>to ensure the functionality of ECD centres</a:t>
            </a:r>
          </a:p>
          <a:p>
            <a:pPr marL="228600" indent="-228600">
              <a:lnSpc>
                <a:spcPct val="120000"/>
              </a:lnSpc>
              <a:spcBef>
                <a:spcPts val="600"/>
              </a:spcBef>
              <a:spcAft>
                <a:spcPts val="600"/>
              </a:spcAft>
              <a:buAutoNum type="arabicPeriod"/>
            </a:pPr>
            <a:endParaRPr lang="en-ZA" sz="1100" dirty="0" smtClean="0"/>
          </a:p>
          <a:p>
            <a:pPr marL="0" indent="0">
              <a:lnSpc>
                <a:spcPct val="120000"/>
              </a:lnSpc>
              <a:spcBef>
                <a:spcPts val="600"/>
              </a:spcBef>
              <a:spcAft>
                <a:spcPts val="600"/>
              </a:spcAft>
              <a:buNone/>
            </a:pPr>
            <a:endParaRPr lang="en-ZA" sz="4000" dirty="0" smtClean="0"/>
          </a:p>
          <a:p>
            <a:pPr marL="548640" lvl="2" indent="0">
              <a:lnSpc>
                <a:spcPct val="120000"/>
              </a:lnSpc>
              <a:spcBef>
                <a:spcPts val="600"/>
              </a:spcBef>
              <a:spcAft>
                <a:spcPts val="600"/>
              </a:spcAft>
            </a:pPr>
            <a:endParaRPr lang="en-ZA" sz="40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685800"/>
          </a:xfrm>
          <a:ln>
            <a:solidFill>
              <a:schemeClr val="tx1"/>
            </a:solidFill>
          </a:ln>
        </p:spPr>
        <p:txBody>
          <a:bodyPr>
            <a:noAutofit/>
          </a:bodyPr>
          <a:lstStyle/>
          <a:p>
            <a:r>
              <a:rPr lang="en-ZA" sz="4400" b="1" dirty="0" smtClean="0"/>
              <a:t>Key Actions</a:t>
            </a:r>
            <a:endParaRPr lang="en-GB" sz="4400" b="1" dirty="0"/>
          </a:p>
        </p:txBody>
      </p:sp>
      <p:sp>
        <p:nvSpPr>
          <p:cNvPr id="3" name="Content Placeholder 2"/>
          <p:cNvSpPr>
            <a:spLocks noGrp="1"/>
          </p:cNvSpPr>
          <p:nvPr>
            <p:ph idx="1"/>
          </p:nvPr>
        </p:nvSpPr>
        <p:spPr>
          <a:xfrm>
            <a:off x="228600" y="1524000"/>
            <a:ext cx="8686800" cy="4267200"/>
          </a:xfrm>
        </p:spPr>
        <p:style>
          <a:lnRef idx="2">
            <a:schemeClr val="accent4"/>
          </a:lnRef>
          <a:fillRef idx="1">
            <a:schemeClr val="lt1"/>
          </a:fillRef>
          <a:effectRef idx="0">
            <a:schemeClr val="accent4"/>
          </a:effectRef>
          <a:fontRef idx="minor">
            <a:schemeClr val="dk1"/>
          </a:fontRef>
        </p:style>
        <p:txBody>
          <a:bodyPr>
            <a:normAutofit/>
          </a:bodyPr>
          <a:lstStyle/>
          <a:p>
            <a:pPr marL="0" indent="0">
              <a:lnSpc>
                <a:spcPct val="120000"/>
              </a:lnSpc>
              <a:spcBef>
                <a:spcPts val="600"/>
              </a:spcBef>
              <a:spcAft>
                <a:spcPts val="600"/>
              </a:spcAft>
              <a:buNone/>
            </a:pPr>
            <a:r>
              <a:rPr lang="en-ZA" sz="4400" b="1" dirty="0" smtClean="0">
                <a:solidFill>
                  <a:schemeClr val="accent1">
                    <a:lumMod val="75000"/>
                  </a:schemeClr>
                </a:solidFill>
              </a:rPr>
              <a:t>Quality Teaching</a:t>
            </a:r>
            <a:endParaRPr lang="en-ZA" sz="4400" b="1" dirty="0"/>
          </a:p>
          <a:p>
            <a:pPr marL="742950" indent="-742950">
              <a:spcBef>
                <a:spcPts val="600"/>
              </a:spcBef>
              <a:spcAft>
                <a:spcPts val="600"/>
              </a:spcAft>
              <a:buFont typeface="+mj-lt"/>
              <a:buAutoNum type="arabicPeriod"/>
            </a:pPr>
            <a:r>
              <a:rPr lang="en-ZA" sz="2600" dirty="0" smtClean="0"/>
              <a:t>Accelerate the training of </a:t>
            </a:r>
            <a:r>
              <a:rPr lang="en-ZA" sz="2600" b="1" i="1" dirty="0" smtClean="0"/>
              <a:t>maths and science </a:t>
            </a:r>
            <a:r>
              <a:rPr lang="en-ZA" sz="2600" dirty="0" smtClean="0"/>
              <a:t>educators</a:t>
            </a:r>
          </a:p>
          <a:p>
            <a:pPr marL="742950" indent="-742950">
              <a:spcBef>
                <a:spcPts val="600"/>
              </a:spcBef>
              <a:spcAft>
                <a:spcPts val="600"/>
              </a:spcAft>
              <a:buFont typeface="+mj-lt"/>
              <a:buAutoNum type="arabicPeriod"/>
            </a:pPr>
            <a:r>
              <a:rPr lang="en-ZA" sz="2600" dirty="0" smtClean="0"/>
              <a:t>Establish a </a:t>
            </a:r>
            <a:r>
              <a:rPr lang="en-ZA" sz="2600" b="1" i="1" dirty="0" smtClean="0"/>
              <a:t>maths, science and technology academy</a:t>
            </a:r>
            <a:r>
              <a:rPr lang="en-ZA" sz="2600" dirty="0" smtClean="0"/>
              <a:t> to increase the pass rate in maths and science</a:t>
            </a:r>
          </a:p>
          <a:p>
            <a:pPr marL="742950" indent="-742950">
              <a:spcBef>
                <a:spcPts val="600"/>
              </a:spcBef>
              <a:spcAft>
                <a:spcPts val="600"/>
              </a:spcAft>
              <a:buFont typeface="+mj-lt"/>
              <a:buAutoNum type="arabicPeriod"/>
            </a:pPr>
            <a:r>
              <a:rPr lang="en-ZA" sz="2600" dirty="0" smtClean="0"/>
              <a:t>Provide </a:t>
            </a:r>
            <a:r>
              <a:rPr lang="en-ZA" sz="2600" b="1" i="1" dirty="0" smtClean="0"/>
              <a:t>laboratories and computer </a:t>
            </a:r>
            <a:r>
              <a:rPr lang="en-ZA" sz="2600" dirty="0" smtClean="0"/>
              <a:t>centres to all schools offering maths and physical science</a:t>
            </a:r>
          </a:p>
          <a:p>
            <a:pPr marL="273050" indent="-273050">
              <a:lnSpc>
                <a:spcPct val="120000"/>
              </a:lnSpc>
              <a:spcBef>
                <a:spcPts val="600"/>
              </a:spcBef>
              <a:spcAft>
                <a:spcPts val="600"/>
              </a:spcAft>
              <a:buNone/>
            </a:pPr>
            <a:endParaRPr lang="en-ZA" sz="4000" dirty="0" smtClean="0"/>
          </a:p>
          <a:p>
            <a:pPr marL="273050" indent="-273050">
              <a:lnSpc>
                <a:spcPct val="120000"/>
              </a:lnSpc>
              <a:spcBef>
                <a:spcPts val="600"/>
              </a:spcBef>
              <a:spcAft>
                <a:spcPts val="600"/>
              </a:spcAft>
              <a:buAutoNum type="arabicPeriod"/>
            </a:pPr>
            <a:endParaRPr lang="en-ZA" sz="4000" dirty="0" smtClean="0"/>
          </a:p>
          <a:p>
            <a:pPr marL="228600" indent="-228600">
              <a:lnSpc>
                <a:spcPct val="120000"/>
              </a:lnSpc>
              <a:spcBef>
                <a:spcPts val="600"/>
              </a:spcBef>
              <a:spcAft>
                <a:spcPts val="600"/>
              </a:spcAft>
              <a:buAutoNum type="arabicPeriod"/>
            </a:pPr>
            <a:endParaRPr lang="en-ZA" sz="1100" dirty="0" smtClean="0"/>
          </a:p>
          <a:p>
            <a:pPr marL="0" indent="0">
              <a:lnSpc>
                <a:spcPct val="120000"/>
              </a:lnSpc>
              <a:spcBef>
                <a:spcPts val="600"/>
              </a:spcBef>
              <a:spcAft>
                <a:spcPts val="600"/>
              </a:spcAft>
              <a:buNone/>
            </a:pPr>
            <a:endParaRPr lang="en-ZA" sz="4000" dirty="0" smtClean="0"/>
          </a:p>
          <a:p>
            <a:pPr marL="548640" lvl="2" indent="0">
              <a:lnSpc>
                <a:spcPct val="120000"/>
              </a:lnSpc>
              <a:spcBef>
                <a:spcPts val="600"/>
              </a:spcBef>
              <a:spcAft>
                <a:spcPts val="600"/>
              </a:spcAft>
            </a:pPr>
            <a:endParaRPr lang="en-ZA" sz="40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685800"/>
          </a:xfrm>
          <a:ln>
            <a:solidFill>
              <a:schemeClr val="tx1"/>
            </a:solidFill>
          </a:ln>
        </p:spPr>
        <p:txBody>
          <a:bodyPr>
            <a:noAutofit/>
          </a:bodyPr>
          <a:lstStyle/>
          <a:p>
            <a:r>
              <a:rPr lang="en-ZA" sz="4400" b="1" dirty="0" smtClean="0"/>
              <a:t>Key Actions</a:t>
            </a:r>
            <a:endParaRPr lang="en-GB" sz="4400" b="1" dirty="0"/>
          </a:p>
        </p:txBody>
      </p:sp>
      <p:sp>
        <p:nvSpPr>
          <p:cNvPr id="3" name="Content Placeholder 2"/>
          <p:cNvSpPr>
            <a:spLocks noGrp="1"/>
          </p:cNvSpPr>
          <p:nvPr>
            <p:ph idx="1"/>
          </p:nvPr>
        </p:nvSpPr>
        <p:spPr>
          <a:xfrm>
            <a:off x="228600" y="1524000"/>
            <a:ext cx="8686800" cy="4495800"/>
          </a:xfrm>
        </p:spPr>
        <p:style>
          <a:lnRef idx="2">
            <a:schemeClr val="accent4"/>
          </a:lnRef>
          <a:fillRef idx="1">
            <a:schemeClr val="lt1"/>
          </a:fillRef>
          <a:effectRef idx="0">
            <a:schemeClr val="accent4"/>
          </a:effectRef>
          <a:fontRef idx="minor">
            <a:schemeClr val="dk1"/>
          </a:fontRef>
        </p:style>
        <p:txBody>
          <a:bodyPr>
            <a:normAutofit/>
          </a:bodyPr>
          <a:lstStyle/>
          <a:p>
            <a:pPr marL="0" indent="0">
              <a:lnSpc>
                <a:spcPct val="110000"/>
              </a:lnSpc>
              <a:spcBef>
                <a:spcPts val="600"/>
              </a:spcBef>
              <a:spcAft>
                <a:spcPts val="600"/>
              </a:spcAft>
              <a:buNone/>
            </a:pPr>
            <a:r>
              <a:rPr lang="en-ZA" sz="4000" b="1" dirty="0" smtClean="0">
                <a:solidFill>
                  <a:schemeClr val="accent1">
                    <a:lumMod val="75000"/>
                  </a:schemeClr>
                </a:solidFill>
              </a:rPr>
              <a:t>Education infrastructure investment</a:t>
            </a:r>
            <a:endParaRPr lang="en-ZA" sz="4000" b="1" dirty="0"/>
          </a:p>
          <a:p>
            <a:pPr marL="742950" indent="-742950">
              <a:spcBef>
                <a:spcPts val="600"/>
              </a:spcBef>
              <a:spcAft>
                <a:spcPts val="600"/>
              </a:spcAft>
              <a:buFont typeface="+mj-lt"/>
              <a:buAutoNum type="arabicPeriod"/>
            </a:pPr>
            <a:r>
              <a:rPr lang="en-ZA" sz="2800" dirty="0" smtClean="0"/>
              <a:t>Address </a:t>
            </a:r>
            <a:r>
              <a:rPr lang="en-ZA" sz="2800" b="1" i="1" dirty="0" smtClean="0"/>
              <a:t>infrastructure deficits </a:t>
            </a:r>
            <a:r>
              <a:rPr lang="en-ZA" sz="2800" dirty="0" smtClean="0"/>
              <a:t>to ensure that all schools meet infrastructure norms and standards by 2019</a:t>
            </a:r>
          </a:p>
          <a:p>
            <a:pPr marL="742950" indent="-742950">
              <a:spcBef>
                <a:spcPts val="600"/>
              </a:spcBef>
              <a:spcAft>
                <a:spcPts val="600"/>
              </a:spcAft>
              <a:buFont typeface="+mj-lt"/>
              <a:buAutoNum type="arabicPeriod"/>
            </a:pPr>
            <a:r>
              <a:rPr lang="en-ZA" sz="2800" dirty="0" smtClean="0"/>
              <a:t>Develop and implement an </a:t>
            </a:r>
            <a:r>
              <a:rPr lang="en-ZA" sz="2800" b="1" i="1" dirty="0" smtClean="0"/>
              <a:t>infrastructure funding and delivery model</a:t>
            </a:r>
            <a:r>
              <a:rPr lang="en-ZA" sz="2800" dirty="0" smtClean="0"/>
              <a:t> that accelerates the eradication of backlogs</a:t>
            </a:r>
          </a:p>
          <a:p>
            <a:pPr marL="0" indent="0">
              <a:lnSpc>
                <a:spcPct val="110000"/>
              </a:lnSpc>
              <a:spcBef>
                <a:spcPts val="600"/>
              </a:spcBef>
              <a:spcAft>
                <a:spcPts val="600"/>
              </a:spcAft>
              <a:buNone/>
            </a:pPr>
            <a:endParaRPr lang="en-ZA" sz="4000" dirty="0" smtClean="0"/>
          </a:p>
          <a:p>
            <a:pPr marL="548640" lvl="2" indent="0">
              <a:lnSpc>
                <a:spcPct val="110000"/>
              </a:lnSpc>
              <a:spcBef>
                <a:spcPts val="600"/>
              </a:spcBef>
              <a:spcAft>
                <a:spcPts val="600"/>
              </a:spcAft>
            </a:pPr>
            <a:endParaRPr lang="en-ZA" sz="40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685800"/>
          </a:xfrm>
          <a:ln>
            <a:solidFill>
              <a:schemeClr val="tx1"/>
            </a:solidFill>
          </a:ln>
        </p:spPr>
        <p:txBody>
          <a:bodyPr>
            <a:noAutofit/>
          </a:bodyPr>
          <a:lstStyle/>
          <a:p>
            <a:r>
              <a:rPr lang="en-ZA" sz="4400" b="1" dirty="0" smtClean="0"/>
              <a:t>Key Actions</a:t>
            </a:r>
            <a:endParaRPr lang="en-GB" sz="4400" b="1" dirty="0"/>
          </a:p>
        </p:txBody>
      </p:sp>
      <p:sp>
        <p:nvSpPr>
          <p:cNvPr id="3" name="Content Placeholder 2"/>
          <p:cNvSpPr>
            <a:spLocks noGrp="1"/>
          </p:cNvSpPr>
          <p:nvPr>
            <p:ph idx="1"/>
          </p:nvPr>
        </p:nvSpPr>
        <p:spPr>
          <a:xfrm>
            <a:off x="228600" y="1219200"/>
            <a:ext cx="8686800" cy="5486400"/>
          </a:xfrm>
        </p:spPr>
        <p:style>
          <a:lnRef idx="2">
            <a:schemeClr val="accent4"/>
          </a:lnRef>
          <a:fillRef idx="1">
            <a:schemeClr val="lt1"/>
          </a:fillRef>
          <a:effectRef idx="0">
            <a:schemeClr val="accent4"/>
          </a:effectRef>
          <a:fontRef idx="minor">
            <a:schemeClr val="dk1"/>
          </a:fontRef>
        </p:style>
        <p:txBody>
          <a:bodyPr>
            <a:normAutofit fontScale="25000" lnSpcReduction="20000"/>
          </a:bodyPr>
          <a:lstStyle/>
          <a:p>
            <a:pPr marL="0" indent="0">
              <a:lnSpc>
                <a:spcPct val="120000"/>
              </a:lnSpc>
              <a:spcBef>
                <a:spcPts val="400"/>
              </a:spcBef>
              <a:spcAft>
                <a:spcPts val="400"/>
              </a:spcAft>
              <a:buNone/>
            </a:pPr>
            <a:r>
              <a:rPr lang="en-ZA" sz="13500" b="1" dirty="0" smtClean="0">
                <a:solidFill>
                  <a:schemeClr val="accent1">
                    <a:lumMod val="75000"/>
                  </a:schemeClr>
                </a:solidFill>
              </a:rPr>
              <a:t>Leadership and governance</a:t>
            </a:r>
            <a:endParaRPr lang="en-ZA" sz="13500" b="1" dirty="0"/>
          </a:p>
          <a:p>
            <a:pPr marL="534988" indent="-534988">
              <a:lnSpc>
                <a:spcPct val="120000"/>
              </a:lnSpc>
              <a:spcBef>
                <a:spcPts val="400"/>
              </a:spcBef>
              <a:spcAft>
                <a:spcPts val="400"/>
              </a:spcAft>
              <a:buFont typeface="+mj-lt"/>
              <a:buAutoNum type="arabicPeriod"/>
            </a:pPr>
            <a:r>
              <a:rPr lang="en-ZA" sz="9600" dirty="0" smtClean="0"/>
              <a:t>Set minimum </a:t>
            </a:r>
            <a:r>
              <a:rPr lang="en-ZA" sz="9600" b="1" i="1" dirty="0" smtClean="0"/>
              <a:t>norms and standards </a:t>
            </a:r>
            <a:r>
              <a:rPr lang="en-ZA" sz="9600" dirty="0" smtClean="0"/>
              <a:t>for school functionality</a:t>
            </a:r>
          </a:p>
          <a:p>
            <a:pPr marL="534988" indent="-534988">
              <a:lnSpc>
                <a:spcPct val="120000"/>
              </a:lnSpc>
              <a:spcBef>
                <a:spcPts val="400"/>
              </a:spcBef>
              <a:spcAft>
                <a:spcPts val="400"/>
              </a:spcAft>
              <a:buFont typeface="+mj-lt"/>
              <a:buAutoNum type="arabicPeriod"/>
            </a:pPr>
            <a:r>
              <a:rPr lang="en-ZA" sz="9600" dirty="0" smtClean="0"/>
              <a:t>Accelerate the implementation of targeted intervention programmes to support </a:t>
            </a:r>
            <a:r>
              <a:rPr lang="en-ZA" sz="9600" b="1" i="1" dirty="0" smtClean="0"/>
              <a:t>underperforming schools</a:t>
            </a:r>
          </a:p>
          <a:p>
            <a:pPr marL="534988" indent="-534988">
              <a:lnSpc>
                <a:spcPct val="120000"/>
              </a:lnSpc>
              <a:spcBef>
                <a:spcPts val="400"/>
              </a:spcBef>
              <a:spcAft>
                <a:spcPts val="400"/>
              </a:spcAft>
              <a:buFont typeface="+mj-lt"/>
              <a:buAutoNum type="arabicPeriod"/>
            </a:pPr>
            <a:r>
              <a:rPr lang="en-ZA" sz="9600" dirty="0" smtClean="0"/>
              <a:t>Set </a:t>
            </a:r>
            <a:r>
              <a:rPr lang="en-ZA" sz="9600" b="1" i="1" dirty="0" smtClean="0"/>
              <a:t>performance targets for principals </a:t>
            </a:r>
            <a:r>
              <a:rPr lang="en-ZA" sz="9600" dirty="0" smtClean="0"/>
              <a:t>in all schools performing below 50% and monitor performance on a monthly basis</a:t>
            </a:r>
          </a:p>
          <a:p>
            <a:pPr marL="534988" indent="-534988">
              <a:lnSpc>
                <a:spcPct val="120000"/>
              </a:lnSpc>
              <a:spcBef>
                <a:spcPts val="400"/>
              </a:spcBef>
              <a:spcAft>
                <a:spcPts val="400"/>
              </a:spcAft>
              <a:buFont typeface="+mj-lt"/>
              <a:buAutoNum type="arabicPeriod"/>
            </a:pPr>
            <a:r>
              <a:rPr lang="en-ZA" sz="9600" dirty="0" smtClean="0"/>
              <a:t>Implement a training and development programme for </a:t>
            </a:r>
            <a:r>
              <a:rPr lang="en-ZA" sz="9600" b="1" i="1" dirty="0" smtClean="0"/>
              <a:t>school governing bodies</a:t>
            </a:r>
          </a:p>
          <a:p>
            <a:pPr marL="534988" indent="-534988">
              <a:lnSpc>
                <a:spcPct val="120000"/>
              </a:lnSpc>
              <a:spcBef>
                <a:spcPts val="400"/>
              </a:spcBef>
              <a:spcAft>
                <a:spcPts val="400"/>
              </a:spcAft>
              <a:buFont typeface="+mj-lt"/>
              <a:buAutoNum type="arabicPeriod"/>
            </a:pPr>
            <a:r>
              <a:rPr lang="en-ZA" sz="9600" dirty="0" smtClean="0"/>
              <a:t>Implement </a:t>
            </a:r>
            <a:r>
              <a:rPr lang="en-ZA" sz="9600" b="1" i="1" dirty="0" smtClean="0"/>
              <a:t>partnership programmes </a:t>
            </a:r>
            <a:r>
              <a:rPr lang="en-ZA" sz="9600" dirty="0" smtClean="0"/>
              <a:t>with key stakeholders to improve school functionality and performance </a:t>
            </a:r>
          </a:p>
          <a:p>
            <a:pPr marL="273050" indent="-273050">
              <a:lnSpc>
                <a:spcPct val="120000"/>
              </a:lnSpc>
              <a:spcBef>
                <a:spcPts val="400"/>
              </a:spcBef>
              <a:spcAft>
                <a:spcPts val="400"/>
              </a:spcAft>
              <a:buAutoNum type="arabicPeriod"/>
            </a:pPr>
            <a:endParaRPr lang="en-ZA" sz="4000" dirty="0" smtClean="0"/>
          </a:p>
          <a:p>
            <a:pPr marL="228600" indent="-228600">
              <a:lnSpc>
                <a:spcPct val="120000"/>
              </a:lnSpc>
              <a:spcBef>
                <a:spcPts val="400"/>
              </a:spcBef>
              <a:spcAft>
                <a:spcPts val="400"/>
              </a:spcAft>
              <a:buAutoNum type="arabicPeriod"/>
            </a:pPr>
            <a:endParaRPr lang="en-ZA" sz="1100" dirty="0" smtClean="0"/>
          </a:p>
          <a:p>
            <a:pPr marL="0" indent="0">
              <a:lnSpc>
                <a:spcPct val="120000"/>
              </a:lnSpc>
              <a:spcBef>
                <a:spcPts val="400"/>
              </a:spcBef>
              <a:spcAft>
                <a:spcPts val="400"/>
              </a:spcAft>
              <a:buNone/>
            </a:pPr>
            <a:endParaRPr lang="en-ZA" sz="4000" dirty="0" smtClean="0"/>
          </a:p>
          <a:p>
            <a:pPr marL="548640" lvl="2" indent="0">
              <a:lnSpc>
                <a:spcPct val="120000"/>
              </a:lnSpc>
              <a:spcBef>
                <a:spcPts val="400"/>
              </a:spcBef>
              <a:spcAft>
                <a:spcPts val="400"/>
              </a:spcAft>
            </a:pPr>
            <a:endParaRPr lang="en-ZA" sz="40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34400" cy="4876800"/>
          </a:xfrm>
        </p:spPr>
        <p:txBody>
          <a:bodyPr/>
          <a:lstStyle/>
          <a:p>
            <a:pPr marL="0" lvl="0" indent="0">
              <a:buNone/>
            </a:pPr>
            <a:r>
              <a:rPr lang="en-GB" b="1" dirty="0" smtClean="0"/>
              <a:t>Key Targets</a:t>
            </a:r>
            <a:endParaRPr lang="en-ZA" b="1" dirty="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858776952"/>
              </p:ext>
            </p:extLst>
          </p:nvPr>
        </p:nvGraphicFramePr>
        <p:xfrm>
          <a:off x="533400" y="2133600"/>
          <a:ext cx="8381999" cy="4343400"/>
        </p:xfrm>
        <a:graphic>
          <a:graphicData uri="http://schemas.openxmlformats.org/drawingml/2006/table">
            <a:tbl>
              <a:tblPr firstRow="1" bandRow="1">
                <a:tableStyleId>{5C22544A-7EE6-4342-B048-85BDC9FD1C3A}</a:tableStyleId>
              </a:tblPr>
              <a:tblGrid>
                <a:gridCol w="1344283"/>
                <a:gridCol w="1322717"/>
                <a:gridCol w="2286000"/>
                <a:gridCol w="3428999"/>
              </a:tblGrid>
              <a:tr h="554736">
                <a:tc>
                  <a:txBody>
                    <a:bodyPr/>
                    <a:lstStyle/>
                    <a:p>
                      <a:pPr marL="0" marR="0">
                        <a:spcBef>
                          <a:spcPts val="600"/>
                        </a:spcBef>
                        <a:spcAft>
                          <a:spcPts val="600"/>
                        </a:spcAft>
                      </a:pPr>
                      <a:r>
                        <a:rPr lang="en-US" sz="1400" b="1" dirty="0" smtClean="0">
                          <a:latin typeface="Calibri"/>
                        </a:rPr>
                        <a:t>IMPACT INDICATORS</a:t>
                      </a:r>
                      <a:endParaRPr lang="en-US" sz="1800" dirty="0">
                        <a:latin typeface="Calibri"/>
                      </a:endParaRPr>
                    </a:p>
                  </a:txBody>
                  <a:tcPr marL="68580" marR="68580" marT="0" marB="0"/>
                </a:tc>
                <a:tc>
                  <a:txBody>
                    <a:bodyPr/>
                    <a:lstStyle/>
                    <a:p>
                      <a:pPr marL="0" marR="0">
                        <a:spcBef>
                          <a:spcPts val="600"/>
                        </a:spcBef>
                        <a:spcAft>
                          <a:spcPts val="600"/>
                        </a:spcAft>
                      </a:pPr>
                      <a:r>
                        <a:rPr lang="en-US" sz="1400" b="1" kern="1200" dirty="0" smtClean="0">
                          <a:solidFill>
                            <a:schemeClr val="lt1"/>
                          </a:solidFill>
                          <a:latin typeface="Calibri"/>
                          <a:ea typeface="+mn-ea"/>
                          <a:cs typeface="+mn-cs"/>
                        </a:rPr>
                        <a:t>MPUMALANGA V2030 TARGET</a:t>
                      </a:r>
                      <a:endParaRPr lang="en-US" sz="1400" b="1" kern="1200" dirty="0">
                        <a:solidFill>
                          <a:schemeClr val="lt1"/>
                        </a:solidFill>
                        <a:latin typeface="Calibri"/>
                        <a:ea typeface="+mn-ea"/>
                        <a:cs typeface="+mn-cs"/>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ZA" sz="1400" b="1" kern="1200" dirty="0" smtClean="0">
                          <a:solidFill>
                            <a:schemeClr val="lt1"/>
                          </a:solidFill>
                          <a:latin typeface="Calibri"/>
                          <a:ea typeface="+mn-ea"/>
                          <a:cs typeface="+mn-cs"/>
                        </a:rPr>
                        <a:t>BASELINE</a:t>
                      </a:r>
                    </a:p>
                  </a:txBody>
                  <a:tcPr marL="68580" marR="68580" marT="0" marB="0"/>
                </a:tc>
                <a:tc>
                  <a:txBody>
                    <a:bodyPr/>
                    <a:lstStyle/>
                    <a:p>
                      <a:pPr marL="0" marR="0" algn="l" defTabSz="914400" rtl="0" eaLnBrk="1" latinLnBrk="0" hangingPunct="1">
                        <a:spcBef>
                          <a:spcPts val="600"/>
                        </a:spcBef>
                        <a:spcAft>
                          <a:spcPts val="600"/>
                        </a:spcAft>
                      </a:pPr>
                      <a:r>
                        <a:rPr lang="en-US" sz="1400" b="1" kern="1200" dirty="0" smtClean="0">
                          <a:solidFill>
                            <a:schemeClr val="lt1"/>
                          </a:solidFill>
                          <a:latin typeface="Calibri"/>
                          <a:ea typeface="+mn-ea"/>
                          <a:cs typeface="+mn-cs"/>
                        </a:rPr>
                        <a:t>2014-2019 TARGET</a:t>
                      </a:r>
                      <a:endParaRPr lang="en-US" sz="1400" b="1" kern="1200" dirty="0">
                        <a:solidFill>
                          <a:schemeClr val="lt1"/>
                        </a:solidFill>
                        <a:latin typeface="Calibri"/>
                        <a:ea typeface="+mn-ea"/>
                        <a:cs typeface="+mn-cs"/>
                      </a:endParaRPr>
                    </a:p>
                  </a:txBody>
                  <a:tcPr marL="68580" marR="68580" marT="0" marB="0"/>
                </a:tc>
              </a:tr>
              <a:tr h="459638">
                <a:tc rowSpan="7">
                  <a:txBody>
                    <a:bodyPr/>
                    <a:lstStyle/>
                    <a:p>
                      <a:pPr marL="0" marR="0">
                        <a:spcBef>
                          <a:spcPts val="300"/>
                        </a:spcBef>
                        <a:spcAft>
                          <a:spcPts val="300"/>
                        </a:spcAft>
                      </a:pPr>
                      <a:r>
                        <a:rPr lang="en-US" sz="1200" b="1" kern="1200" baseline="0" dirty="0">
                          <a:solidFill>
                            <a:schemeClr val="tx1"/>
                          </a:solidFill>
                          <a:latin typeface="+mn-lt"/>
                          <a:ea typeface="+mn-ea"/>
                          <a:cs typeface="+mn-cs"/>
                        </a:rPr>
                        <a:t>Life Expectancy</a:t>
                      </a:r>
                    </a:p>
                  </a:txBody>
                  <a:tcPr marL="68580" marR="68580" marT="0" marB="0"/>
                </a:tc>
                <a:tc rowSpan="7">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200" kern="1200" baseline="0" dirty="0" smtClean="0">
                          <a:solidFill>
                            <a:schemeClr val="tx1"/>
                          </a:solidFill>
                          <a:latin typeface="+mn-lt"/>
                          <a:ea typeface="+mn-ea"/>
                          <a:cs typeface="+mn-cs"/>
                        </a:rPr>
                        <a:t>Improve average male &amp; female life expectancy at birth to 70 years</a:t>
                      </a:r>
                    </a:p>
                  </a:txBody>
                  <a:tcPr marL="68580" marR="68580" marT="0" marB="0"/>
                </a:tc>
                <a:tc>
                  <a:txBody>
                    <a:bodyPr/>
                    <a:lstStyle/>
                    <a:p>
                      <a:pPr>
                        <a:spcBef>
                          <a:spcPts val="300"/>
                        </a:spcBef>
                        <a:spcAft>
                          <a:spcPts val="300"/>
                        </a:spcAft>
                      </a:pPr>
                      <a:r>
                        <a:rPr lang="en-ZA" sz="1200" kern="1200" baseline="0" dirty="0" smtClean="0">
                          <a:solidFill>
                            <a:schemeClr val="tx1"/>
                          </a:solidFill>
                          <a:latin typeface="+mn-lt"/>
                          <a:ea typeface="+mn-ea"/>
                          <a:cs typeface="+mn-cs"/>
                        </a:rPr>
                        <a:t>Life expectancy</a:t>
                      </a:r>
                    </a:p>
                    <a:p>
                      <a:pPr>
                        <a:spcBef>
                          <a:spcPts val="300"/>
                        </a:spcBef>
                        <a:spcAft>
                          <a:spcPts val="300"/>
                        </a:spcAft>
                      </a:pPr>
                      <a:r>
                        <a:rPr lang="en-ZA" sz="1200" kern="1200" baseline="0" dirty="0" smtClean="0">
                          <a:solidFill>
                            <a:schemeClr val="tx1"/>
                          </a:solidFill>
                          <a:latin typeface="+mn-lt"/>
                          <a:ea typeface="+mn-ea"/>
                          <a:cs typeface="+mn-cs"/>
                        </a:rPr>
                        <a:t>50,2 years for males</a:t>
                      </a:r>
                    </a:p>
                    <a:p>
                      <a:pPr>
                        <a:spcBef>
                          <a:spcPts val="300"/>
                        </a:spcBef>
                        <a:spcAft>
                          <a:spcPts val="300"/>
                        </a:spcAft>
                      </a:pPr>
                      <a:r>
                        <a:rPr lang="en-ZA" sz="1200" kern="1200" baseline="0" dirty="0" smtClean="0">
                          <a:solidFill>
                            <a:schemeClr val="tx1"/>
                          </a:solidFill>
                          <a:latin typeface="+mn-lt"/>
                          <a:ea typeface="+mn-ea"/>
                          <a:cs typeface="+mn-cs"/>
                        </a:rPr>
                        <a:t>53 years for females (2011)</a:t>
                      </a:r>
                      <a:endParaRPr lang="en-ZA" sz="1200" kern="1200" baseline="0" dirty="0">
                        <a:solidFill>
                          <a:schemeClr val="tx1"/>
                        </a:solidFill>
                        <a:latin typeface="+mn-lt"/>
                        <a:ea typeface="+mn-ea"/>
                        <a:cs typeface="+mn-cs"/>
                      </a:endParaRPr>
                    </a:p>
                  </a:txBody>
                  <a:tcPr marL="68580" marR="68580" marT="0" marB="0"/>
                </a:tc>
                <a:tc>
                  <a:txBody>
                    <a:bodyPr/>
                    <a:lstStyle/>
                    <a:p>
                      <a:pPr marL="0" marR="0" indent="0">
                        <a:spcBef>
                          <a:spcPts val="300"/>
                        </a:spcBef>
                        <a:spcAft>
                          <a:spcPts val="300"/>
                        </a:spcAft>
                        <a:buFont typeface="Arial" pitchFamily="34" charset="0"/>
                        <a:buNone/>
                      </a:pPr>
                      <a:r>
                        <a:rPr lang="en-US" sz="1200" kern="1200" baseline="0" dirty="0" smtClean="0">
                          <a:solidFill>
                            <a:schemeClr val="tx1"/>
                          </a:solidFill>
                          <a:latin typeface="+mn-lt"/>
                          <a:ea typeface="+mn-ea"/>
                          <a:cs typeface="+mn-cs"/>
                        </a:rPr>
                        <a:t>Life expectancy increase to:</a:t>
                      </a:r>
                    </a:p>
                    <a:p>
                      <a:pPr marL="0" marR="0" indent="0">
                        <a:spcBef>
                          <a:spcPts val="300"/>
                        </a:spcBef>
                        <a:spcAft>
                          <a:spcPts val="300"/>
                        </a:spcAft>
                        <a:buFont typeface="Arial" pitchFamily="34" charset="0"/>
                        <a:buNone/>
                      </a:pPr>
                      <a:r>
                        <a:rPr lang="en-US" sz="1200" kern="1200" baseline="0" dirty="0" smtClean="0">
                          <a:solidFill>
                            <a:schemeClr val="tx1"/>
                          </a:solidFill>
                          <a:latin typeface="+mn-lt"/>
                          <a:ea typeface="+mn-ea"/>
                          <a:cs typeface="+mn-cs"/>
                        </a:rPr>
                        <a:t>55 years for males and </a:t>
                      </a:r>
                    </a:p>
                    <a:p>
                      <a:pPr marL="0" marR="0" indent="0">
                        <a:spcBef>
                          <a:spcPts val="300"/>
                        </a:spcBef>
                        <a:spcAft>
                          <a:spcPts val="300"/>
                        </a:spcAft>
                        <a:buFont typeface="Arial" pitchFamily="34" charset="0"/>
                        <a:buNone/>
                      </a:pPr>
                      <a:r>
                        <a:rPr lang="en-US" sz="1200" kern="1200" baseline="0" dirty="0" smtClean="0">
                          <a:solidFill>
                            <a:schemeClr val="tx1"/>
                          </a:solidFill>
                          <a:latin typeface="+mn-lt"/>
                          <a:ea typeface="+mn-ea"/>
                          <a:cs typeface="+mn-cs"/>
                        </a:rPr>
                        <a:t>60 years for females </a:t>
                      </a:r>
                    </a:p>
                  </a:txBody>
                  <a:tcPr marL="68580" marR="68580" marT="0" marB="0"/>
                </a:tc>
              </a:tr>
              <a:tr h="396240">
                <a:tc vMerge="1">
                  <a:txBody>
                    <a:bodyPr/>
                    <a:lstStyle/>
                    <a:p>
                      <a:endParaRPr lang="en-ZA" sz="1100" dirty="0"/>
                    </a:p>
                  </a:txBody>
                  <a:tcPr marL="68580" marR="68580" marT="0" marB="0"/>
                </a:tc>
                <a:tc vMerge="1">
                  <a:txBody>
                    <a:bodyPr/>
                    <a:lstStyle/>
                    <a:p>
                      <a:endParaRPr lang="en-ZA" sz="1100" dirty="0"/>
                    </a:p>
                  </a:txBody>
                  <a:tcPr marL="68580" marR="68580" marT="0" marB="0"/>
                </a:tc>
                <a:tc>
                  <a:txBody>
                    <a:bodyPr/>
                    <a:lstStyle/>
                    <a:p>
                      <a:pPr>
                        <a:spcBef>
                          <a:spcPts val="300"/>
                        </a:spcBef>
                        <a:spcAft>
                          <a:spcPts val="300"/>
                        </a:spcAft>
                      </a:pPr>
                      <a:r>
                        <a:rPr lang="en-ZA" sz="1200" kern="1200" baseline="0" dirty="0" smtClean="0">
                          <a:solidFill>
                            <a:schemeClr val="tx1"/>
                          </a:solidFill>
                          <a:latin typeface="+mn-lt"/>
                          <a:ea typeface="+mn-ea"/>
                          <a:cs typeface="+mn-cs"/>
                        </a:rPr>
                        <a:t>Maternal mortality 166,1/100 000 (2011) </a:t>
                      </a:r>
                      <a:endParaRPr lang="en-ZA" sz="1200" kern="1200" baseline="0" dirty="0">
                        <a:solidFill>
                          <a:schemeClr val="tx1"/>
                        </a:solidFill>
                        <a:latin typeface="+mn-lt"/>
                        <a:ea typeface="+mn-ea"/>
                        <a:cs typeface="+mn-cs"/>
                      </a:endParaRPr>
                    </a:p>
                  </a:txBody>
                  <a:tcPr marL="68580" marR="68580" marT="0" marB="0"/>
                </a:tc>
                <a:tc>
                  <a:txBody>
                    <a:bodyPr/>
                    <a:lstStyle/>
                    <a:p>
                      <a:pPr marL="0" lvl="0" indent="0">
                        <a:spcBef>
                          <a:spcPts val="300"/>
                        </a:spcBef>
                        <a:spcAft>
                          <a:spcPts val="300"/>
                        </a:spcAft>
                        <a:buFont typeface="Arial" pitchFamily="34" charset="0"/>
                        <a:buNone/>
                      </a:pPr>
                      <a:r>
                        <a:rPr lang="en-ZA" sz="1200" kern="1200" baseline="0" dirty="0" smtClean="0">
                          <a:solidFill>
                            <a:schemeClr val="tx1"/>
                          </a:solidFill>
                          <a:latin typeface="+mn-lt"/>
                          <a:ea typeface="+mn-ea"/>
                          <a:cs typeface="+mn-cs"/>
                        </a:rPr>
                        <a:t>Reduce maternal mortality to:</a:t>
                      </a:r>
                    </a:p>
                    <a:p>
                      <a:pPr marL="0" lvl="0" indent="0">
                        <a:spcBef>
                          <a:spcPts val="300"/>
                        </a:spcBef>
                        <a:spcAft>
                          <a:spcPts val="300"/>
                        </a:spcAft>
                        <a:buFont typeface="Arial" pitchFamily="34" charset="0"/>
                        <a:buNone/>
                      </a:pPr>
                      <a:r>
                        <a:rPr lang="en-ZA" sz="1200" kern="1200" baseline="0" dirty="0" smtClean="0">
                          <a:solidFill>
                            <a:schemeClr val="tx1"/>
                          </a:solidFill>
                          <a:latin typeface="+mn-lt"/>
                          <a:ea typeface="+mn-ea"/>
                          <a:cs typeface="+mn-cs"/>
                        </a:rPr>
                        <a:t>50 or less per 100 000</a:t>
                      </a:r>
                    </a:p>
                  </a:txBody>
                  <a:tcPr marL="68580" marR="68580" marT="0" marB="0"/>
                </a:tc>
              </a:tr>
              <a:tr h="385674">
                <a:tc vMerge="1">
                  <a:txBody>
                    <a:bodyPr/>
                    <a:lstStyle/>
                    <a:p>
                      <a:endParaRPr lang="en-ZA" sz="1100" dirty="0">
                        <a:latin typeface="+mn-lt"/>
                      </a:endParaRPr>
                    </a:p>
                  </a:txBody>
                  <a:tcPr/>
                </a:tc>
                <a:tc vMerge="1">
                  <a:txBody>
                    <a:bodyPr/>
                    <a:lstStyle/>
                    <a:p>
                      <a:endParaRPr lang="en-ZA" sz="1100" dirty="0">
                        <a:latin typeface="+mn-lt"/>
                      </a:endParaRPr>
                    </a:p>
                  </a:txBody>
                  <a:tcPr/>
                </a:tc>
                <a:tc>
                  <a:txBody>
                    <a:bodyPr/>
                    <a:lstStyle/>
                    <a:p>
                      <a:pPr>
                        <a:spcBef>
                          <a:spcPts val="300"/>
                        </a:spcBef>
                        <a:spcAft>
                          <a:spcPts val="300"/>
                        </a:spcAft>
                      </a:pPr>
                      <a:r>
                        <a:rPr lang="en-ZA" sz="1200" kern="1200" baseline="0" dirty="0" smtClean="0">
                          <a:solidFill>
                            <a:schemeClr val="tx1"/>
                          </a:solidFill>
                          <a:latin typeface="+mn-lt"/>
                          <a:ea typeface="+mn-ea"/>
                          <a:cs typeface="+mn-cs"/>
                        </a:rPr>
                        <a:t>Infant mortality </a:t>
                      </a:r>
                    </a:p>
                    <a:p>
                      <a:pPr>
                        <a:spcBef>
                          <a:spcPts val="300"/>
                        </a:spcBef>
                        <a:spcAft>
                          <a:spcPts val="300"/>
                        </a:spcAft>
                      </a:pPr>
                      <a:r>
                        <a:rPr lang="en-ZA" sz="1200" kern="1200" baseline="0" dirty="0" smtClean="0">
                          <a:solidFill>
                            <a:schemeClr val="tx1"/>
                          </a:solidFill>
                          <a:latin typeface="+mn-lt"/>
                          <a:ea typeface="+mn-ea"/>
                          <a:cs typeface="+mn-cs"/>
                        </a:rPr>
                        <a:t>93,3/1 000 (2011)</a:t>
                      </a:r>
                      <a:endParaRPr lang="en-ZA" sz="1200" kern="1200" baseline="0" dirty="0">
                        <a:solidFill>
                          <a:schemeClr val="tx1"/>
                        </a:solidFill>
                        <a:latin typeface="+mn-lt"/>
                        <a:ea typeface="+mn-ea"/>
                        <a:cs typeface="+mn-cs"/>
                      </a:endParaRPr>
                    </a:p>
                  </a:txBody>
                  <a:tcPr/>
                </a:tc>
                <a:tc>
                  <a:txBody>
                    <a:bodyPr/>
                    <a:lstStyle/>
                    <a:p>
                      <a:pPr marL="0" lvl="0" indent="0">
                        <a:spcBef>
                          <a:spcPts val="300"/>
                        </a:spcBef>
                        <a:spcAft>
                          <a:spcPts val="300"/>
                        </a:spcAft>
                        <a:buFont typeface="Arial" pitchFamily="34" charset="0"/>
                        <a:buNone/>
                      </a:pPr>
                      <a:r>
                        <a:rPr lang="en-ZA" sz="1200" kern="1200" baseline="0" dirty="0" smtClean="0">
                          <a:solidFill>
                            <a:schemeClr val="tx1"/>
                          </a:solidFill>
                          <a:latin typeface="+mn-lt"/>
                          <a:ea typeface="+mn-ea"/>
                          <a:cs typeface="+mn-cs"/>
                        </a:rPr>
                        <a:t>Reduce infant mortality   to &lt;5 /1 000</a:t>
                      </a:r>
                    </a:p>
                  </a:txBody>
                  <a:tcPr/>
                </a:tc>
              </a:tr>
              <a:tr h="385674">
                <a:tc vMerge="1">
                  <a:txBody>
                    <a:bodyPr/>
                    <a:lstStyle/>
                    <a:p>
                      <a:endParaRPr lang="en-ZA" sz="1100" dirty="0">
                        <a:latin typeface="+mn-lt"/>
                      </a:endParaRPr>
                    </a:p>
                  </a:txBody>
                  <a:tcPr/>
                </a:tc>
                <a:tc vMerge="1">
                  <a:txBody>
                    <a:bodyPr/>
                    <a:lstStyle/>
                    <a:p>
                      <a:endParaRPr lang="en-ZA" sz="1100" dirty="0">
                        <a:latin typeface="+mn-lt"/>
                      </a:endParaRPr>
                    </a:p>
                  </a:txBody>
                  <a:tcPr/>
                </a:tc>
                <a:tc>
                  <a:txBody>
                    <a:bodyPr/>
                    <a:lstStyle/>
                    <a:p>
                      <a:pPr>
                        <a:spcBef>
                          <a:spcPts val="300"/>
                        </a:spcBef>
                        <a:spcAft>
                          <a:spcPts val="300"/>
                        </a:spcAft>
                      </a:pPr>
                      <a:r>
                        <a:rPr lang="en-ZA" sz="1200" kern="1200" baseline="0" dirty="0" smtClean="0">
                          <a:solidFill>
                            <a:schemeClr val="tx1"/>
                          </a:solidFill>
                          <a:latin typeface="+mn-lt"/>
                          <a:ea typeface="+mn-ea"/>
                          <a:cs typeface="+mn-cs"/>
                        </a:rPr>
                        <a:t>child mortality </a:t>
                      </a:r>
                    </a:p>
                    <a:p>
                      <a:pPr>
                        <a:spcBef>
                          <a:spcPts val="300"/>
                        </a:spcBef>
                        <a:spcAft>
                          <a:spcPts val="300"/>
                        </a:spcAft>
                      </a:pPr>
                      <a:r>
                        <a:rPr lang="en-ZA" sz="1200" kern="1200" baseline="0" dirty="0" smtClean="0">
                          <a:solidFill>
                            <a:schemeClr val="tx1"/>
                          </a:solidFill>
                          <a:latin typeface="+mn-lt"/>
                          <a:ea typeface="+mn-ea"/>
                          <a:cs typeface="+mn-cs"/>
                        </a:rPr>
                        <a:t>5,5 / 1 000 (2011)</a:t>
                      </a:r>
                      <a:endParaRPr lang="en-ZA" sz="1200" kern="1200" baseline="0" dirty="0">
                        <a:solidFill>
                          <a:schemeClr val="tx1"/>
                        </a:solidFill>
                        <a:latin typeface="+mn-lt"/>
                        <a:ea typeface="+mn-ea"/>
                        <a:cs typeface="+mn-cs"/>
                      </a:endParaRPr>
                    </a:p>
                  </a:txBody>
                  <a:tcPr/>
                </a:tc>
                <a:tc>
                  <a:txBody>
                    <a:bodyPr/>
                    <a:lstStyle/>
                    <a:p>
                      <a:pPr marL="0" lvl="0" indent="0">
                        <a:spcBef>
                          <a:spcPts val="300"/>
                        </a:spcBef>
                        <a:spcAft>
                          <a:spcPts val="300"/>
                        </a:spcAft>
                        <a:buFont typeface="Arial" pitchFamily="34" charset="0"/>
                        <a:buNone/>
                      </a:pPr>
                      <a:r>
                        <a:rPr lang="en-ZA" sz="1200" kern="1200" baseline="0" dirty="0" smtClean="0">
                          <a:solidFill>
                            <a:schemeClr val="tx1"/>
                          </a:solidFill>
                          <a:latin typeface="+mn-lt"/>
                          <a:ea typeface="+mn-ea"/>
                          <a:cs typeface="+mn-cs"/>
                        </a:rPr>
                        <a:t>Reduce child mortality to &lt;5/1 000</a:t>
                      </a:r>
                    </a:p>
                  </a:txBody>
                  <a:tcPr/>
                </a:tc>
              </a:tr>
              <a:tr h="475488">
                <a:tc vMerge="1">
                  <a:txBody>
                    <a:bodyPr/>
                    <a:lstStyle/>
                    <a:p>
                      <a:endParaRPr lang="en-ZA" sz="1100" dirty="0">
                        <a:latin typeface="+mn-lt"/>
                      </a:endParaRPr>
                    </a:p>
                  </a:txBody>
                  <a:tcPr/>
                </a:tc>
                <a:tc vMerge="1">
                  <a:txBody>
                    <a:bodyPr/>
                    <a:lstStyle/>
                    <a:p>
                      <a:endParaRPr lang="en-ZA" sz="1100" dirty="0">
                        <a:latin typeface="+mn-lt"/>
                      </a:endParaRPr>
                    </a:p>
                  </a:txBody>
                  <a:tcPr/>
                </a:tc>
                <a:tc>
                  <a:txBody>
                    <a:bodyPr/>
                    <a:lstStyle/>
                    <a:p>
                      <a:pPr>
                        <a:spcBef>
                          <a:spcPts val="300"/>
                        </a:spcBef>
                        <a:spcAft>
                          <a:spcPts val="300"/>
                        </a:spcAft>
                      </a:pPr>
                      <a:r>
                        <a:rPr lang="en-US" sz="1200" kern="1200" baseline="0" dirty="0" smtClean="0">
                          <a:solidFill>
                            <a:schemeClr val="tx1"/>
                          </a:solidFill>
                          <a:latin typeface="+mn-lt"/>
                          <a:ea typeface="+mn-ea"/>
                          <a:cs typeface="+mn-cs"/>
                        </a:rPr>
                        <a:t>TB Cure Rate </a:t>
                      </a:r>
                    </a:p>
                    <a:p>
                      <a:pPr>
                        <a:spcBef>
                          <a:spcPts val="300"/>
                        </a:spcBef>
                        <a:spcAft>
                          <a:spcPts val="300"/>
                        </a:spcAft>
                      </a:pPr>
                      <a:r>
                        <a:rPr lang="en-ZA" sz="1200" kern="1200" baseline="0" dirty="0" smtClean="0">
                          <a:solidFill>
                            <a:schemeClr val="tx1"/>
                          </a:solidFill>
                          <a:latin typeface="+mn-lt"/>
                          <a:ea typeface="+mn-ea"/>
                          <a:cs typeface="+mn-cs"/>
                        </a:rPr>
                        <a:t>76,5% (2011)</a:t>
                      </a:r>
                      <a:endParaRPr lang="en-ZA" sz="1200" kern="1200" baseline="0" dirty="0">
                        <a:solidFill>
                          <a:schemeClr val="tx1"/>
                        </a:solidFill>
                        <a:latin typeface="+mn-lt"/>
                        <a:ea typeface="+mn-ea"/>
                        <a:cs typeface="+mn-cs"/>
                      </a:endParaRPr>
                    </a:p>
                  </a:txBody>
                  <a:tcPr/>
                </a:tc>
                <a:tc>
                  <a:txBody>
                    <a:bodyPr/>
                    <a:lstStyle/>
                    <a:p>
                      <a:pPr marL="0" lvl="0" indent="0">
                        <a:spcBef>
                          <a:spcPts val="300"/>
                        </a:spcBef>
                        <a:spcAft>
                          <a:spcPts val="300"/>
                        </a:spcAft>
                        <a:buFont typeface="Arial" pitchFamily="34" charset="0"/>
                        <a:buNone/>
                      </a:pPr>
                      <a:r>
                        <a:rPr lang="en-US" sz="1200" kern="1200" baseline="0" dirty="0" smtClean="0">
                          <a:solidFill>
                            <a:schemeClr val="tx1"/>
                          </a:solidFill>
                          <a:latin typeface="+mn-lt"/>
                          <a:ea typeface="+mn-ea"/>
                          <a:cs typeface="+mn-cs"/>
                        </a:rPr>
                        <a:t>TB Cure Rate increased from </a:t>
                      </a:r>
                      <a:r>
                        <a:rPr lang="en-ZA" sz="1200" kern="1200" baseline="0" dirty="0" smtClean="0">
                          <a:solidFill>
                            <a:schemeClr val="tx1"/>
                          </a:solidFill>
                          <a:latin typeface="+mn-lt"/>
                          <a:ea typeface="+mn-ea"/>
                          <a:cs typeface="+mn-cs"/>
                        </a:rPr>
                        <a:t>76,5%</a:t>
                      </a:r>
                      <a:r>
                        <a:rPr lang="en-US" sz="1200" kern="1200" baseline="0" dirty="0" smtClean="0">
                          <a:solidFill>
                            <a:schemeClr val="tx1"/>
                          </a:solidFill>
                          <a:latin typeface="+mn-lt"/>
                          <a:ea typeface="+mn-ea"/>
                          <a:cs typeface="+mn-cs"/>
                        </a:rPr>
                        <a:t> to 85%</a:t>
                      </a:r>
                    </a:p>
                  </a:txBody>
                  <a:tcPr/>
                </a:tc>
              </a:tr>
              <a:tr h="512064">
                <a:tc vMerge="1">
                  <a:txBody>
                    <a:bodyPr/>
                    <a:lstStyle/>
                    <a:p>
                      <a:endParaRPr lang="en-ZA" sz="1100" dirty="0">
                        <a:latin typeface="+mn-lt"/>
                      </a:endParaRPr>
                    </a:p>
                  </a:txBody>
                  <a:tcPr/>
                </a:tc>
                <a:tc vMerge="1">
                  <a:txBody>
                    <a:bodyPr/>
                    <a:lstStyle/>
                    <a:p>
                      <a:endParaRPr lang="en-ZA" sz="1100" dirty="0">
                        <a:latin typeface="+mn-lt"/>
                      </a:endParaRPr>
                    </a:p>
                  </a:txBody>
                  <a:tcPr/>
                </a:tc>
                <a:tc>
                  <a:txBody>
                    <a:bodyPr/>
                    <a:lstStyle/>
                    <a:p>
                      <a:pPr>
                        <a:spcBef>
                          <a:spcPts val="300"/>
                        </a:spcBef>
                        <a:spcAft>
                          <a:spcPts val="300"/>
                        </a:spcAft>
                      </a:pPr>
                      <a:r>
                        <a:rPr lang="en-ZA" sz="1200" kern="1200" baseline="0" dirty="0" smtClean="0">
                          <a:solidFill>
                            <a:schemeClr val="tx1"/>
                          </a:solidFill>
                          <a:latin typeface="+mn-lt"/>
                          <a:ea typeface="+mn-ea"/>
                          <a:cs typeface="+mn-cs"/>
                        </a:rPr>
                        <a:t>No baseline</a:t>
                      </a:r>
                      <a:endParaRPr lang="en-ZA" sz="1200" kern="1200" baseline="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300"/>
                        </a:spcBef>
                        <a:spcAft>
                          <a:spcPts val="300"/>
                        </a:spcAft>
                        <a:buClrTx/>
                        <a:buSzTx/>
                        <a:buFont typeface="Arial" pitchFamily="34" charset="0"/>
                        <a:buNone/>
                        <a:tabLst/>
                        <a:defRPr/>
                      </a:pPr>
                      <a:r>
                        <a:rPr lang="en-ZA" sz="1200" kern="1200" baseline="0" dirty="0" smtClean="0">
                          <a:solidFill>
                            <a:schemeClr val="tx1"/>
                          </a:solidFill>
                          <a:latin typeface="+mn-lt"/>
                          <a:ea typeface="+mn-ea"/>
                          <a:cs typeface="+mn-cs"/>
                        </a:rPr>
                        <a:t>100 % of eligible citizens living with HIV/AIDS must have access to ARVs</a:t>
                      </a:r>
                    </a:p>
                  </a:txBody>
                  <a:tcPr/>
                </a:tc>
              </a:tr>
              <a:tr h="475488">
                <a:tc vMerge="1">
                  <a:txBody>
                    <a:bodyPr/>
                    <a:lstStyle/>
                    <a:p>
                      <a:endParaRPr lang="en-ZA" sz="1100" dirty="0">
                        <a:latin typeface="+mn-lt"/>
                      </a:endParaRPr>
                    </a:p>
                  </a:txBody>
                  <a:tcPr/>
                </a:tc>
                <a:tc vMerge="1">
                  <a:txBody>
                    <a:bodyPr/>
                    <a:lstStyle/>
                    <a:p>
                      <a:endParaRPr lang="en-ZA" sz="1100" dirty="0">
                        <a:latin typeface="+mn-lt"/>
                      </a:endParaRPr>
                    </a:p>
                  </a:txBody>
                  <a:tcPr/>
                </a:tc>
                <a:tc>
                  <a:txBody>
                    <a:bodyPr/>
                    <a:lstStyle/>
                    <a:p>
                      <a:pPr>
                        <a:spcBef>
                          <a:spcPts val="300"/>
                        </a:spcBef>
                        <a:spcAft>
                          <a:spcPts val="300"/>
                        </a:spcAft>
                      </a:pPr>
                      <a:r>
                        <a:rPr lang="en-ZA" sz="1200" kern="1200" baseline="0" dirty="0" smtClean="0">
                          <a:solidFill>
                            <a:schemeClr val="tx1"/>
                          </a:solidFill>
                          <a:latin typeface="+mn-lt"/>
                          <a:ea typeface="+mn-ea"/>
                          <a:cs typeface="+mn-cs"/>
                        </a:rPr>
                        <a:t>incidence of malaria </a:t>
                      </a:r>
                    </a:p>
                    <a:p>
                      <a:pPr>
                        <a:spcBef>
                          <a:spcPts val="300"/>
                        </a:spcBef>
                        <a:spcAft>
                          <a:spcPts val="300"/>
                        </a:spcAft>
                      </a:pPr>
                      <a:r>
                        <a:rPr lang="en-ZA" sz="1200" kern="1200" baseline="0" dirty="0" smtClean="0">
                          <a:solidFill>
                            <a:schemeClr val="tx1"/>
                          </a:solidFill>
                          <a:latin typeface="+mn-lt"/>
                          <a:ea typeface="+mn-ea"/>
                          <a:cs typeface="+mn-cs"/>
                        </a:rPr>
                        <a:t>0,39 / 1 000 (2009)</a:t>
                      </a:r>
                      <a:endParaRPr lang="en-ZA" sz="1200" kern="1200" baseline="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300"/>
                        </a:spcBef>
                        <a:spcAft>
                          <a:spcPts val="300"/>
                        </a:spcAft>
                        <a:buClrTx/>
                        <a:buSzTx/>
                        <a:buFont typeface="Arial" pitchFamily="34" charset="0"/>
                        <a:buNone/>
                        <a:tabLst/>
                        <a:defRPr/>
                      </a:pPr>
                      <a:r>
                        <a:rPr lang="en-ZA" sz="1200" kern="1200" baseline="0" dirty="0" smtClean="0">
                          <a:solidFill>
                            <a:schemeClr val="tx1"/>
                          </a:solidFill>
                          <a:latin typeface="+mn-lt"/>
                          <a:ea typeface="+mn-ea"/>
                          <a:cs typeface="+mn-cs"/>
                        </a:rPr>
                        <a:t>Decrease the incidence of malaria per 1000 population at risk to 0 (zero)</a:t>
                      </a:r>
                      <a:endParaRPr lang="en-US" sz="1200" kern="1200" baseline="0" dirty="0" smtClean="0">
                        <a:solidFill>
                          <a:schemeClr val="tx1"/>
                        </a:solidFill>
                        <a:latin typeface="+mn-lt"/>
                        <a:ea typeface="+mn-ea"/>
                        <a:cs typeface="+mn-cs"/>
                      </a:endParaRPr>
                    </a:p>
                  </a:txBody>
                  <a:tcPr/>
                </a:tc>
              </a:tr>
            </a:tbl>
          </a:graphicData>
        </a:graphic>
      </p:graphicFrame>
      <p:sp>
        <p:nvSpPr>
          <p:cNvPr id="6" name="Title 1"/>
          <p:cNvSpPr>
            <a:spLocks noGrp="1"/>
          </p:cNvSpPr>
          <p:nvPr>
            <p:ph type="title"/>
          </p:nvPr>
        </p:nvSpPr>
        <p:spPr>
          <a:xfrm>
            <a:off x="457200" y="533400"/>
            <a:ext cx="8458200" cy="990600"/>
          </a:xfrm>
          <a:ln>
            <a:solidFill>
              <a:schemeClr val="tx1"/>
            </a:solidFill>
          </a:ln>
        </p:spPr>
        <p:txBody>
          <a:bodyPr>
            <a:noAutofit/>
          </a:bodyPr>
          <a:lstStyle/>
          <a:p>
            <a:r>
              <a:rPr lang="en-ZA" sz="2800" b="1" dirty="0" smtClean="0">
                <a:solidFill>
                  <a:schemeClr val="tx1"/>
                </a:solidFill>
              </a:rPr>
              <a:t>P3</a:t>
            </a:r>
            <a:r>
              <a:rPr lang="en-ZA" sz="2800" b="1" dirty="0" smtClean="0"/>
              <a:t>: </a:t>
            </a:r>
            <a:r>
              <a:rPr lang="en-ZA" sz="2800" b="1" dirty="0" smtClean="0">
                <a:solidFill>
                  <a:schemeClr val="tx1"/>
                </a:solidFill>
              </a:rPr>
              <a:t>Health System Effectiveness: A Robust Foundation for the Implementation of the NHI</a:t>
            </a:r>
            <a:endParaRPr lang="en-GB" sz="2800" dirty="0">
              <a:solidFill>
                <a:schemeClr val="tx1"/>
              </a:solidFill>
            </a:endParaRPr>
          </a:p>
        </p:txBody>
      </p:sp>
    </p:spTree>
    <p:extLst>
      <p:ext uri="{BB962C8B-B14F-4D97-AF65-F5344CB8AC3E}">
        <p14:creationId xmlns:p14="http://schemas.microsoft.com/office/powerpoint/2010/main" val="38476773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ZA" b="1" dirty="0" smtClean="0"/>
              <a:t>Key Targets</a:t>
            </a:r>
          </a:p>
          <a:p>
            <a:pPr marL="0" lvl="0" indent="0">
              <a:buNone/>
            </a:pPr>
            <a:endParaRPr lang="en-GB" b="1" dirty="0"/>
          </a:p>
          <a:p>
            <a:pPr marL="0" indent="0">
              <a:buNone/>
            </a:pPr>
            <a:endParaRPr lang="en-ZA" b="1" dirty="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969593239"/>
              </p:ext>
            </p:extLst>
          </p:nvPr>
        </p:nvGraphicFramePr>
        <p:xfrm>
          <a:off x="533400" y="2286000"/>
          <a:ext cx="8077202" cy="3047999"/>
        </p:xfrm>
        <a:graphic>
          <a:graphicData uri="http://schemas.openxmlformats.org/drawingml/2006/table">
            <a:tbl>
              <a:tblPr firstRow="1" bandRow="1">
                <a:tableStyleId>{5C22544A-7EE6-4342-B048-85BDC9FD1C3A}</a:tableStyleId>
              </a:tblPr>
              <a:tblGrid>
                <a:gridCol w="1447801"/>
                <a:gridCol w="1676400"/>
                <a:gridCol w="1371600"/>
                <a:gridCol w="3581401"/>
              </a:tblGrid>
              <a:tr h="808653">
                <a:tc>
                  <a:txBody>
                    <a:bodyPr/>
                    <a:lstStyle/>
                    <a:p>
                      <a:pPr marL="0" marR="0">
                        <a:spcBef>
                          <a:spcPts val="400"/>
                        </a:spcBef>
                        <a:spcAft>
                          <a:spcPts val="400"/>
                        </a:spcAft>
                      </a:pPr>
                      <a:r>
                        <a:rPr lang="en-US" sz="1400" b="1" dirty="0" smtClean="0">
                          <a:latin typeface="Calibri"/>
                        </a:rPr>
                        <a:t>IMPACT INDICATORS</a:t>
                      </a:r>
                      <a:endParaRPr lang="en-US" sz="1800" dirty="0">
                        <a:latin typeface="Calibri"/>
                      </a:endParaRPr>
                    </a:p>
                  </a:txBody>
                  <a:tcPr marL="68580" marR="68580" marT="0" marB="0"/>
                </a:tc>
                <a:tc>
                  <a:txBody>
                    <a:bodyPr/>
                    <a:lstStyle/>
                    <a:p>
                      <a:pPr marL="0" marR="0">
                        <a:spcBef>
                          <a:spcPts val="400"/>
                        </a:spcBef>
                        <a:spcAft>
                          <a:spcPts val="400"/>
                        </a:spcAft>
                      </a:pPr>
                      <a:r>
                        <a:rPr lang="en-US" sz="1400" b="1" kern="1200" dirty="0" smtClean="0">
                          <a:solidFill>
                            <a:schemeClr val="lt1"/>
                          </a:solidFill>
                          <a:latin typeface="Calibri"/>
                          <a:ea typeface="+mn-ea"/>
                          <a:cs typeface="+mn-cs"/>
                        </a:rPr>
                        <a:t>MPUMALANGA V2030 TARGET</a:t>
                      </a:r>
                      <a:endParaRPr lang="en-US" sz="1400" b="1" kern="1200" dirty="0">
                        <a:solidFill>
                          <a:schemeClr val="lt1"/>
                        </a:solidFill>
                        <a:latin typeface="Calibri"/>
                        <a:ea typeface="+mn-ea"/>
                        <a:cs typeface="+mn-cs"/>
                      </a:endParaRPr>
                    </a:p>
                  </a:txBody>
                  <a:tcPr marL="68580" marR="68580" marT="0" marB="0"/>
                </a:tc>
                <a:tc>
                  <a:txBody>
                    <a:bodyPr/>
                    <a:lstStyle/>
                    <a:p>
                      <a:pPr marL="0" marR="0" indent="0" algn="l" defTabSz="914400" rtl="0" eaLnBrk="1" fontAlgn="auto" latinLnBrk="0" hangingPunct="1">
                        <a:lnSpc>
                          <a:spcPct val="100000"/>
                        </a:lnSpc>
                        <a:spcBef>
                          <a:spcPts val="400"/>
                        </a:spcBef>
                        <a:spcAft>
                          <a:spcPts val="400"/>
                        </a:spcAft>
                        <a:buClrTx/>
                        <a:buSzTx/>
                        <a:buFontTx/>
                        <a:buNone/>
                        <a:tabLst/>
                        <a:defRPr/>
                      </a:pPr>
                      <a:r>
                        <a:rPr lang="en-ZA" sz="1400" b="1" kern="1200" dirty="0" smtClean="0">
                          <a:solidFill>
                            <a:schemeClr val="lt1"/>
                          </a:solidFill>
                          <a:latin typeface="Calibri"/>
                          <a:ea typeface="+mn-ea"/>
                          <a:cs typeface="+mn-cs"/>
                        </a:rPr>
                        <a:t>BASELINE</a:t>
                      </a:r>
                    </a:p>
                    <a:p>
                      <a:pPr marL="0" marR="0" algn="l" defTabSz="914400" rtl="0" eaLnBrk="1" latinLnBrk="0" hangingPunct="1">
                        <a:spcBef>
                          <a:spcPts val="400"/>
                        </a:spcBef>
                        <a:spcAft>
                          <a:spcPts val="400"/>
                        </a:spcAft>
                      </a:pPr>
                      <a:endParaRPr lang="en-ZA" sz="1400" b="1" kern="1200" dirty="0">
                        <a:solidFill>
                          <a:schemeClr val="lt1"/>
                        </a:solidFill>
                        <a:latin typeface="Calibri"/>
                        <a:ea typeface="+mn-ea"/>
                        <a:cs typeface="+mn-cs"/>
                      </a:endParaRPr>
                    </a:p>
                  </a:txBody>
                  <a:tcPr marL="68580" marR="68580" marT="0" marB="0"/>
                </a:tc>
                <a:tc>
                  <a:txBody>
                    <a:bodyPr/>
                    <a:lstStyle/>
                    <a:p>
                      <a:pPr marL="0" marR="0" algn="l" defTabSz="914400" rtl="0" eaLnBrk="1" latinLnBrk="0" hangingPunct="1">
                        <a:spcBef>
                          <a:spcPts val="400"/>
                        </a:spcBef>
                        <a:spcAft>
                          <a:spcPts val="400"/>
                        </a:spcAft>
                      </a:pPr>
                      <a:r>
                        <a:rPr lang="en-US" sz="1400" b="1" kern="1200" dirty="0" smtClean="0">
                          <a:solidFill>
                            <a:schemeClr val="lt1"/>
                          </a:solidFill>
                          <a:latin typeface="Calibri"/>
                          <a:ea typeface="+mn-ea"/>
                          <a:cs typeface="+mn-cs"/>
                        </a:rPr>
                        <a:t>2014-2019 TARGET</a:t>
                      </a:r>
                      <a:endParaRPr lang="en-US" sz="1400" b="1" kern="1200" dirty="0">
                        <a:solidFill>
                          <a:schemeClr val="lt1"/>
                        </a:solidFill>
                        <a:latin typeface="Calibri"/>
                        <a:ea typeface="+mn-ea"/>
                        <a:cs typeface="+mn-cs"/>
                      </a:endParaRPr>
                    </a:p>
                  </a:txBody>
                  <a:tcPr marL="68580" marR="68580" marT="0" marB="0"/>
                </a:tc>
              </a:tr>
              <a:tr h="1119673">
                <a:tc rowSpan="2">
                  <a:txBody>
                    <a:bodyPr/>
                    <a:lstStyle/>
                    <a:p>
                      <a:pPr marL="0" marR="0">
                        <a:spcBef>
                          <a:spcPts val="400"/>
                        </a:spcBef>
                        <a:spcAft>
                          <a:spcPts val="400"/>
                        </a:spcAft>
                      </a:pPr>
                      <a:r>
                        <a:rPr lang="en-US" sz="1200" b="1" dirty="0" smtClean="0">
                          <a:latin typeface="+mn-lt"/>
                        </a:rPr>
                        <a:t>Universal access</a:t>
                      </a:r>
                      <a:endParaRPr lang="en-US" sz="1200" dirty="0">
                        <a:latin typeface="+mn-lt"/>
                      </a:endParaRPr>
                    </a:p>
                  </a:txBody>
                  <a:tcPr marL="68580" marR="68580" marT="0" marB="0"/>
                </a:tc>
                <a:tc rowSpan="2">
                  <a:txBody>
                    <a:bodyPr/>
                    <a:lstStyle/>
                    <a:p>
                      <a:pPr marL="0" marR="0" indent="0" algn="l" defTabSz="914400" rtl="0" eaLnBrk="1" fontAlgn="auto" latinLnBrk="0" hangingPunct="1">
                        <a:lnSpc>
                          <a:spcPct val="100000"/>
                        </a:lnSpc>
                        <a:spcBef>
                          <a:spcPts val="400"/>
                        </a:spcBef>
                        <a:spcAft>
                          <a:spcPts val="400"/>
                        </a:spcAft>
                        <a:buClrTx/>
                        <a:buSzTx/>
                        <a:buFontTx/>
                        <a:buNone/>
                        <a:tabLst/>
                        <a:defRPr/>
                      </a:pPr>
                      <a:r>
                        <a:rPr lang="en-US" sz="1200" dirty="0" smtClean="0">
                          <a:latin typeface="+mn-lt"/>
                        </a:rPr>
                        <a:t>Universal access to an equal standard of care regardless of income</a:t>
                      </a:r>
                    </a:p>
                  </a:txBody>
                  <a:tcPr marL="68580" marR="68580" marT="0" marB="0"/>
                </a:tc>
                <a:tc>
                  <a:txBody>
                    <a:bodyPr/>
                    <a:lstStyle/>
                    <a:p>
                      <a:pPr marL="0" marR="0" indent="0" algn="l" defTabSz="914400" rtl="0" eaLnBrk="1" fontAlgn="auto" latinLnBrk="0" hangingPunct="1">
                        <a:lnSpc>
                          <a:spcPct val="100000"/>
                        </a:lnSpc>
                        <a:spcBef>
                          <a:spcPts val="400"/>
                        </a:spcBef>
                        <a:spcAft>
                          <a:spcPts val="400"/>
                        </a:spcAft>
                        <a:buClrTx/>
                        <a:buSzTx/>
                        <a:buFontTx/>
                        <a:buNone/>
                        <a:tabLst/>
                        <a:defRPr/>
                      </a:pPr>
                      <a:r>
                        <a:rPr lang="en-ZA" sz="1200" kern="1200" dirty="0" smtClean="0">
                          <a:solidFill>
                            <a:schemeClr val="dk1"/>
                          </a:solidFill>
                          <a:latin typeface="+mn-lt"/>
                          <a:ea typeface="+mn-ea"/>
                          <a:cs typeface="+mn-cs"/>
                        </a:rPr>
                        <a:t>NHI pilot</a:t>
                      </a:r>
                      <a:r>
                        <a:rPr lang="en-ZA" sz="1200" kern="1200" baseline="0" dirty="0" smtClean="0">
                          <a:solidFill>
                            <a:schemeClr val="dk1"/>
                          </a:solidFill>
                          <a:latin typeface="+mn-lt"/>
                          <a:ea typeface="+mn-ea"/>
                          <a:cs typeface="+mn-cs"/>
                        </a:rPr>
                        <a:t> currently being implemented in </a:t>
                      </a:r>
                      <a:r>
                        <a:rPr lang="en-ZA" sz="1200" kern="1200" baseline="0" dirty="0" err="1" smtClean="0">
                          <a:solidFill>
                            <a:schemeClr val="dk1"/>
                          </a:solidFill>
                          <a:latin typeface="+mn-lt"/>
                          <a:ea typeface="+mn-ea"/>
                          <a:cs typeface="+mn-cs"/>
                        </a:rPr>
                        <a:t>Gert</a:t>
                      </a:r>
                      <a:r>
                        <a:rPr lang="en-ZA" sz="1200" kern="1200" baseline="0" dirty="0" smtClean="0">
                          <a:solidFill>
                            <a:schemeClr val="dk1"/>
                          </a:solidFill>
                          <a:latin typeface="+mn-lt"/>
                          <a:ea typeface="+mn-ea"/>
                          <a:cs typeface="+mn-cs"/>
                        </a:rPr>
                        <a:t> </a:t>
                      </a:r>
                      <a:r>
                        <a:rPr lang="en-ZA" sz="1200" kern="1200" baseline="0" dirty="0" err="1" smtClean="0">
                          <a:solidFill>
                            <a:schemeClr val="dk1"/>
                          </a:solidFill>
                          <a:latin typeface="+mn-lt"/>
                          <a:ea typeface="+mn-ea"/>
                          <a:cs typeface="+mn-cs"/>
                        </a:rPr>
                        <a:t>Sibande</a:t>
                      </a:r>
                      <a:endParaRPr lang="en-ZA" sz="1200" kern="1200" dirty="0">
                        <a:solidFill>
                          <a:schemeClr val="dk1"/>
                        </a:solidFill>
                        <a:latin typeface="+mn-lt"/>
                        <a:ea typeface="+mn-ea"/>
                        <a:cs typeface="+mn-cs"/>
                      </a:endParaRPr>
                    </a:p>
                  </a:txBody>
                  <a:tcPr marL="68580" marR="68580" marT="0" marB="0"/>
                </a:tc>
                <a:tc>
                  <a:txBody>
                    <a:bodyPr/>
                    <a:lstStyle/>
                    <a:p>
                      <a:pPr>
                        <a:spcBef>
                          <a:spcPts val="400"/>
                        </a:spcBef>
                        <a:spcAft>
                          <a:spcPts val="400"/>
                        </a:spcAft>
                      </a:pPr>
                      <a:r>
                        <a:rPr lang="en-ZA" sz="1200" b="1" kern="1200" dirty="0" smtClean="0">
                          <a:solidFill>
                            <a:schemeClr val="dk1"/>
                          </a:solidFill>
                          <a:latin typeface="+mn-lt"/>
                          <a:ea typeface="+mn-ea"/>
                          <a:cs typeface="+mn-cs"/>
                        </a:rPr>
                        <a:t>Implementation of NHI </a:t>
                      </a:r>
                      <a:r>
                        <a:rPr lang="en-ZA" sz="1200" kern="1200" dirty="0" smtClean="0">
                          <a:solidFill>
                            <a:schemeClr val="dk1"/>
                          </a:solidFill>
                          <a:latin typeface="+mn-lt"/>
                          <a:ea typeface="+mn-ea"/>
                          <a:cs typeface="+mn-cs"/>
                        </a:rPr>
                        <a:t>in all  districts by 2019</a:t>
                      </a:r>
                    </a:p>
                  </a:txBody>
                  <a:tcPr marL="68580" marR="68580" marT="0" marB="0"/>
                </a:tc>
              </a:tr>
              <a:tr h="1119673">
                <a:tc vMerge="1">
                  <a:txBody>
                    <a:bodyPr/>
                    <a:lstStyle/>
                    <a:p>
                      <a:pPr marL="0" marR="0">
                        <a:spcBef>
                          <a:spcPts val="600"/>
                        </a:spcBef>
                        <a:spcAft>
                          <a:spcPts val="600"/>
                        </a:spcAft>
                      </a:pPr>
                      <a:endParaRPr lang="en-US" sz="1800" dirty="0">
                        <a:latin typeface="+mn-lt"/>
                      </a:endParaRPr>
                    </a:p>
                  </a:txBody>
                  <a:tcPr marL="68580" marR="68580" marT="0" marB="0"/>
                </a:tc>
                <a:tc vMerge="1">
                  <a:txBody>
                    <a:bodyPr/>
                    <a:lstStyle/>
                    <a:p>
                      <a:pPr marL="0" marR="0">
                        <a:spcBef>
                          <a:spcPts val="600"/>
                        </a:spcBef>
                        <a:spcAft>
                          <a:spcPts val="600"/>
                        </a:spcAft>
                      </a:pPr>
                      <a:endParaRPr lang="en-US" sz="1800" dirty="0">
                        <a:latin typeface="+mn-lt"/>
                      </a:endParaRPr>
                    </a:p>
                  </a:txBody>
                  <a:tcPr marL="68580" marR="68580" marT="0" marB="0"/>
                </a:tc>
                <a:tc>
                  <a:txBody>
                    <a:bodyPr/>
                    <a:lstStyle/>
                    <a:p>
                      <a:pPr marL="0" marR="0" indent="0" algn="l" defTabSz="914400" rtl="0" eaLnBrk="1" fontAlgn="auto" latinLnBrk="0" hangingPunct="1">
                        <a:lnSpc>
                          <a:spcPct val="100000"/>
                        </a:lnSpc>
                        <a:spcBef>
                          <a:spcPts val="400"/>
                        </a:spcBef>
                        <a:spcAft>
                          <a:spcPts val="400"/>
                        </a:spcAft>
                        <a:buClrTx/>
                        <a:buSzTx/>
                        <a:buFontTx/>
                        <a:buNone/>
                        <a:tabLst/>
                        <a:defRPr/>
                      </a:pPr>
                      <a:r>
                        <a:rPr lang="en-ZA" sz="1200" kern="1200" dirty="0" smtClean="0">
                          <a:solidFill>
                            <a:schemeClr val="dk1"/>
                          </a:solidFill>
                          <a:latin typeface="+mn-lt"/>
                          <a:ea typeface="+mn-ea"/>
                          <a:cs typeface="+mn-cs"/>
                        </a:rPr>
                        <a:t>None of provincial facilities comply with national core standards</a:t>
                      </a:r>
                      <a:endParaRPr lang="en-ZA" sz="1200" kern="1200" dirty="0">
                        <a:solidFill>
                          <a:schemeClr val="dk1"/>
                        </a:solidFill>
                        <a:latin typeface="+mn-lt"/>
                        <a:ea typeface="+mn-ea"/>
                        <a:cs typeface="+mn-cs"/>
                      </a:endParaRPr>
                    </a:p>
                  </a:txBody>
                  <a:tcPr marL="68580" marR="68580" marT="0" marB="0"/>
                </a:tc>
                <a:tc>
                  <a:txBody>
                    <a:bodyPr/>
                    <a:lstStyle/>
                    <a:p>
                      <a:pPr marL="185738" lvl="0" indent="-185738">
                        <a:spcBef>
                          <a:spcPts val="400"/>
                        </a:spcBef>
                        <a:spcAft>
                          <a:spcPts val="400"/>
                        </a:spcAft>
                        <a:buFont typeface="Arial" pitchFamily="34" charset="0"/>
                        <a:buNone/>
                      </a:pPr>
                      <a:r>
                        <a:rPr lang="en-US" sz="1200" kern="1200" dirty="0" smtClean="0">
                          <a:solidFill>
                            <a:schemeClr val="dk1"/>
                          </a:solidFill>
                          <a:latin typeface="+mn-lt"/>
                          <a:ea typeface="+mn-ea"/>
                          <a:cs typeface="+mn-cs"/>
                        </a:rPr>
                        <a:t>All</a:t>
                      </a:r>
                      <a:r>
                        <a:rPr lang="en-US" sz="1200" kern="1200" baseline="0" dirty="0" smtClean="0">
                          <a:solidFill>
                            <a:schemeClr val="dk1"/>
                          </a:solidFill>
                          <a:latin typeface="+mn-lt"/>
                          <a:ea typeface="+mn-ea"/>
                          <a:cs typeface="+mn-cs"/>
                        </a:rPr>
                        <a:t> provincial health facilities meet national core standards</a:t>
                      </a:r>
                      <a:endParaRPr lang="en-ZA" sz="1200" kern="1200" dirty="0" smtClean="0">
                        <a:solidFill>
                          <a:schemeClr val="tx1"/>
                        </a:solidFill>
                        <a:latin typeface="+mn-lt"/>
                        <a:ea typeface="+mn-ea"/>
                        <a:cs typeface="+mn-cs"/>
                      </a:endParaRPr>
                    </a:p>
                  </a:txBody>
                  <a:tcPr marL="68580" marR="68580" marT="0" marB="0"/>
                </a:tc>
              </a:tr>
            </a:tbl>
          </a:graphicData>
        </a:graphic>
      </p:graphicFrame>
      <p:sp>
        <p:nvSpPr>
          <p:cNvPr id="6" name="Title 1"/>
          <p:cNvSpPr>
            <a:spLocks noGrp="1"/>
          </p:cNvSpPr>
          <p:nvPr>
            <p:ph type="title"/>
          </p:nvPr>
        </p:nvSpPr>
        <p:spPr>
          <a:ln>
            <a:solidFill>
              <a:schemeClr val="tx1"/>
            </a:solidFill>
          </a:ln>
        </p:spPr>
        <p:txBody>
          <a:bodyPr>
            <a:noAutofit/>
          </a:bodyPr>
          <a:lstStyle/>
          <a:p>
            <a:r>
              <a:rPr lang="en-ZA" sz="2800" b="1" dirty="0" smtClean="0">
                <a:solidFill>
                  <a:schemeClr val="tx1"/>
                </a:solidFill>
              </a:rPr>
              <a:t>Health System Effectiveness: A Robust Foundation for the Implementation of the NHI</a:t>
            </a:r>
            <a:endParaRPr lang="en-GB" sz="2800" dirty="0">
              <a:solidFill>
                <a:schemeClr val="tx1"/>
              </a:solidFill>
            </a:endParaRPr>
          </a:p>
        </p:txBody>
      </p:sp>
    </p:spTree>
    <p:extLst>
      <p:ext uri="{BB962C8B-B14F-4D97-AF65-F5344CB8AC3E}">
        <p14:creationId xmlns:p14="http://schemas.microsoft.com/office/powerpoint/2010/main" val="3403794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n-US" sz="3600" b="1" dirty="0" smtClean="0"/>
              <a:t>The National Development Plan (2030)</a:t>
            </a:r>
            <a:endParaRPr lang="en-US" sz="3600" b="1" dirty="0"/>
          </a:p>
        </p:txBody>
      </p:sp>
      <p:sp>
        <p:nvSpPr>
          <p:cNvPr id="3" name="Content Placeholder 2"/>
          <p:cNvSpPr>
            <a:spLocks noGrp="1"/>
          </p:cNvSpPr>
          <p:nvPr>
            <p:ph idx="1"/>
          </p:nvPr>
        </p:nvSpPr>
        <p:spPr>
          <a:xfrm>
            <a:off x="457200" y="1752600"/>
            <a:ext cx="8229600" cy="4724400"/>
          </a:xfrm>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pPr lvl="0">
              <a:lnSpc>
                <a:spcPct val="110000"/>
              </a:lnSpc>
              <a:spcBef>
                <a:spcPts val="600"/>
              </a:spcBef>
              <a:spcAft>
                <a:spcPts val="600"/>
              </a:spcAft>
            </a:pPr>
            <a:r>
              <a:rPr lang="en-US" dirty="0"/>
              <a:t>Cornerstones </a:t>
            </a:r>
            <a:r>
              <a:rPr lang="en-US" dirty="0" smtClean="0"/>
              <a:t>of the NDP include </a:t>
            </a:r>
            <a:r>
              <a:rPr lang="en-US" b="1" i="1" dirty="0"/>
              <a:t>strategic and visionary leadership</a:t>
            </a:r>
            <a:r>
              <a:rPr lang="en-US" dirty="0"/>
              <a:t> at all levels, an active citizenry and effective government</a:t>
            </a:r>
          </a:p>
          <a:p>
            <a:pPr lvl="0">
              <a:lnSpc>
                <a:spcPct val="110000"/>
              </a:lnSpc>
              <a:spcBef>
                <a:spcPts val="600"/>
              </a:spcBef>
              <a:spcAft>
                <a:spcPts val="600"/>
              </a:spcAft>
            </a:pPr>
            <a:r>
              <a:rPr lang="en-US" dirty="0"/>
              <a:t>“Progress over the next two decades means </a:t>
            </a:r>
            <a:r>
              <a:rPr lang="en-US" b="1" i="1" dirty="0"/>
              <a:t>doing things differently</a:t>
            </a:r>
            <a:r>
              <a:rPr lang="en-US" dirty="0"/>
              <a:t>”</a:t>
            </a:r>
          </a:p>
          <a:p>
            <a:pPr lvl="0">
              <a:lnSpc>
                <a:spcPct val="110000"/>
              </a:lnSpc>
              <a:spcBef>
                <a:spcPts val="600"/>
              </a:spcBef>
              <a:spcAft>
                <a:spcPts val="600"/>
              </a:spcAft>
            </a:pPr>
            <a:r>
              <a:rPr lang="en-US" dirty="0" smtClean="0"/>
              <a:t>Provinces have been directed by the NPC to  </a:t>
            </a:r>
            <a:r>
              <a:rPr lang="en-US" dirty="0"/>
              <a:t>“</a:t>
            </a:r>
            <a:r>
              <a:rPr lang="en-US" b="1" i="1" dirty="0"/>
              <a:t>integrate</a:t>
            </a:r>
            <a:r>
              <a:rPr lang="en-US" dirty="0"/>
              <a:t> NDP proposals and priorities within provincial government </a:t>
            </a:r>
            <a:r>
              <a:rPr lang="en-US" dirty="0" smtClean="0"/>
              <a:t>programmes” </a:t>
            </a:r>
            <a:r>
              <a:rPr lang="en-US" dirty="0"/>
              <a:t>by reflecting these in the </a:t>
            </a:r>
            <a:endParaRPr lang="en-US" dirty="0" smtClean="0"/>
          </a:p>
          <a:p>
            <a:pPr lvl="1">
              <a:lnSpc>
                <a:spcPct val="110000"/>
              </a:lnSpc>
              <a:spcBef>
                <a:spcPts val="600"/>
              </a:spcBef>
              <a:spcAft>
                <a:spcPts val="600"/>
              </a:spcAft>
            </a:pPr>
            <a:r>
              <a:rPr lang="en-US" sz="2100" dirty="0" smtClean="0"/>
              <a:t>planning framework</a:t>
            </a:r>
          </a:p>
          <a:p>
            <a:pPr lvl="1">
              <a:lnSpc>
                <a:spcPct val="110000"/>
              </a:lnSpc>
              <a:spcBef>
                <a:spcPts val="600"/>
              </a:spcBef>
              <a:spcAft>
                <a:spcPts val="600"/>
              </a:spcAft>
            </a:pPr>
            <a:r>
              <a:rPr lang="en-US" sz="2100" dirty="0" smtClean="0"/>
              <a:t>resource </a:t>
            </a:r>
            <a:r>
              <a:rPr lang="en-US" sz="2100" dirty="0"/>
              <a:t>allocation and </a:t>
            </a:r>
            <a:endParaRPr lang="en-US" sz="2100" dirty="0" smtClean="0"/>
          </a:p>
          <a:p>
            <a:pPr lvl="1">
              <a:lnSpc>
                <a:spcPct val="110000"/>
              </a:lnSpc>
              <a:spcBef>
                <a:spcPts val="600"/>
              </a:spcBef>
              <a:spcAft>
                <a:spcPts val="600"/>
              </a:spcAft>
            </a:pPr>
            <a:r>
              <a:rPr lang="en-US" sz="2100" dirty="0" smtClean="0"/>
              <a:t>performance </a:t>
            </a:r>
            <a:r>
              <a:rPr lang="en-US" sz="2100" dirty="0"/>
              <a:t>monitoring processes</a:t>
            </a:r>
            <a:r>
              <a:rPr lang="en-US" sz="2100" dirty="0" smtClean="0"/>
              <a:t>.</a:t>
            </a:r>
            <a:endParaRPr lang="en-US" sz="2100" dirty="0"/>
          </a:p>
          <a:p>
            <a:pPr lvl="0">
              <a:lnSpc>
                <a:spcPct val="110000"/>
              </a:lnSpc>
              <a:spcBef>
                <a:spcPts val="600"/>
              </a:spcBef>
              <a:spcAft>
                <a:spcPts val="600"/>
              </a:spcAft>
            </a:pPr>
            <a:r>
              <a:rPr lang="en-US" dirty="0"/>
              <a:t>NDP = “high level planning” for </a:t>
            </a:r>
            <a:r>
              <a:rPr lang="en-US" dirty="0" smtClean="0"/>
              <a:t>Provincially </a:t>
            </a:r>
            <a:r>
              <a:rPr lang="en-US" dirty="0"/>
              <a:t>“</a:t>
            </a:r>
            <a:r>
              <a:rPr lang="en-US" b="1" i="1" dirty="0"/>
              <a:t>focused implementation</a:t>
            </a:r>
            <a:r>
              <a:rPr lang="en-US" dirty="0"/>
              <a:t>”.</a:t>
            </a:r>
          </a:p>
          <a:p>
            <a:pPr>
              <a:lnSpc>
                <a:spcPct val="110000"/>
              </a:lnSpc>
              <a:spcBef>
                <a:spcPts val="600"/>
              </a:spcBef>
              <a:spcAft>
                <a:spcPts val="600"/>
              </a:spcAft>
              <a:buNone/>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a:ln>
            <a:solidFill>
              <a:schemeClr val="tx1"/>
            </a:solidFill>
          </a:ln>
        </p:spPr>
        <p:txBody>
          <a:bodyPr>
            <a:noAutofit/>
          </a:bodyPr>
          <a:lstStyle/>
          <a:p>
            <a:r>
              <a:rPr lang="en-ZA" sz="3200" b="1" dirty="0" smtClean="0"/>
              <a:t>P3: Health System Effectiveness: A Robust Foundation for the NHI</a:t>
            </a:r>
            <a:endParaRPr lang="en-GB"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6690219"/>
              </p:ext>
            </p:extLst>
          </p:nvPr>
        </p:nvGraphicFramePr>
        <p:xfrm>
          <a:off x="457200" y="17526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21308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685800"/>
          </a:xfrm>
          <a:ln>
            <a:solidFill>
              <a:schemeClr val="tx1"/>
            </a:solidFill>
          </a:ln>
        </p:spPr>
        <p:txBody>
          <a:bodyPr>
            <a:normAutofit/>
          </a:bodyPr>
          <a:lstStyle/>
          <a:p>
            <a:r>
              <a:rPr lang="en-ZA" sz="3600" b="1" dirty="0" smtClean="0"/>
              <a:t>Key Actions</a:t>
            </a:r>
            <a:endParaRPr lang="en-GB" sz="3600" b="1" dirty="0"/>
          </a:p>
        </p:txBody>
      </p:sp>
      <p:sp>
        <p:nvSpPr>
          <p:cNvPr id="3" name="Content Placeholder 2"/>
          <p:cNvSpPr>
            <a:spLocks noGrp="1"/>
          </p:cNvSpPr>
          <p:nvPr>
            <p:ph idx="1"/>
          </p:nvPr>
        </p:nvSpPr>
        <p:spPr>
          <a:xfrm>
            <a:off x="228600" y="1219200"/>
            <a:ext cx="8686800" cy="5410200"/>
          </a:xfrm>
        </p:spPr>
        <p:style>
          <a:lnRef idx="2">
            <a:schemeClr val="accent4"/>
          </a:lnRef>
          <a:fillRef idx="1">
            <a:schemeClr val="lt1"/>
          </a:fillRef>
          <a:effectRef idx="0">
            <a:schemeClr val="accent4"/>
          </a:effectRef>
          <a:fontRef idx="minor">
            <a:schemeClr val="dk1"/>
          </a:fontRef>
        </p:style>
        <p:txBody>
          <a:bodyPr>
            <a:normAutofit fontScale="47500" lnSpcReduction="20000"/>
          </a:bodyPr>
          <a:lstStyle/>
          <a:p>
            <a:pPr marL="534988" indent="-534988">
              <a:lnSpc>
                <a:spcPct val="120000"/>
              </a:lnSpc>
              <a:spcBef>
                <a:spcPts val="600"/>
              </a:spcBef>
              <a:spcAft>
                <a:spcPts val="600"/>
              </a:spcAft>
              <a:buFont typeface="+mj-lt"/>
              <a:buAutoNum type="arabicPeriod"/>
            </a:pPr>
            <a:r>
              <a:rPr lang="en-ZA" sz="4000" dirty="0" smtClean="0"/>
              <a:t>Strengthen the </a:t>
            </a:r>
            <a:r>
              <a:rPr lang="en-ZA" sz="4000" b="1" i="1" dirty="0" smtClean="0"/>
              <a:t>quality of leadership </a:t>
            </a:r>
            <a:r>
              <a:rPr lang="en-ZA" sz="4000" dirty="0" smtClean="0"/>
              <a:t>at all levels, especially the management and leadership of hospitals</a:t>
            </a:r>
          </a:p>
          <a:p>
            <a:pPr marL="534988" indent="-534988">
              <a:lnSpc>
                <a:spcPct val="120000"/>
              </a:lnSpc>
              <a:spcBef>
                <a:spcPts val="600"/>
              </a:spcBef>
              <a:spcAft>
                <a:spcPts val="600"/>
              </a:spcAft>
              <a:buFont typeface="+mj-lt"/>
              <a:buAutoNum type="arabicPeriod"/>
            </a:pPr>
            <a:r>
              <a:rPr lang="en-ZA" sz="4000" dirty="0" smtClean="0"/>
              <a:t>Provide </a:t>
            </a:r>
            <a:r>
              <a:rPr lang="en-ZA" sz="4000" b="1" i="1" dirty="0" smtClean="0"/>
              <a:t>quality infrastructure and equipment </a:t>
            </a:r>
            <a:r>
              <a:rPr lang="en-ZA" sz="4000" dirty="0" smtClean="0"/>
              <a:t>in line with prescribed standards to improve the quality of care</a:t>
            </a:r>
          </a:p>
          <a:p>
            <a:pPr marL="534988" indent="-534988">
              <a:lnSpc>
                <a:spcPct val="120000"/>
              </a:lnSpc>
              <a:spcBef>
                <a:spcPts val="600"/>
              </a:spcBef>
              <a:spcAft>
                <a:spcPts val="600"/>
              </a:spcAft>
              <a:buFont typeface="+mj-lt"/>
              <a:buAutoNum type="arabicPeriod"/>
            </a:pPr>
            <a:r>
              <a:rPr lang="en-ZA" sz="4000" dirty="0" smtClean="0"/>
              <a:t>Establish </a:t>
            </a:r>
            <a:r>
              <a:rPr lang="en-ZA" sz="4000" b="1" i="1" dirty="0" smtClean="0"/>
              <a:t>dedicated maintenance teams</a:t>
            </a:r>
            <a:r>
              <a:rPr lang="en-ZA" sz="4000" dirty="0" smtClean="0"/>
              <a:t> in to ensure the ongoing the maintenance of health facilities </a:t>
            </a:r>
          </a:p>
          <a:p>
            <a:pPr marL="534988" indent="-534988">
              <a:lnSpc>
                <a:spcPct val="120000"/>
              </a:lnSpc>
              <a:spcBef>
                <a:spcPts val="600"/>
              </a:spcBef>
              <a:spcAft>
                <a:spcPts val="600"/>
              </a:spcAft>
              <a:buFont typeface="+mj-lt"/>
              <a:buAutoNum type="arabicPeriod"/>
            </a:pPr>
            <a:r>
              <a:rPr lang="en-ZA" sz="4000" dirty="0" smtClean="0"/>
              <a:t>Appoint and retain </a:t>
            </a:r>
            <a:r>
              <a:rPr lang="en-ZA" sz="4000" b="1" i="1" dirty="0" smtClean="0"/>
              <a:t>suitably qualified professionals</a:t>
            </a:r>
            <a:r>
              <a:rPr lang="en-ZA" sz="4000" dirty="0" smtClean="0"/>
              <a:t> in critical areas of health care delivery</a:t>
            </a:r>
          </a:p>
          <a:p>
            <a:pPr marL="534988" indent="-534988">
              <a:lnSpc>
                <a:spcPct val="120000"/>
              </a:lnSpc>
              <a:spcBef>
                <a:spcPts val="600"/>
              </a:spcBef>
              <a:spcAft>
                <a:spcPts val="600"/>
              </a:spcAft>
              <a:buFont typeface="+mj-lt"/>
              <a:buAutoNum type="arabicPeriod"/>
            </a:pPr>
            <a:r>
              <a:rPr lang="en-ZA" sz="4000" dirty="0" smtClean="0"/>
              <a:t>Strengthen </a:t>
            </a:r>
            <a:r>
              <a:rPr lang="en-ZA" sz="4000" b="1" i="1" dirty="0" smtClean="0"/>
              <a:t>primary health care </a:t>
            </a:r>
            <a:r>
              <a:rPr lang="en-ZA" sz="4000" dirty="0" smtClean="0"/>
              <a:t>and improve the implementation of the referral system</a:t>
            </a:r>
          </a:p>
          <a:p>
            <a:pPr marL="534988" indent="-534988">
              <a:lnSpc>
                <a:spcPct val="120000"/>
              </a:lnSpc>
              <a:spcBef>
                <a:spcPts val="600"/>
              </a:spcBef>
              <a:spcAft>
                <a:spcPts val="600"/>
              </a:spcAft>
              <a:buFont typeface="+mj-lt"/>
              <a:buAutoNum type="arabicPeriod"/>
            </a:pPr>
            <a:r>
              <a:rPr lang="en-ZA" sz="4000" dirty="0" smtClean="0"/>
              <a:t>Implement a comprehensive </a:t>
            </a:r>
            <a:r>
              <a:rPr lang="en-ZA" sz="4000" b="1" i="1" dirty="0" smtClean="0"/>
              <a:t>HIV and Aids programme </a:t>
            </a:r>
            <a:r>
              <a:rPr lang="en-ZA" sz="4000" dirty="0" smtClean="0"/>
              <a:t>in partnership with key stakeholders and communities</a:t>
            </a:r>
          </a:p>
          <a:p>
            <a:pPr marL="534988" indent="-534988">
              <a:lnSpc>
                <a:spcPct val="120000"/>
              </a:lnSpc>
              <a:spcBef>
                <a:spcPts val="600"/>
              </a:spcBef>
              <a:spcAft>
                <a:spcPts val="600"/>
              </a:spcAft>
              <a:buFont typeface="+mj-lt"/>
              <a:buAutoNum type="arabicPeriod"/>
            </a:pPr>
            <a:r>
              <a:rPr lang="en-ZA" sz="4000" dirty="0" smtClean="0"/>
              <a:t>Implement an effective and efficient system of </a:t>
            </a:r>
            <a:r>
              <a:rPr lang="en-ZA" sz="4000" b="1" i="1" dirty="0" smtClean="0"/>
              <a:t>drug supply and distribution </a:t>
            </a:r>
            <a:r>
              <a:rPr lang="en-ZA" sz="4000" dirty="0" smtClean="0"/>
              <a:t>to avoid shortages of essential drugs </a:t>
            </a:r>
          </a:p>
          <a:p>
            <a:pPr marL="273050" indent="-273050">
              <a:lnSpc>
                <a:spcPct val="120000"/>
              </a:lnSpc>
              <a:spcBef>
                <a:spcPts val="300"/>
              </a:spcBef>
              <a:spcAft>
                <a:spcPts val="300"/>
              </a:spcAft>
              <a:buAutoNum type="arabicPeriod"/>
            </a:pPr>
            <a:endParaRPr lang="en-ZA" sz="4000" dirty="0" smtClean="0"/>
          </a:p>
          <a:p>
            <a:pPr marL="228600" indent="-228600">
              <a:lnSpc>
                <a:spcPct val="120000"/>
              </a:lnSpc>
              <a:spcBef>
                <a:spcPts val="300"/>
              </a:spcBef>
              <a:spcAft>
                <a:spcPts val="300"/>
              </a:spcAft>
              <a:buAutoNum type="arabicPeriod"/>
            </a:pPr>
            <a:endParaRPr lang="en-ZA" sz="1100" dirty="0" smtClean="0"/>
          </a:p>
          <a:p>
            <a:pPr marL="0" indent="0">
              <a:lnSpc>
                <a:spcPct val="120000"/>
              </a:lnSpc>
              <a:spcBef>
                <a:spcPts val="300"/>
              </a:spcBef>
              <a:spcAft>
                <a:spcPts val="300"/>
              </a:spcAft>
              <a:buNone/>
            </a:pPr>
            <a:endParaRPr lang="en-ZA" sz="4000" dirty="0" smtClean="0"/>
          </a:p>
          <a:p>
            <a:pPr marL="548640" lvl="2" indent="0">
              <a:lnSpc>
                <a:spcPct val="120000"/>
              </a:lnSpc>
              <a:spcBef>
                <a:spcPts val="300"/>
              </a:spcBef>
              <a:spcAft>
                <a:spcPts val="300"/>
              </a:spcAft>
            </a:pPr>
            <a:endParaRPr lang="en-ZA" sz="40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ZA" b="1" dirty="0" smtClean="0"/>
              <a:t>Key Targets</a:t>
            </a:r>
          </a:p>
          <a:p>
            <a:pPr marL="0" indent="0">
              <a:buNone/>
            </a:pPr>
            <a:endParaRPr lang="en-ZA" b="1" dirty="0"/>
          </a:p>
          <a:p>
            <a:pPr marL="0" indent="0">
              <a:buNone/>
            </a:pPr>
            <a:endParaRPr lang="en-ZA" b="1" dirty="0"/>
          </a:p>
          <a:p>
            <a:pPr marL="0" indent="0">
              <a:buNone/>
            </a:pPr>
            <a:r>
              <a:rPr lang="en-ZA" b="1" dirty="0" smtClean="0"/>
              <a:t> </a:t>
            </a:r>
            <a:endParaRPr lang="en-ZA" b="1" dirty="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044751052"/>
              </p:ext>
            </p:extLst>
          </p:nvPr>
        </p:nvGraphicFramePr>
        <p:xfrm>
          <a:off x="533400" y="2362200"/>
          <a:ext cx="7848600" cy="2255520"/>
        </p:xfrm>
        <a:graphic>
          <a:graphicData uri="http://schemas.openxmlformats.org/drawingml/2006/table">
            <a:tbl>
              <a:tblPr firstRow="1" bandRow="1">
                <a:tableStyleId>{5C22544A-7EE6-4342-B048-85BDC9FD1C3A}</a:tableStyleId>
              </a:tblPr>
              <a:tblGrid>
                <a:gridCol w="1962150"/>
                <a:gridCol w="2457450"/>
                <a:gridCol w="1066800"/>
                <a:gridCol w="2362200"/>
              </a:tblGrid>
              <a:tr h="370840">
                <a:tc>
                  <a:txBody>
                    <a:bodyPr/>
                    <a:lstStyle/>
                    <a:p>
                      <a:pPr marL="0" marR="0">
                        <a:lnSpc>
                          <a:spcPct val="100000"/>
                        </a:lnSpc>
                        <a:spcBef>
                          <a:spcPts val="600"/>
                        </a:spcBef>
                        <a:spcAft>
                          <a:spcPts val="600"/>
                        </a:spcAft>
                      </a:pPr>
                      <a:r>
                        <a:rPr lang="en-US" sz="1400" b="1" dirty="0" smtClean="0">
                          <a:latin typeface="+mn-lt"/>
                        </a:rPr>
                        <a:t>IMPACT INDICATORS</a:t>
                      </a:r>
                      <a:endParaRPr lang="en-US" sz="1400" dirty="0">
                        <a:latin typeface="+mn-lt"/>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US" sz="1400" b="1" kern="1200" dirty="0" smtClean="0">
                          <a:solidFill>
                            <a:schemeClr val="lt1"/>
                          </a:solidFill>
                          <a:latin typeface="+mn-lt"/>
                          <a:ea typeface="+mn-ea"/>
                          <a:cs typeface="+mn-cs"/>
                        </a:rPr>
                        <a:t>MPUMALANGA V2030 TARGET</a:t>
                      </a:r>
                    </a:p>
                    <a:p>
                      <a:pPr>
                        <a:lnSpc>
                          <a:spcPct val="100000"/>
                        </a:lnSpc>
                        <a:spcBef>
                          <a:spcPts val="600"/>
                        </a:spcBef>
                        <a:spcAft>
                          <a:spcPts val="600"/>
                        </a:spcAft>
                      </a:pPr>
                      <a:endParaRPr lang="en-ZA" sz="1400" b="1" kern="1200" dirty="0">
                        <a:solidFill>
                          <a:schemeClr val="lt1"/>
                        </a:solidFill>
                        <a:latin typeface="+mn-lt"/>
                        <a:ea typeface="+mn-ea"/>
                        <a:cs typeface="+mn-cs"/>
                      </a:endParaRPr>
                    </a:p>
                  </a:txBody>
                  <a:tcPr/>
                </a:tc>
                <a:tc>
                  <a:txBody>
                    <a:bodyPr/>
                    <a:lstStyle/>
                    <a:p>
                      <a:pPr marL="0" marR="0">
                        <a:lnSpc>
                          <a:spcPct val="100000"/>
                        </a:lnSpc>
                        <a:spcBef>
                          <a:spcPts val="600"/>
                        </a:spcBef>
                        <a:spcAft>
                          <a:spcPts val="600"/>
                        </a:spcAft>
                      </a:pPr>
                      <a:r>
                        <a:rPr lang="en-US" sz="1400" b="1" kern="1200" dirty="0" smtClean="0">
                          <a:solidFill>
                            <a:schemeClr val="lt1"/>
                          </a:solidFill>
                          <a:latin typeface="+mn-lt"/>
                          <a:ea typeface="+mn-ea"/>
                          <a:cs typeface="+mn-cs"/>
                        </a:rPr>
                        <a:t>BASELINE</a:t>
                      </a:r>
                    </a:p>
                    <a:p>
                      <a:pPr marL="0" marR="0">
                        <a:lnSpc>
                          <a:spcPct val="100000"/>
                        </a:lnSpc>
                        <a:spcBef>
                          <a:spcPts val="600"/>
                        </a:spcBef>
                        <a:spcAft>
                          <a:spcPts val="600"/>
                        </a:spcAft>
                      </a:pPr>
                      <a:endParaRPr lang="en-US" sz="1400" b="1" kern="1200" dirty="0">
                        <a:solidFill>
                          <a:schemeClr val="lt1"/>
                        </a:solidFill>
                        <a:latin typeface="+mn-lt"/>
                        <a:ea typeface="+mn-ea"/>
                        <a:cs typeface="+mn-cs"/>
                      </a:endParaRPr>
                    </a:p>
                  </a:txBody>
                  <a:tcPr marL="68580" marR="68580" marT="0" marB="0"/>
                </a:tc>
                <a:tc>
                  <a:txBody>
                    <a:bodyPr/>
                    <a:lstStyle/>
                    <a:p>
                      <a:pPr marL="0" marR="0" algn="l" defTabSz="914400" rtl="0" eaLnBrk="1" latinLnBrk="0" hangingPunct="1">
                        <a:lnSpc>
                          <a:spcPct val="100000"/>
                        </a:lnSpc>
                        <a:spcBef>
                          <a:spcPts val="600"/>
                        </a:spcBef>
                        <a:spcAft>
                          <a:spcPts val="600"/>
                        </a:spcAft>
                      </a:pPr>
                      <a:r>
                        <a:rPr lang="en-US" sz="1400" b="1" kern="1200" dirty="0" smtClean="0">
                          <a:solidFill>
                            <a:schemeClr val="lt1"/>
                          </a:solidFill>
                          <a:latin typeface="+mn-lt"/>
                          <a:ea typeface="+mn-ea"/>
                          <a:cs typeface="+mn-cs"/>
                        </a:rPr>
                        <a:t>2014-2019 TARGET</a:t>
                      </a:r>
                      <a:endParaRPr lang="en-US" sz="1400" b="1" kern="1200" dirty="0">
                        <a:solidFill>
                          <a:schemeClr val="lt1"/>
                        </a:solidFill>
                        <a:latin typeface="+mn-lt"/>
                        <a:ea typeface="+mn-ea"/>
                        <a:cs typeface="+mn-cs"/>
                      </a:endParaRPr>
                    </a:p>
                  </a:txBody>
                  <a:tcPr marL="68580" marR="68580" marT="0" marB="0"/>
                </a:tc>
              </a:tr>
              <a:tr h="370840">
                <a:tc>
                  <a:txBody>
                    <a:bodyPr/>
                    <a:lstStyle/>
                    <a:p>
                      <a:pPr marL="0" marR="0">
                        <a:lnSpc>
                          <a:spcPct val="100000"/>
                        </a:lnSpc>
                        <a:spcBef>
                          <a:spcPts val="600"/>
                        </a:spcBef>
                        <a:spcAft>
                          <a:spcPts val="600"/>
                        </a:spcAft>
                      </a:pPr>
                      <a:endParaRPr lang="en-US" sz="1400" b="1" dirty="0" smtClean="0">
                        <a:latin typeface="+mn-lt"/>
                      </a:endParaRPr>
                    </a:p>
                    <a:p>
                      <a:pPr marL="0" marR="0">
                        <a:lnSpc>
                          <a:spcPct val="100000"/>
                        </a:lnSpc>
                        <a:spcBef>
                          <a:spcPts val="600"/>
                        </a:spcBef>
                        <a:spcAft>
                          <a:spcPts val="600"/>
                        </a:spcAft>
                      </a:pPr>
                      <a:r>
                        <a:rPr lang="en-US" sz="1400" b="1" dirty="0" smtClean="0">
                          <a:latin typeface="+mn-lt"/>
                        </a:rPr>
                        <a:t>Percentage</a:t>
                      </a:r>
                      <a:r>
                        <a:rPr lang="en-US" sz="1400" b="1" baseline="0" dirty="0" smtClean="0">
                          <a:latin typeface="+mn-lt"/>
                        </a:rPr>
                        <a:t> </a:t>
                      </a:r>
                      <a:r>
                        <a:rPr lang="en-US" sz="1400" b="1" dirty="0" smtClean="0">
                          <a:latin typeface="+mn-lt"/>
                        </a:rPr>
                        <a:t>of</a:t>
                      </a:r>
                      <a:r>
                        <a:rPr lang="en-US" sz="1400" b="1" baseline="0" dirty="0" smtClean="0">
                          <a:latin typeface="+mn-lt"/>
                        </a:rPr>
                        <a:t> GDP spent on infrastructure</a:t>
                      </a: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endParaRPr lang="en-ZA" sz="1400" dirty="0" smtClean="0">
                        <a:latin typeface="+mn-lt"/>
                      </a:endParaRPr>
                    </a:p>
                    <a:p>
                      <a:pPr marL="0" marR="0" indent="0" algn="l" defTabSz="914400" rtl="0" eaLnBrk="1" fontAlgn="auto" latinLnBrk="0" hangingPunct="1">
                        <a:lnSpc>
                          <a:spcPct val="100000"/>
                        </a:lnSpc>
                        <a:spcBef>
                          <a:spcPts val="600"/>
                        </a:spcBef>
                        <a:spcAft>
                          <a:spcPts val="600"/>
                        </a:spcAft>
                        <a:buClrTx/>
                        <a:buSzTx/>
                        <a:buFontTx/>
                        <a:buNone/>
                        <a:tabLst/>
                        <a:defRPr/>
                      </a:pPr>
                      <a:r>
                        <a:rPr lang="en-ZA" sz="1400" dirty="0" smtClean="0">
                          <a:latin typeface="+mn-lt"/>
                        </a:rPr>
                        <a:t>Public infrastructure investment  must be equal to 10% of GDP by 2030</a:t>
                      </a:r>
                    </a:p>
                    <a:p>
                      <a:pPr marL="0" marR="0" indent="0" algn="l" defTabSz="914400" rtl="0" eaLnBrk="1" fontAlgn="auto" latinLnBrk="0" hangingPunct="1">
                        <a:lnSpc>
                          <a:spcPct val="100000"/>
                        </a:lnSpc>
                        <a:spcBef>
                          <a:spcPts val="600"/>
                        </a:spcBef>
                        <a:spcAft>
                          <a:spcPts val="600"/>
                        </a:spcAft>
                        <a:buClrTx/>
                        <a:buSzTx/>
                        <a:buFontTx/>
                        <a:buNone/>
                        <a:tabLst/>
                        <a:defRPr/>
                      </a:pPr>
                      <a:endParaRPr lang="en-ZA" sz="1400" dirty="0" smtClean="0">
                        <a:latin typeface="+mn-lt"/>
                      </a:endParaRPr>
                    </a:p>
                  </a:txBody>
                  <a:tcPr marL="68580" marR="68580" marT="0" marB="0"/>
                </a:tc>
                <a:tc>
                  <a:txBody>
                    <a:bodyPr/>
                    <a:lstStyle/>
                    <a:p>
                      <a:pPr marL="0" marR="0">
                        <a:lnSpc>
                          <a:spcPct val="100000"/>
                        </a:lnSpc>
                        <a:spcBef>
                          <a:spcPts val="600"/>
                        </a:spcBef>
                        <a:spcAft>
                          <a:spcPts val="600"/>
                        </a:spcAft>
                      </a:pPr>
                      <a:endParaRPr lang="en-ZA" sz="1400" dirty="0" smtClean="0">
                        <a:latin typeface="+mn-lt"/>
                      </a:endParaRPr>
                    </a:p>
                    <a:p>
                      <a:pPr marL="0" marR="0">
                        <a:lnSpc>
                          <a:spcPct val="100000"/>
                        </a:lnSpc>
                        <a:spcBef>
                          <a:spcPts val="600"/>
                        </a:spcBef>
                        <a:spcAft>
                          <a:spcPts val="600"/>
                        </a:spcAft>
                      </a:pPr>
                      <a:r>
                        <a:rPr lang="en-ZA" sz="1400" dirty="0" smtClean="0">
                          <a:latin typeface="+mn-lt"/>
                        </a:rPr>
                        <a:t>New</a:t>
                      </a:r>
                    </a:p>
                  </a:txBody>
                  <a:tcPr marL="68580" marR="68580" marT="0" marB="0"/>
                </a:tc>
                <a:tc>
                  <a:txBody>
                    <a:bodyPr/>
                    <a:lstStyle/>
                    <a:p>
                      <a:pPr marL="0" marR="0">
                        <a:lnSpc>
                          <a:spcPct val="100000"/>
                        </a:lnSpc>
                        <a:spcBef>
                          <a:spcPts val="600"/>
                        </a:spcBef>
                        <a:spcAft>
                          <a:spcPts val="600"/>
                        </a:spcAft>
                      </a:pPr>
                      <a:endParaRPr lang="en-ZA" sz="1400" dirty="0" smtClean="0">
                        <a:latin typeface="+mn-lt"/>
                      </a:endParaRPr>
                    </a:p>
                    <a:p>
                      <a:pPr marL="0" marR="0">
                        <a:lnSpc>
                          <a:spcPct val="100000"/>
                        </a:lnSpc>
                        <a:spcBef>
                          <a:spcPts val="600"/>
                        </a:spcBef>
                        <a:spcAft>
                          <a:spcPts val="600"/>
                        </a:spcAft>
                      </a:pPr>
                      <a:r>
                        <a:rPr lang="en-ZA" sz="1400" dirty="0" smtClean="0">
                          <a:latin typeface="+mn-lt"/>
                        </a:rPr>
                        <a:t>Public infrastructure investment  must be equal to 5.1% of GDP by 2019</a:t>
                      </a:r>
                    </a:p>
                    <a:p>
                      <a:pPr marL="0" marR="0">
                        <a:lnSpc>
                          <a:spcPct val="100000"/>
                        </a:lnSpc>
                        <a:spcBef>
                          <a:spcPts val="600"/>
                        </a:spcBef>
                        <a:spcAft>
                          <a:spcPts val="600"/>
                        </a:spcAft>
                      </a:pPr>
                      <a:endParaRPr lang="en-ZA" sz="1400" dirty="0" smtClean="0">
                        <a:latin typeface="+mn-lt"/>
                      </a:endParaRPr>
                    </a:p>
                  </a:txBody>
                  <a:tcPr marL="68580" marR="68580" marT="0" marB="0"/>
                </a:tc>
              </a:tr>
            </a:tbl>
          </a:graphicData>
        </a:graphic>
      </p:graphicFrame>
      <p:sp>
        <p:nvSpPr>
          <p:cNvPr id="6" name="Title 1"/>
          <p:cNvSpPr>
            <a:spLocks noGrp="1"/>
          </p:cNvSpPr>
          <p:nvPr>
            <p:ph type="title"/>
          </p:nvPr>
        </p:nvSpPr>
        <p:spPr>
          <a:xfrm>
            <a:off x="457200" y="533400"/>
            <a:ext cx="8229600" cy="762000"/>
          </a:xfrm>
          <a:ln>
            <a:solidFill>
              <a:schemeClr val="tx1"/>
            </a:solidFill>
          </a:ln>
        </p:spPr>
        <p:txBody>
          <a:bodyPr>
            <a:noAutofit/>
          </a:bodyPr>
          <a:lstStyle/>
          <a:p>
            <a:r>
              <a:rPr lang="en-ZA" sz="2400" b="1" dirty="0" smtClean="0"/>
              <a:t>P4: Adequate Infrastructure to Facilitate Achievement of Priority Outcomes</a:t>
            </a:r>
            <a:endParaRPr lang="en-GB" sz="2400" b="1" dirty="0"/>
          </a:p>
        </p:txBody>
      </p:sp>
    </p:spTree>
    <p:extLst>
      <p:ext uri="{BB962C8B-B14F-4D97-AF65-F5344CB8AC3E}">
        <p14:creationId xmlns:p14="http://schemas.microsoft.com/office/powerpoint/2010/main" val="143449280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Autofit/>
          </a:bodyPr>
          <a:lstStyle/>
          <a:p>
            <a:r>
              <a:rPr lang="en-ZA" sz="3200" b="1" dirty="0" smtClean="0"/>
              <a:t>P4: Provide Adequate Infrastructure to Facilitate Priority Outcomes</a:t>
            </a:r>
            <a:endParaRPr lang="en-GB"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0298053"/>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086473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685800"/>
          </a:xfrm>
          <a:ln>
            <a:solidFill>
              <a:schemeClr val="tx1"/>
            </a:solidFill>
          </a:ln>
        </p:spPr>
        <p:txBody>
          <a:bodyPr>
            <a:noAutofit/>
          </a:bodyPr>
          <a:lstStyle/>
          <a:p>
            <a:r>
              <a:rPr lang="en-ZA" sz="4400" b="1" dirty="0" smtClean="0"/>
              <a:t>Key Actions</a:t>
            </a:r>
            <a:endParaRPr lang="en-GB" sz="4400" b="1" dirty="0"/>
          </a:p>
        </p:txBody>
      </p:sp>
      <p:sp>
        <p:nvSpPr>
          <p:cNvPr id="3" name="Content Placeholder 2"/>
          <p:cNvSpPr>
            <a:spLocks noGrp="1"/>
          </p:cNvSpPr>
          <p:nvPr>
            <p:ph idx="1"/>
          </p:nvPr>
        </p:nvSpPr>
        <p:spPr>
          <a:xfrm>
            <a:off x="152400" y="1828800"/>
            <a:ext cx="8686800" cy="3276600"/>
          </a:xfrm>
        </p:spPr>
        <p:style>
          <a:lnRef idx="2">
            <a:schemeClr val="accent4"/>
          </a:lnRef>
          <a:fillRef idx="1">
            <a:schemeClr val="lt1"/>
          </a:fillRef>
          <a:effectRef idx="0">
            <a:schemeClr val="accent4"/>
          </a:effectRef>
          <a:fontRef idx="minor">
            <a:schemeClr val="dk1"/>
          </a:fontRef>
        </p:style>
        <p:txBody>
          <a:bodyPr>
            <a:normAutofit/>
          </a:bodyPr>
          <a:lstStyle/>
          <a:p>
            <a:pPr marL="0" indent="0">
              <a:lnSpc>
                <a:spcPct val="120000"/>
              </a:lnSpc>
              <a:spcBef>
                <a:spcPts val="300"/>
              </a:spcBef>
              <a:spcAft>
                <a:spcPts val="300"/>
              </a:spcAft>
              <a:buNone/>
            </a:pPr>
            <a:r>
              <a:rPr lang="en-ZA" sz="4400" b="1" dirty="0" smtClean="0">
                <a:solidFill>
                  <a:schemeClr val="accent1">
                    <a:lumMod val="75000"/>
                  </a:schemeClr>
                </a:solidFill>
              </a:rPr>
              <a:t>Infrastructure Delivery Capacity</a:t>
            </a:r>
            <a:endParaRPr lang="en-ZA" sz="4400" b="1" dirty="0"/>
          </a:p>
          <a:p>
            <a:pPr marL="742950" indent="-742950">
              <a:spcBef>
                <a:spcPts val="600"/>
              </a:spcBef>
              <a:spcAft>
                <a:spcPts val="600"/>
              </a:spcAft>
              <a:buFont typeface="+mj-lt"/>
              <a:buAutoNum type="arabicPeriod"/>
            </a:pPr>
            <a:r>
              <a:rPr lang="en-ZA" dirty="0" smtClean="0"/>
              <a:t>Develop and implement a long-term </a:t>
            </a:r>
            <a:r>
              <a:rPr lang="en-ZA" b="1" i="1" dirty="0" smtClean="0"/>
              <a:t>infrastructure investment framework </a:t>
            </a:r>
            <a:r>
              <a:rPr lang="en-ZA" dirty="0" smtClean="0"/>
              <a:t>for the Province</a:t>
            </a:r>
          </a:p>
          <a:p>
            <a:pPr marL="742950" indent="-742950">
              <a:spcBef>
                <a:spcPts val="600"/>
              </a:spcBef>
              <a:spcAft>
                <a:spcPts val="600"/>
              </a:spcAft>
              <a:buFont typeface="+mj-lt"/>
              <a:buAutoNum type="arabicPeriod"/>
            </a:pPr>
            <a:r>
              <a:rPr lang="en-ZA" dirty="0" smtClean="0"/>
              <a:t>Build the necessary </a:t>
            </a:r>
            <a:r>
              <a:rPr lang="en-ZA" b="1" i="1" dirty="0" smtClean="0"/>
              <a:t>institutional capacity </a:t>
            </a:r>
            <a:r>
              <a:rPr lang="en-ZA" dirty="0" smtClean="0"/>
              <a:t>to coordinate the planning and implementation of strategic infrastructure projects</a:t>
            </a:r>
          </a:p>
          <a:p>
            <a:pPr marL="273050" indent="-273050">
              <a:lnSpc>
                <a:spcPct val="120000"/>
              </a:lnSpc>
              <a:spcBef>
                <a:spcPts val="300"/>
              </a:spcBef>
              <a:spcAft>
                <a:spcPts val="300"/>
              </a:spcAft>
              <a:buNone/>
            </a:pPr>
            <a:endParaRPr lang="en-ZA" sz="4000" dirty="0" smtClean="0"/>
          </a:p>
          <a:p>
            <a:pPr marL="273050" indent="-273050">
              <a:lnSpc>
                <a:spcPct val="120000"/>
              </a:lnSpc>
              <a:spcBef>
                <a:spcPts val="300"/>
              </a:spcBef>
              <a:spcAft>
                <a:spcPts val="300"/>
              </a:spcAft>
              <a:buAutoNum type="arabicPeriod"/>
            </a:pPr>
            <a:endParaRPr lang="en-ZA" sz="4000" dirty="0" smtClean="0"/>
          </a:p>
          <a:p>
            <a:pPr marL="228600" indent="-228600">
              <a:lnSpc>
                <a:spcPct val="120000"/>
              </a:lnSpc>
              <a:spcBef>
                <a:spcPts val="300"/>
              </a:spcBef>
              <a:spcAft>
                <a:spcPts val="300"/>
              </a:spcAft>
              <a:buAutoNum type="arabicPeriod"/>
            </a:pPr>
            <a:endParaRPr lang="en-ZA" sz="1100" dirty="0" smtClean="0"/>
          </a:p>
          <a:p>
            <a:pPr marL="0" indent="0">
              <a:lnSpc>
                <a:spcPct val="120000"/>
              </a:lnSpc>
              <a:spcBef>
                <a:spcPts val="300"/>
              </a:spcBef>
              <a:spcAft>
                <a:spcPts val="300"/>
              </a:spcAft>
              <a:buNone/>
            </a:pPr>
            <a:endParaRPr lang="en-ZA" sz="4000" dirty="0" smtClean="0"/>
          </a:p>
          <a:p>
            <a:pPr marL="548640" lvl="2" indent="0">
              <a:lnSpc>
                <a:spcPct val="120000"/>
              </a:lnSpc>
              <a:spcBef>
                <a:spcPts val="300"/>
              </a:spcBef>
              <a:spcAft>
                <a:spcPts val="300"/>
              </a:spcAft>
            </a:pPr>
            <a:endParaRPr lang="en-ZA" sz="40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685800"/>
          </a:xfrm>
          <a:ln>
            <a:solidFill>
              <a:schemeClr val="tx1"/>
            </a:solidFill>
          </a:ln>
        </p:spPr>
        <p:txBody>
          <a:bodyPr>
            <a:noAutofit/>
          </a:bodyPr>
          <a:lstStyle/>
          <a:p>
            <a:r>
              <a:rPr lang="en-ZA" sz="4400" b="1" dirty="0" smtClean="0"/>
              <a:t>Key Actions</a:t>
            </a:r>
            <a:endParaRPr lang="en-GB" sz="4400" b="1" dirty="0"/>
          </a:p>
        </p:txBody>
      </p:sp>
      <p:sp>
        <p:nvSpPr>
          <p:cNvPr id="3" name="Content Placeholder 2"/>
          <p:cNvSpPr>
            <a:spLocks noGrp="1"/>
          </p:cNvSpPr>
          <p:nvPr>
            <p:ph idx="1"/>
          </p:nvPr>
        </p:nvSpPr>
        <p:spPr>
          <a:xfrm>
            <a:off x="228600" y="1600200"/>
            <a:ext cx="8686800" cy="3124200"/>
          </a:xfrm>
        </p:spPr>
        <p:style>
          <a:lnRef idx="2">
            <a:schemeClr val="accent4"/>
          </a:lnRef>
          <a:fillRef idx="1">
            <a:schemeClr val="lt1"/>
          </a:fillRef>
          <a:effectRef idx="0">
            <a:schemeClr val="accent4"/>
          </a:effectRef>
          <a:fontRef idx="minor">
            <a:schemeClr val="dk1"/>
          </a:fontRef>
        </p:style>
        <p:txBody>
          <a:bodyPr>
            <a:normAutofit/>
          </a:bodyPr>
          <a:lstStyle/>
          <a:p>
            <a:pPr marL="0" indent="0">
              <a:spcBef>
                <a:spcPts val="600"/>
              </a:spcBef>
              <a:spcAft>
                <a:spcPts val="600"/>
              </a:spcAft>
              <a:buNone/>
            </a:pPr>
            <a:r>
              <a:rPr lang="en-ZA" sz="4400" b="1" dirty="0" smtClean="0">
                <a:solidFill>
                  <a:schemeClr val="accent1">
                    <a:lumMod val="75000"/>
                  </a:schemeClr>
                </a:solidFill>
              </a:rPr>
              <a:t>Integrated Human Settlements</a:t>
            </a:r>
            <a:endParaRPr lang="en-ZA" sz="4400" b="1" dirty="0"/>
          </a:p>
          <a:p>
            <a:pPr marL="534988" indent="-534988">
              <a:spcBef>
                <a:spcPts val="600"/>
              </a:spcBef>
              <a:spcAft>
                <a:spcPts val="600"/>
              </a:spcAft>
              <a:buFont typeface="+mj-lt"/>
              <a:buAutoNum type="arabicPeriod"/>
            </a:pPr>
            <a:r>
              <a:rPr lang="en-ZA" dirty="0" smtClean="0"/>
              <a:t>Provide </a:t>
            </a:r>
            <a:r>
              <a:rPr lang="en-ZA" b="1" i="1" dirty="0" smtClean="0"/>
              <a:t>bulk water and sanitation </a:t>
            </a:r>
            <a:r>
              <a:rPr lang="en-ZA" dirty="0" smtClean="0"/>
              <a:t>infrastructure</a:t>
            </a:r>
          </a:p>
          <a:p>
            <a:pPr marL="534988" indent="-534988">
              <a:spcBef>
                <a:spcPts val="600"/>
              </a:spcBef>
              <a:spcAft>
                <a:spcPts val="600"/>
              </a:spcAft>
              <a:buFont typeface="+mj-lt"/>
              <a:buAutoNum type="arabicPeriod"/>
            </a:pPr>
            <a:r>
              <a:rPr lang="en-ZA" dirty="0" smtClean="0"/>
              <a:t>Implement the </a:t>
            </a:r>
            <a:r>
              <a:rPr lang="en-ZA" b="1" i="1" dirty="0" smtClean="0"/>
              <a:t>Breaking New Ground </a:t>
            </a:r>
            <a:r>
              <a:rPr lang="en-ZA" dirty="0" smtClean="0"/>
              <a:t>(BNG) model as an approach to delivering sustainable and </a:t>
            </a:r>
            <a:r>
              <a:rPr lang="en-ZA" i="1" dirty="0" smtClean="0"/>
              <a:t>integrated human settlements</a:t>
            </a:r>
          </a:p>
          <a:p>
            <a:pPr marL="273050" indent="-273050">
              <a:spcBef>
                <a:spcPts val="600"/>
              </a:spcBef>
              <a:spcAft>
                <a:spcPts val="600"/>
              </a:spcAft>
              <a:buAutoNum type="arabicPeriod"/>
            </a:pPr>
            <a:endParaRPr lang="en-ZA" sz="3600" dirty="0" smtClean="0"/>
          </a:p>
          <a:p>
            <a:pPr marL="273050" indent="-273050">
              <a:spcBef>
                <a:spcPts val="600"/>
              </a:spcBef>
              <a:spcAft>
                <a:spcPts val="600"/>
              </a:spcAft>
              <a:buNone/>
            </a:pPr>
            <a:endParaRPr lang="en-ZA" sz="4000" dirty="0" smtClean="0"/>
          </a:p>
          <a:p>
            <a:pPr marL="273050" indent="-273050">
              <a:spcBef>
                <a:spcPts val="600"/>
              </a:spcBef>
              <a:spcAft>
                <a:spcPts val="600"/>
              </a:spcAft>
              <a:buAutoNum type="arabicPeriod"/>
            </a:pPr>
            <a:endParaRPr lang="en-ZA" sz="4000" dirty="0" smtClean="0"/>
          </a:p>
          <a:p>
            <a:pPr marL="228600" indent="-228600">
              <a:spcBef>
                <a:spcPts val="600"/>
              </a:spcBef>
              <a:spcAft>
                <a:spcPts val="600"/>
              </a:spcAft>
              <a:buAutoNum type="arabicPeriod"/>
            </a:pPr>
            <a:endParaRPr lang="en-ZA" sz="1100" dirty="0" smtClean="0"/>
          </a:p>
          <a:p>
            <a:pPr marL="0" indent="0">
              <a:spcBef>
                <a:spcPts val="600"/>
              </a:spcBef>
              <a:spcAft>
                <a:spcPts val="600"/>
              </a:spcAft>
              <a:buNone/>
            </a:pPr>
            <a:endParaRPr lang="en-ZA" sz="4000" dirty="0" smtClean="0"/>
          </a:p>
          <a:p>
            <a:pPr marL="548640" lvl="2" indent="0">
              <a:spcBef>
                <a:spcPts val="600"/>
              </a:spcBef>
              <a:spcAft>
                <a:spcPts val="600"/>
              </a:spcAft>
            </a:pPr>
            <a:endParaRPr lang="en-ZA" sz="40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685800"/>
          </a:xfrm>
          <a:ln>
            <a:solidFill>
              <a:schemeClr val="tx1"/>
            </a:solidFill>
          </a:ln>
        </p:spPr>
        <p:txBody>
          <a:bodyPr>
            <a:noAutofit/>
          </a:bodyPr>
          <a:lstStyle/>
          <a:p>
            <a:r>
              <a:rPr lang="en-ZA" sz="4400" b="1" dirty="0" smtClean="0"/>
              <a:t>Key Actions</a:t>
            </a:r>
            <a:endParaRPr lang="en-GB" sz="4400" b="1" dirty="0"/>
          </a:p>
        </p:txBody>
      </p:sp>
      <p:sp>
        <p:nvSpPr>
          <p:cNvPr id="3" name="Content Placeholder 2"/>
          <p:cNvSpPr>
            <a:spLocks noGrp="1"/>
          </p:cNvSpPr>
          <p:nvPr>
            <p:ph idx="1"/>
          </p:nvPr>
        </p:nvSpPr>
        <p:spPr>
          <a:xfrm>
            <a:off x="228600" y="2057400"/>
            <a:ext cx="8686800" cy="4038600"/>
          </a:xfrm>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pPr marL="0" indent="0">
              <a:lnSpc>
                <a:spcPct val="120000"/>
              </a:lnSpc>
              <a:spcBef>
                <a:spcPts val="600"/>
              </a:spcBef>
              <a:spcAft>
                <a:spcPts val="600"/>
              </a:spcAft>
              <a:buNone/>
            </a:pPr>
            <a:r>
              <a:rPr lang="en-ZA" sz="5700" b="1" dirty="0" smtClean="0">
                <a:solidFill>
                  <a:schemeClr val="accent1">
                    <a:lumMod val="75000"/>
                  </a:schemeClr>
                </a:solidFill>
              </a:rPr>
              <a:t>Transport and Logistics Networks</a:t>
            </a:r>
            <a:endParaRPr lang="en-ZA" sz="5700" b="1" dirty="0"/>
          </a:p>
          <a:p>
            <a:pPr marL="534988" indent="-534988">
              <a:lnSpc>
                <a:spcPct val="120000"/>
              </a:lnSpc>
              <a:spcBef>
                <a:spcPts val="600"/>
              </a:spcBef>
              <a:spcAft>
                <a:spcPts val="600"/>
              </a:spcAft>
              <a:buFont typeface="+mj-lt"/>
              <a:buAutoNum type="arabicPeriod"/>
            </a:pPr>
            <a:r>
              <a:rPr lang="en-ZA" sz="3400" dirty="0" smtClean="0"/>
              <a:t>Prioritise the improvement and expansion of the </a:t>
            </a:r>
            <a:r>
              <a:rPr lang="en-ZA" sz="3400" b="1" i="1" dirty="0" smtClean="0"/>
              <a:t>road network in strategic towns </a:t>
            </a:r>
            <a:r>
              <a:rPr lang="en-ZA" sz="3400" dirty="0" smtClean="0"/>
              <a:t>(growth points: </a:t>
            </a:r>
            <a:r>
              <a:rPr lang="en-ZA" sz="3400" dirty="0" err="1" smtClean="0"/>
              <a:t>Mbombela</a:t>
            </a:r>
            <a:r>
              <a:rPr lang="en-ZA" sz="3400" dirty="0" smtClean="0"/>
              <a:t>, Emalahleni, Ermelo, Middleburg, </a:t>
            </a:r>
            <a:r>
              <a:rPr lang="en-ZA" sz="3400" dirty="0" err="1" smtClean="0"/>
              <a:t>Mashishing</a:t>
            </a:r>
            <a:r>
              <a:rPr lang="en-ZA" sz="3400" dirty="0" smtClean="0"/>
              <a:t>, </a:t>
            </a:r>
            <a:r>
              <a:rPr lang="en-ZA" sz="3400" dirty="0" err="1" smtClean="0"/>
              <a:t>Secunda</a:t>
            </a:r>
            <a:r>
              <a:rPr lang="en-ZA" sz="3400" dirty="0" smtClean="0"/>
              <a:t>) </a:t>
            </a:r>
          </a:p>
          <a:p>
            <a:pPr marL="534988" indent="-534988">
              <a:lnSpc>
                <a:spcPct val="120000"/>
              </a:lnSpc>
              <a:spcBef>
                <a:spcPts val="600"/>
              </a:spcBef>
              <a:spcAft>
                <a:spcPts val="600"/>
              </a:spcAft>
              <a:buFont typeface="+mj-lt"/>
              <a:buAutoNum type="arabicPeriod"/>
            </a:pPr>
            <a:r>
              <a:rPr lang="en-ZA" sz="3400" dirty="0" smtClean="0"/>
              <a:t>Build the </a:t>
            </a:r>
            <a:r>
              <a:rPr lang="en-ZA" sz="3400" b="1" i="1" dirty="0" smtClean="0"/>
              <a:t>logistics network </a:t>
            </a:r>
            <a:r>
              <a:rPr lang="en-ZA" sz="3400" dirty="0" smtClean="0"/>
              <a:t>that links </a:t>
            </a:r>
            <a:r>
              <a:rPr lang="en-ZA" sz="3400" dirty="0" err="1" smtClean="0"/>
              <a:t>agri</a:t>
            </a:r>
            <a:r>
              <a:rPr lang="en-ZA" sz="3400" dirty="0" smtClean="0"/>
              <a:t>-hubs, the </a:t>
            </a:r>
            <a:r>
              <a:rPr lang="en-ZA" sz="3400" b="1" i="1" dirty="0" smtClean="0"/>
              <a:t>Mpumalanga Fresh Produce </a:t>
            </a:r>
            <a:r>
              <a:rPr lang="en-ZA" sz="3400" dirty="0" smtClean="0"/>
              <a:t>Market and infrastructure to facilitate export</a:t>
            </a:r>
          </a:p>
          <a:p>
            <a:pPr marL="534988" indent="-534988">
              <a:lnSpc>
                <a:spcPct val="120000"/>
              </a:lnSpc>
              <a:spcBef>
                <a:spcPts val="600"/>
              </a:spcBef>
              <a:spcAft>
                <a:spcPts val="600"/>
              </a:spcAft>
              <a:buFont typeface="+mj-lt"/>
              <a:buAutoNum type="arabicPeriod"/>
            </a:pPr>
            <a:r>
              <a:rPr lang="en-ZA" sz="3400" dirty="0" smtClean="0"/>
              <a:t>Facilitate the implementation of the </a:t>
            </a:r>
            <a:r>
              <a:rPr lang="en-ZA" sz="3400" b="1" i="1" dirty="0" err="1" smtClean="0"/>
              <a:t>Moloto</a:t>
            </a:r>
            <a:r>
              <a:rPr lang="en-ZA" sz="3400" b="1" i="1" dirty="0" smtClean="0"/>
              <a:t> Rail </a:t>
            </a:r>
            <a:r>
              <a:rPr lang="en-ZA" sz="3400" dirty="0" smtClean="0"/>
              <a:t>project </a:t>
            </a:r>
          </a:p>
          <a:p>
            <a:pPr marL="0" indent="0">
              <a:lnSpc>
                <a:spcPct val="120000"/>
              </a:lnSpc>
              <a:spcBef>
                <a:spcPts val="600"/>
              </a:spcBef>
              <a:spcAft>
                <a:spcPts val="600"/>
              </a:spcAft>
              <a:buNone/>
            </a:pPr>
            <a:endParaRPr lang="en-ZA" sz="4000" dirty="0" smtClean="0"/>
          </a:p>
          <a:p>
            <a:pPr marL="273050" indent="-273050">
              <a:lnSpc>
                <a:spcPct val="120000"/>
              </a:lnSpc>
              <a:spcBef>
                <a:spcPts val="600"/>
              </a:spcBef>
              <a:spcAft>
                <a:spcPts val="600"/>
              </a:spcAft>
              <a:buAutoNum type="arabicPeriod"/>
            </a:pPr>
            <a:endParaRPr lang="en-ZA" sz="4000" dirty="0" smtClean="0"/>
          </a:p>
          <a:p>
            <a:pPr marL="228600" indent="-228600">
              <a:lnSpc>
                <a:spcPct val="120000"/>
              </a:lnSpc>
              <a:spcBef>
                <a:spcPts val="600"/>
              </a:spcBef>
              <a:spcAft>
                <a:spcPts val="600"/>
              </a:spcAft>
              <a:buAutoNum type="arabicPeriod"/>
            </a:pPr>
            <a:endParaRPr lang="en-ZA" sz="1100" dirty="0" smtClean="0"/>
          </a:p>
          <a:p>
            <a:pPr marL="0" indent="0">
              <a:lnSpc>
                <a:spcPct val="120000"/>
              </a:lnSpc>
              <a:spcBef>
                <a:spcPts val="600"/>
              </a:spcBef>
              <a:spcAft>
                <a:spcPts val="600"/>
              </a:spcAft>
              <a:buNone/>
            </a:pPr>
            <a:endParaRPr lang="en-ZA" sz="4000" dirty="0" smtClean="0"/>
          </a:p>
          <a:p>
            <a:pPr marL="548640" lvl="2" indent="0">
              <a:lnSpc>
                <a:spcPct val="120000"/>
              </a:lnSpc>
              <a:spcBef>
                <a:spcPts val="600"/>
              </a:spcBef>
              <a:spcAft>
                <a:spcPts val="600"/>
              </a:spcAft>
            </a:pPr>
            <a:endParaRPr lang="en-ZA" sz="40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685800"/>
          </a:xfrm>
          <a:ln>
            <a:solidFill>
              <a:schemeClr val="tx1"/>
            </a:solidFill>
          </a:ln>
        </p:spPr>
        <p:txBody>
          <a:bodyPr>
            <a:noAutofit/>
          </a:bodyPr>
          <a:lstStyle/>
          <a:p>
            <a:r>
              <a:rPr lang="en-ZA" sz="4400" b="1" dirty="0" smtClean="0"/>
              <a:t>Key Actions</a:t>
            </a:r>
            <a:endParaRPr lang="en-GB" sz="4400" b="1" dirty="0"/>
          </a:p>
        </p:txBody>
      </p:sp>
      <p:sp>
        <p:nvSpPr>
          <p:cNvPr id="3" name="Content Placeholder 2"/>
          <p:cNvSpPr>
            <a:spLocks noGrp="1"/>
          </p:cNvSpPr>
          <p:nvPr>
            <p:ph idx="1"/>
          </p:nvPr>
        </p:nvSpPr>
        <p:spPr>
          <a:xfrm>
            <a:off x="228600" y="1752600"/>
            <a:ext cx="8686800" cy="2590800"/>
          </a:xfrm>
        </p:spPr>
        <p:style>
          <a:lnRef idx="2">
            <a:schemeClr val="accent4"/>
          </a:lnRef>
          <a:fillRef idx="1">
            <a:schemeClr val="lt1"/>
          </a:fillRef>
          <a:effectRef idx="0">
            <a:schemeClr val="accent4"/>
          </a:effectRef>
          <a:fontRef idx="minor">
            <a:schemeClr val="dk1"/>
          </a:fontRef>
        </p:style>
        <p:txBody>
          <a:bodyPr>
            <a:normAutofit/>
          </a:bodyPr>
          <a:lstStyle/>
          <a:p>
            <a:pPr marL="0" indent="0">
              <a:spcBef>
                <a:spcPts val="600"/>
              </a:spcBef>
              <a:spcAft>
                <a:spcPts val="600"/>
              </a:spcAft>
              <a:buNone/>
            </a:pPr>
            <a:r>
              <a:rPr lang="en-ZA" sz="3600" b="1" dirty="0" smtClean="0">
                <a:solidFill>
                  <a:schemeClr val="accent1">
                    <a:lumMod val="75000"/>
                  </a:schemeClr>
                </a:solidFill>
              </a:rPr>
              <a:t>Urban Renewal &amp; Rural Development</a:t>
            </a:r>
            <a:endParaRPr lang="en-ZA" sz="3600" b="1" dirty="0"/>
          </a:p>
          <a:p>
            <a:pPr marL="534988" indent="-534988">
              <a:spcBef>
                <a:spcPts val="600"/>
              </a:spcBef>
              <a:spcAft>
                <a:spcPts val="600"/>
              </a:spcAft>
              <a:buFont typeface="+mj-lt"/>
              <a:buAutoNum type="arabicPeriod"/>
            </a:pPr>
            <a:r>
              <a:rPr lang="en-ZA" dirty="0" smtClean="0"/>
              <a:t>Rejuvenate </a:t>
            </a:r>
            <a:r>
              <a:rPr lang="en-ZA" b="1" i="1" dirty="0" smtClean="0"/>
              <a:t>decaying mining towns </a:t>
            </a:r>
            <a:r>
              <a:rPr lang="en-ZA" dirty="0" smtClean="0"/>
              <a:t>(social and economic infrastructure)</a:t>
            </a:r>
          </a:p>
          <a:p>
            <a:pPr marL="534988" indent="-534988">
              <a:spcBef>
                <a:spcPts val="600"/>
              </a:spcBef>
              <a:spcAft>
                <a:spcPts val="600"/>
              </a:spcAft>
              <a:buFont typeface="+mj-lt"/>
              <a:buAutoNum type="arabicPeriod"/>
            </a:pPr>
            <a:r>
              <a:rPr lang="en-ZA" dirty="0" smtClean="0"/>
              <a:t>Provide strategic </a:t>
            </a:r>
            <a:r>
              <a:rPr lang="en-ZA" b="1" i="1" dirty="0" smtClean="0"/>
              <a:t>social and economic infrastructure</a:t>
            </a:r>
            <a:r>
              <a:rPr lang="en-ZA" dirty="0" smtClean="0"/>
              <a:t> in CRDP municipalities</a:t>
            </a:r>
          </a:p>
          <a:p>
            <a:pPr marL="273050" indent="-273050">
              <a:spcBef>
                <a:spcPts val="600"/>
              </a:spcBef>
              <a:spcAft>
                <a:spcPts val="600"/>
              </a:spcAft>
              <a:buNone/>
            </a:pPr>
            <a:endParaRPr lang="en-ZA" sz="4000" dirty="0" smtClean="0"/>
          </a:p>
          <a:p>
            <a:pPr marL="273050" indent="-273050">
              <a:spcBef>
                <a:spcPts val="600"/>
              </a:spcBef>
              <a:spcAft>
                <a:spcPts val="600"/>
              </a:spcAft>
              <a:buAutoNum type="arabicPeriod"/>
            </a:pPr>
            <a:endParaRPr lang="en-ZA" sz="4000" dirty="0" smtClean="0"/>
          </a:p>
          <a:p>
            <a:pPr marL="228600" indent="-228600">
              <a:spcBef>
                <a:spcPts val="600"/>
              </a:spcBef>
              <a:spcAft>
                <a:spcPts val="600"/>
              </a:spcAft>
              <a:buAutoNum type="arabicPeriod"/>
            </a:pPr>
            <a:endParaRPr lang="en-ZA" sz="1100" dirty="0" smtClean="0"/>
          </a:p>
          <a:p>
            <a:pPr marL="0" indent="0">
              <a:spcBef>
                <a:spcPts val="600"/>
              </a:spcBef>
              <a:spcAft>
                <a:spcPts val="600"/>
              </a:spcAft>
              <a:buNone/>
            </a:pPr>
            <a:endParaRPr lang="en-ZA" sz="4000" dirty="0" smtClean="0"/>
          </a:p>
          <a:p>
            <a:pPr marL="548640" lvl="2" indent="0">
              <a:spcBef>
                <a:spcPts val="600"/>
              </a:spcBef>
              <a:spcAft>
                <a:spcPts val="600"/>
              </a:spcAft>
            </a:pPr>
            <a:endParaRPr lang="en-ZA" sz="40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685800"/>
          </a:xfrm>
          <a:ln>
            <a:solidFill>
              <a:schemeClr val="tx1"/>
            </a:solidFill>
          </a:ln>
        </p:spPr>
        <p:txBody>
          <a:bodyPr>
            <a:noAutofit/>
          </a:bodyPr>
          <a:lstStyle/>
          <a:p>
            <a:r>
              <a:rPr lang="en-ZA" sz="4400" b="1" dirty="0" smtClean="0"/>
              <a:t>Key Actions</a:t>
            </a:r>
            <a:endParaRPr lang="en-GB" sz="4400" b="1" dirty="0"/>
          </a:p>
        </p:txBody>
      </p:sp>
      <p:sp>
        <p:nvSpPr>
          <p:cNvPr id="3" name="Content Placeholder 2"/>
          <p:cNvSpPr>
            <a:spLocks noGrp="1"/>
          </p:cNvSpPr>
          <p:nvPr>
            <p:ph idx="1"/>
          </p:nvPr>
        </p:nvSpPr>
        <p:spPr>
          <a:xfrm>
            <a:off x="228600" y="1524000"/>
            <a:ext cx="8686800" cy="3429000"/>
          </a:xfrm>
        </p:spPr>
        <p:style>
          <a:lnRef idx="2">
            <a:schemeClr val="accent4"/>
          </a:lnRef>
          <a:fillRef idx="1">
            <a:schemeClr val="lt1"/>
          </a:fillRef>
          <a:effectRef idx="0">
            <a:schemeClr val="accent4"/>
          </a:effectRef>
          <a:fontRef idx="minor">
            <a:schemeClr val="dk1"/>
          </a:fontRef>
        </p:style>
        <p:txBody>
          <a:bodyPr>
            <a:normAutofit/>
          </a:bodyPr>
          <a:lstStyle/>
          <a:p>
            <a:pPr marL="0" indent="0">
              <a:lnSpc>
                <a:spcPct val="110000"/>
              </a:lnSpc>
              <a:spcBef>
                <a:spcPts val="600"/>
              </a:spcBef>
              <a:spcAft>
                <a:spcPts val="600"/>
              </a:spcAft>
              <a:buNone/>
            </a:pPr>
            <a:r>
              <a:rPr lang="en-ZA" sz="4400" b="1" dirty="0" smtClean="0">
                <a:solidFill>
                  <a:schemeClr val="accent1">
                    <a:lumMod val="75000"/>
                  </a:schemeClr>
                </a:solidFill>
              </a:rPr>
              <a:t>ICT</a:t>
            </a:r>
            <a:endParaRPr lang="en-ZA" sz="4400" b="1" dirty="0"/>
          </a:p>
          <a:p>
            <a:pPr marL="534988" indent="-534988">
              <a:spcBef>
                <a:spcPts val="600"/>
              </a:spcBef>
              <a:spcAft>
                <a:spcPts val="600"/>
              </a:spcAft>
              <a:buFont typeface="+mj-lt"/>
              <a:buAutoNum type="arabicPeriod"/>
            </a:pPr>
            <a:r>
              <a:rPr lang="en-ZA" dirty="0" smtClean="0"/>
              <a:t>Develop an </a:t>
            </a:r>
            <a:r>
              <a:rPr lang="en-ZA" b="1" i="1" dirty="0" smtClean="0"/>
              <a:t>ICT Master Plan </a:t>
            </a:r>
            <a:r>
              <a:rPr lang="en-ZA" dirty="0" smtClean="0"/>
              <a:t>for the Province</a:t>
            </a:r>
          </a:p>
          <a:p>
            <a:pPr marL="534988" indent="-534988">
              <a:spcBef>
                <a:spcPts val="600"/>
              </a:spcBef>
              <a:spcAft>
                <a:spcPts val="600"/>
              </a:spcAft>
              <a:buFont typeface="+mj-lt"/>
              <a:buAutoNum type="arabicPeriod"/>
            </a:pPr>
            <a:r>
              <a:rPr lang="en-ZA" dirty="0" smtClean="0"/>
              <a:t>Invest in </a:t>
            </a:r>
            <a:r>
              <a:rPr lang="en-ZA" b="1" i="1" dirty="0" smtClean="0"/>
              <a:t>broadband infrastructure </a:t>
            </a:r>
            <a:r>
              <a:rPr lang="en-ZA" dirty="0" smtClean="0"/>
              <a:t>to enhance connectivity</a:t>
            </a:r>
          </a:p>
          <a:p>
            <a:pPr marL="534988" indent="-534988">
              <a:spcBef>
                <a:spcPts val="600"/>
              </a:spcBef>
              <a:spcAft>
                <a:spcPts val="600"/>
              </a:spcAft>
              <a:buFont typeface="+mj-lt"/>
              <a:buAutoNum type="arabicPeriod"/>
            </a:pPr>
            <a:r>
              <a:rPr lang="en-ZA" dirty="0" smtClean="0"/>
              <a:t>Deploy ICT solutions to improve </a:t>
            </a:r>
            <a:r>
              <a:rPr lang="en-ZA" b="1" i="1" dirty="0" smtClean="0"/>
              <a:t>service delivery </a:t>
            </a:r>
            <a:r>
              <a:rPr lang="en-ZA" dirty="0" smtClean="0"/>
              <a:t>in health and education </a:t>
            </a:r>
            <a:endParaRPr lang="en-ZA" sz="3600" dirty="0" smtClean="0"/>
          </a:p>
          <a:p>
            <a:pPr marL="273050" indent="-273050">
              <a:lnSpc>
                <a:spcPct val="110000"/>
              </a:lnSpc>
              <a:spcBef>
                <a:spcPts val="600"/>
              </a:spcBef>
              <a:spcAft>
                <a:spcPts val="600"/>
              </a:spcAft>
              <a:buNone/>
            </a:pPr>
            <a:endParaRPr lang="en-ZA" sz="4000" dirty="0" smtClean="0"/>
          </a:p>
          <a:p>
            <a:pPr marL="273050" indent="-273050">
              <a:lnSpc>
                <a:spcPct val="110000"/>
              </a:lnSpc>
              <a:spcBef>
                <a:spcPts val="600"/>
              </a:spcBef>
              <a:spcAft>
                <a:spcPts val="600"/>
              </a:spcAft>
              <a:buAutoNum type="arabicPeriod"/>
            </a:pPr>
            <a:endParaRPr lang="en-ZA" sz="4000" dirty="0" smtClean="0"/>
          </a:p>
          <a:p>
            <a:pPr marL="228600" indent="-228600">
              <a:lnSpc>
                <a:spcPct val="110000"/>
              </a:lnSpc>
              <a:spcBef>
                <a:spcPts val="600"/>
              </a:spcBef>
              <a:spcAft>
                <a:spcPts val="600"/>
              </a:spcAft>
              <a:buAutoNum type="arabicPeriod"/>
            </a:pPr>
            <a:endParaRPr lang="en-ZA" sz="1100" dirty="0" smtClean="0"/>
          </a:p>
          <a:p>
            <a:pPr marL="0" indent="0">
              <a:lnSpc>
                <a:spcPct val="110000"/>
              </a:lnSpc>
              <a:spcBef>
                <a:spcPts val="600"/>
              </a:spcBef>
              <a:spcAft>
                <a:spcPts val="600"/>
              </a:spcAft>
              <a:buNone/>
            </a:pPr>
            <a:endParaRPr lang="en-ZA" sz="4000" dirty="0" smtClean="0"/>
          </a:p>
          <a:p>
            <a:pPr marL="548640" lvl="2" indent="0">
              <a:lnSpc>
                <a:spcPct val="110000"/>
              </a:lnSpc>
              <a:spcBef>
                <a:spcPts val="600"/>
              </a:spcBef>
              <a:spcAft>
                <a:spcPts val="600"/>
              </a:spcAft>
            </a:pPr>
            <a:endParaRPr lang="en-ZA" sz="4000" dirty="0" smtClean="0"/>
          </a:p>
        </p:txBody>
      </p:sp>
    </p:spTree>
    <p:extLst>
      <p:ext uri="{BB962C8B-B14F-4D97-AF65-F5344CB8AC3E}">
        <p14:creationId xmlns:p14="http://schemas.microsoft.com/office/powerpoint/2010/main" val="145308421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ZA" b="1" dirty="0" smtClean="0"/>
              <a:t>Key Targets</a:t>
            </a:r>
          </a:p>
          <a:p>
            <a:pPr marL="0" indent="0">
              <a:buNone/>
            </a:pPr>
            <a:endParaRPr lang="en-ZA" b="1" dirty="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392685186"/>
              </p:ext>
            </p:extLst>
          </p:nvPr>
        </p:nvGraphicFramePr>
        <p:xfrm>
          <a:off x="533400" y="2286000"/>
          <a:ext cx="8001000" cy="3957498"/>
        </p:xfrm>
        <a:graphic>
          <a:graphicData uri="http://schemas.openxmlformats.org/drawingml/2006/table">
            <a:tbl>
              <a:tblPr firstRow="1" bandRow="1">
                <a:tableStyleId>{5C22544A-7EE6-4342-B048-85BDC9FD1C3A}</a:tableStyleId>
              </a:tblPr>
              <a:tblGrid>
                <a:gridCol w="2819400"/>
                <a:gridCol w="2642821"/>
                <a:gridCol w="2538779"/>
              </a:tblGrid>
              <a:tr h="449527">
                <a:tc>
                  <a:txBody>
                    <a:bodyPr/>
                    <a:lstStyle/>
                    <a:p>
                      <a:pPr marL="0" marR="0">
                        <a:lnSpc>
                          <a:spcPct val="100000"/>
                        </a:lnSpc>
                        <a:spcBef>
                          <a:spcPts val="600"/>
                        </a:spcBef>
                        <a:spcAft>
                          <a:spcPts val="600"/>
                        </a:spcAft>
                      </a:pPr>
                      <a:r>
                        <a:rPr lang="en-US" sz="1400" b="1" dirty="0" smtClean="0">
                          <a:latin typeface="+mn-lt"/>
                        </a:rPr>
                        <a:t>IMPACT INDICATORS</a:t>
                      </a:r>
                      <a:endParaRPr lang="en-US" sz="1400" dirty="0">
                        <a:latin typeface="+mn-lt"/>
                      </a:endParaRPr>
                    </a:p>
                  </a:txBody>
                  <a:tcPr marL="68580" marR="68580" marT="0" marB="0"/>
                </a:tc>
                <a:tc>
                  <a:txBody>
                    <a:bodyPr/>
                    <a:lstStyle/>
                    <a:p>
                      <a:pPr>
                        <a:lnSpc>
                          <a:spcPct val="100000"/>
                        </a:lnSpc>
                        <a:spcBef>
                          <a:spcPts val="600"/>
                        </a:spcBef>
                        <a:spcAft>
                          <a:spcPts val="600"/>
                        </a:spcAft>
                      </a:pPr>
                      <a:r>
                        <a:rPr lang="en-ZA" sz="1400" b="1" kern="1200" dirty="0" smtClean="0">
                          <a:solidFill>
                            <a:schemeClr val="lt1"/>
                          </a:solidFill>
                          <a:latin typeface="+mn-lt"/>
                          <a:ea typeface="+mn-ea"/>
                          <a:cs typeface="+mn-cs"/>
                        </a:rPr>
                        <a:t>BASELINE</a:t>
                      </a:r>
                      <a:endParaRPr lang="en-ZA" sz="1400" b="1" kern="1200" dirty="0">
                        <a:solidFill>
                          <a:schemeClr val="lt1"/>
                        </a:solidFill>
                        <a:latin typeface="+mn-lt"/>
                        <a:ea typeface="+mn-ea"/>
                        <a:cs typeface="+mn-cs"/>
                      </a:endParaRPr>
                    </a:p>
                  </a:txBody>
                  <a:tcPr/>
                </a:tc>
                <a:tc>
                  <a:txBody>
                    <a:bodyPr/>
                    <a:lstStyle/>
                    <a:p>
                      <a:pPr marL="0" marR="0" algn="l" defTabSz="914400" rtl="0" eaLnBrk="1" latinLnBrk="0" hangingPunct="1">
                        <a:lnSpc>
                          <a:spcPct val="100000"/>
                        </a:lnSpc>
                        <a:spcBef>
                          <a:spcPts val="600"/>
                        </a:spcBef>
                        <a:spcAft>
                          <a:spcPts val="600"/>
                        </a:spcAft>
                      </a:pPr>
                      <a:r>
                        <a:rPr lang="en-US" sz="1400" b="1" kern="1200" dirty="0" smtClean="0">
                          <a:solidFill>
                            <a:schemeClr val="lt1"/>
                          </a:solidFill>
                          <a:latin typeface="+mn-lt"/>
                          <a:ea typeface="+mn-ea"/>
                          <a:cs typeface="+mn-cs"/>
                        </a:rPr>
                        <a:t>2014-2019 TARGET</a:t>
                      </a:r>
                      <a:endParaRPr lang="en-US" sz="1400" b="1" kern="1200" dirty="0">
                        <a:solidFill>
                          <a:schemeClr val="lt1"/>
                        </a:solidFill>
                        <a:latin typeface="+mn-lt"/>
                        <a:ea typeface="+mn-ea"/>
                        <a:cs typeface="+mn-cs"/>
                      </a:endParaRPr>
                    </a:p>
                  </a:txBody>
                  <a:tcPr marL="68580" marR="68580" marT="0" marB="0"/>
                </a:tc>
              </a:tr>
              <a:tr h="447062">
                <a:tc rowSpan="4">
                  <a:txBody>
                    <a:bodyPr/>
                    <a:lstStyle/>
                    <a:p>
                      <a:pPr>
                        <a:lnSpc>
                          <a:spcPct val="100000"/>
                        </a:lnSpc>
                        <a:spcBef>
                          <a:spcPts val="600"/>
                        </a:spcBef>
                        <a:spcAft>
                          <a:spcPts val="600"/>
                        </a:spcAft>
                      </a:pPr>
                      <a:r>
                        <a:rPr lang="en-ZA" sz="1400" b="1" dirty="0" smtClean="0">
                          <a:effectLst/>
                          <a:latin typeface="+mn-lt"/>
                          <a:ea typeface="Calibri"/>
                          <a:cs typeface="Times New Roman"/>
                        </a:rPr>
                        <a:t>Increased access</a:t>
                      </a:r>
                      <a:r>
                        <a:rPr lang="en-ZA" sz="1400" b="1" baseline="0" dirty="0" smtClean="0">
                          <a:effectLst/>
                          <a:latin typeface="+mn-lt"/>
                          <a:ea typeface="Calibri"/>
                          <a:cs typeface="Times New Roman"/>
                        </a:rPr>
                        <a:t> to basic services</a:t>
                      </a:r>
                      <a:endParaRPr lang="en-ZA" sz="1400" b="1" dirty="0">
                        <a:effectLst/>
                        <a:latin typeface="+mn-lt"/>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ZA" sz="1400" kern="1200" dirty="0" smtClean="0">
                          <a:solidFill>
                            <a:schemeClr val="dk1"/>
                          </a:solidFill>
                          <a:effectLst/>
                          <a:latin typeface="+mn-lt"/>
                          <a:ea typeface="Calibri"/>
                          <a:cs typeface="Times New Roman"/>
                        </a:rPr>
                        <a:t>Water: 94.9%</a:t>
                      </a:r>
                      <a:endParaRPr lang="en-ZA" sz="1400" kern="1200" dirty="0">
                        <a:solidFill>
                          <a:schemeClr val="dk1"/>
                        </a:solidFill>
                        <a:effectLst/>
                        <a:latin typeface="+mn-lt"/>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ZA" sz="1400" kern="1200" dirty="0" smtClean="0">
                          <a:solidFill>
                            <a:schemeClr val="dk1"/>
                          </a:solidFill>
                          <a:effectLst/>
                          <a:latin typeface="+mn-lt"/>
                          <a:ea typeface="Calibri"/>
                          <a:cs typeface="Times New Roman"/>
                        </a:rPr>
                        <a:t>Water: 100%</a:t>
                      </a:r>
                    </a:p>
                  </a:txBody>
                  <a:tcPr marL="83265" marR="83265"/>
                </a:tc>
              </a:tr>
              <a:tr h="482779">
                <a:tc vMerge="1">
                  <a:txBody>
                    <a:bodyPr/>
                    <a:lstStyle/>
                    <a:p>
                      <a:pPr>
                        <a:lnSpc>
                          <a:spcPct val="115000"/>
                        </a:lnSpc>
                        <a:spcAft>
                          <a:spcPts val="0"/>
                        </a:spcAft>
                      </a:pPr>
                      <a:endParaRPr lang="en-ZA" sz="1200" dirty="0">
                        <a:effectLst/>
                        <a:latin typeface="+mn-lt"/>
                        <a:ea typeface="Calibri"/>
                        <a:cs typeface="Times New Roman"/>
                      </a:endParaRPr>
                    </a:p>
                  </a:txBody>
                  <a:tcPr marL="68580" marR="68580" marT="0" marB="0"/>
                </a:tc>
                <a:tc>
                  <a:txBody>
                    <a:bodyPr/>
                    <a:lstStyle/>
                    <a:p>
                      <a:pPr>
                        <a:lnSpc>
                          <a:spcPct val="100000"/>
                        </a:lnSpc>
                        <a:spcBef>
                          <a:spcPts val="600"/>
                        </a:spcBef>
                        <a:spcAft>
                          <a:spcPts val="600"/>
                        </a:spcAft>
                      </a:pPr>
                      <a:r>
                        <a:rPr lang="en-ZA" sz="1400" kern="1200" dirty="0" smtClean="0">
                          <a:solidFill>
                            <a:schemeClr val="dk1"/>
                          </a:solidFill>
                          <a:effectLst/>
                          <a:latin typeface="+mn-lt"/>
                          <a:ea typeface="Calibri"/>
                          <a:cs typeface="Times New Roman"/>
                        </a:rPr>
                        <a:t>Sanitation: 95.6%</a:t>
                      </a:r>
                      <a:endParaRPr lang="en-ZA" sz="1400" kern="1200" dirty="0">
                        <a:solidFill>
                          <a:schemeClr val="dk1"/>
                        </a:solidFill>
                        <a:effectLst/>
                        <a:latin typeface="+mn-lt"/>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ZA" sz="1400" kern="1200" dirty="0" smtClean="0">
                          <a:solidFill>
                            <a:schemeClr val="dk1"/>
                          </a:solidFill>
                          <a:effectLst/>
                          <a:latin typeface="+mn-lt"/>
                          <a:ea typeface="Calibri"/>
                          <a:cs typeface="Times New Roman"/>
                        </a:rPr>
                        <a:t>Sanitation: 100%</a:t>
                      </a:r>
                    </a:p>
                  </a:txBody>
                  <a:tcPr marL="83265" marR="83265"/>
                </a:tc>
              </a:tr>
              <a:tr h="413811">
                <a:tc vMerge="1">
                  <a:txBody>
                    <a:bodyPr/>
                    <a:lstStyle/>
                    <a:p>
                      <a:pPr marL="0" algn="l" defTabSz="914400" rtl="0" eaLnBrk="1" latinLnBrk="0" hangingPunct="1">
                        <a:lnSpc>
                          <a:spcPct val="115000"/>
                        </a:lnSpc>
                        <a:spcAft>
                          <a:spcPts val="0"/>
                        </a:spcAft>
                      </a:pPr>
                      <a:endParaRPr lang="en-US" sz="1200" kern="1200" dirty="0" smtClean="0">
                        <a:solidFill>
                          <a:schemeClr val="dk1"/>
                        </a:solidFill>
                        <a:effectLst/>
                        <a:latin typeface="+mn-lt"/>
                        <a:ea typeface="Calibri"/>
                        <a:cs typeface="Times New Roman"/>
                      </a:endParaRPr>
                    </a:p>
                  </a:txBody>
                  <a:tcPr marL="68580" marR="68580" marT="0" marB="0"/>
                </a:tc>
                <a:tc>
                  <a:txBody>
                    <a:bodyPr/>
                    <a:lstStyle/>
                    <a:p>
                      <a:pPr marL="0" algn="l" defTabSz="914400" rtl="0" eaLnBrk="1" latinLnBrk="0" hangingPunct="1">
                        <a:lnSpc>
                          <a:spcPct val="100000"/>
                        </a:lnSpc>
                        <a:spcBef>
                          <a:spcPts val="600"/>
                        </a:spcBef>
                        <a:spcAft>
                          <a:spcPts val="600"/>
                        </a:spcAft>
                      </a:pPr>
                      <a:r>
                        <a:rPr lang="en-ZA" sz="1400" kern="1200" dirty="0" smtClean="0">
                          <a:solidFill>
                            <a:schemeClr val="dk1"/>
                          </a:solidFill>
                          <a:effectLst/>
                          <a:latin typeface="+mn-lt"/>
                          <a:ea typeface="Calibri"/>
                          <a:cs typeface="Times New Roman"/>
                        </a:rPr>
                        <a:t>Electricity: 89.8% </a:t>
                      </a:r>
                      <a:endParaRPr lang="en-ZA" sz="1400" kern="1200" dirty="0">
                        <a:solidFill>
                          <a:schemeClr val="dk1"/>
                        </a:solidFill>
                        <a:effectLst/>
                        <a:latin typeface="+mn-lt"/>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ZA" sz="1400" kern="1200" dirty="0" smtClean="0">
                          <a:solidFill>
                            <a:schemeClr val="dk1"/>
                          </a:solidFill>
                          <a:effectLst/>
                          <a:latin typeface="+mn-lt"/>
                          <a:ea typeface="Calibri"/>
                          <a:cs typeface="Times New Roman"/>
                        </a:rPr>
                        <a:t>Electricity: 100%</a:t>
                      </a:r>
                    </a:p>
                  </a:txBody>
                  <a:tcPr marL="83265" marR="83265"/>
                </a:tc>
              </a:tr>
              <a:tr h="413811">
                <a:tc vMerge="1">
                  <a:txBody>
                    <a:bodyPr/>
                    <a:lstStyle/>
                    <a:p>
                      <a:pPr marL="0" algn="l" defTabSz="914400" rtl="0" eaLnBrk="1" latinLnBrk="0" hangingPunct="1">
                        <a:lnSpc>
                          <a:spcPct val="115000"/>
                        </a:lnSpc>
                        <a:spcAft>
                          <a:spcPts val="0"/>
                        </a:spcAft>
                        <a:tabLst>
                          <a:tab pos="4500880" algn="l"/>
                        </a:tabLst>
                      </a:pPr>
                      <a:endParaRPr lang="en-ZA" sz="1200" kern="1200" dirty="0">
                        <a:solidFill>
                          <a:schemeClr val="dk1"/>
                        </a:solidFill>
                        <a:effectLst/>
                        <a:latin typeface="+mn-lt"/>
                        <a:ea typeface="Calibri"/>
                        <a:cs typeface="Times New Roman"/>
                      </a:endParaRPr>
                    </a:p>
                  </a:txBody>
                  <a:tcPr marL="68580" marR="68580" marT="0" marB="0"/>
                </a:tc>
                <a:tc>
                  <a:txBody>
                    <a:bodyPr/>
                    <a:lstStyle/>
                    <a:p>
                      <a:pPr marL="0" algn="l" defTabSz="914400" rtl="0" eaLnBrk="1" latinLnBrk="0" hangingPunct="1">
                        <a:lnSpc>
                          <a:spcPct val="100000"/>
                        </a:lnSpc>
                        <a:spcBef>
                          <a:spcPts val="600"/>
                        </a:spcBef>
                        <a:spcAft>
                          <a:spcPts val="600"/>
                        </a:spcAft>
                      </a:pPr>
                      <a:r>
                        <a:rPr lang="en-ZA" sz="1400" kern="1200" dirty="0" smtClean="0">
                          <a:solidFill>
                            <a:schemeClr val="dk1"/>
                          </a:solidFill>
                          <a:effectLst/>
                          <a:latin typeface="+mn-lt"/>
                          <a:ea typeface="Calibri"/>
                          <a:cs typeface="Times New Roman"/>
                        </a:rPr>
                        <a:t>Refuse  Removal: 54%</a:t>
                      </a:r>
                      <a:endParaRPr lang="en-ZA" sz="1400" kern="1200" dirty="0">
                        <a:solidFill>
                          <a:schemeClr val="dk1"/>
                        </a:solidFill>
                        <a:effectLst/>
                        <a:latin typeface="+mn-lt"/>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ZA" sz="1400" kern="1200" dirty="0" smtClean="0">
                          <a:solidFill>
                            <a:schemeClr val="dk1"/>
                          </a:solidFill>
                          <a:effectLst/>
                          <a:latin typeface="+mn-lt"/>
                          <a:ea typeface="Calibri"/>
                          <a:cs typeface="Times New Roman"/>
                        </a:rPr>
                        <a:t>Refuse  Removal: 75%</a:t>
                      </a:r>
                    </a:p>
                  </a:txBody>
                  <a:tcPr marL="83265" marR="83265"/>
                </a:tc>
              </a:tr>
              <a:tr h="744668">
                <a:tc>
                  <a:txBody>
                    <a:bodyPr/>
                    <a:lstStyle/>
                    <a:p>
                      <a:pPr marL="0" algn="l" defTabSz="914400" rtl="0" eaLnBrk="1" latinLnBrk="0" hangingPunct="1">
                        <a:lnSpc>
                          <a:spcPct val="100000"/>
                        </a:lnSpc>
                        <a:spcBef>
                          <a:spcPts val="600"/>
                        </a:spcBef>
                        <a:spcAft>
                          <a:spcPts val="600"/>
                        </a:spcAft>
                        <a:tabLst>
                          <a:tab pos="4500880" algn="l"/>
                        </a:tabLst>
                      </a:pPr>
                      <a:r>
                        <a:rPr lang="en-ZA" sz="1400" b="1" kern="1200" dirty="0" smtClean="0">
                          <a:solidFill>
                            <a:schemeClr val="dk1"/>
                          </a:solidFill>
                          <a:effectLst/>
                          <a:latin typeface="+mn-lt"/>
                          <a:ea typeface="Calibri"/>
                          <a:cs typeface="Times New Roman"/>
                        </a:rPr>
                        <a:t>Filling of</a:t>
                      </a:r>
                      <a:r>
                        <a:rPr lang="en-ZA" sz="1400" b="1" kern="1200" baseline="0" dirty="0" smtClean="0">
                          <a:solidFill>
                            <a:schemeClr val="dk1"/>
                          </a:solidFill>
                          <a:effectLst/>
                          <a:latin typeface="+mn-lt"/>
                          <a:ea typeface="Calibri"/>
                          <a:cs typeface="Times New Roman"/>
                        </a:rPr>
                        <a:t> all </a:t>
                      </a:r>
                      <a:r>
                        <a:rPr lang="en-ZA" sz="1400" b="1" kern="1200" dirty="0" smtClean="0">
                          <a:solidFill>
                            <a:schemeClr val="dk1"/>
                          </a:solidFill>
                          <a:effectLst/>
                          <a:latin typeface="+mn-lt"/>
                          <a:ea typeface="Calibri"/>
                          <a:cs typeface="Times New Roman"/>
                        </a:rPr>
                        <a:t> top 6 positions (critical</a:t>
                      </a:r>
                      <a:r>
                        <a:rPr lang="en-ZA" sz="1400" b="1" kern="1200" baseline="0" dirty="0" smtClean="0">
                          <a:solidFill>
                            <a:schemeClr val="dk1"/>
                          </a:solidFill>
                          <a:effectLst/>
                          <a:latin typeface="+mn-lt"/>
                          <a:ea typeface="Calibri"/>
                          <a:cs typeface="Times New Roman"/>
                        </a:rPr>
                        <a:t> posts</a:t>
                      </a:r>
                      <a:r>
                        <a:rPr lang="en-ZA" sz="1400" b="1" kern="1200" dirty="0" smtClean="0">
                          <a:solidFill>
                            <a:schemeClr val="dk1"/>
                          </a:solidFill>
                          <a:effectLst/>
                          <a:latin typeface="+mn-lt"/>
                          <a:ea typeface="Calibri"/>
                          <a:cs typeface="Times New Roman"/>
                        </a:rPr>
                        <a:t>) in all 21 municipalities.</a:t>
                      </a:r>
                    </a:p>
                    <a:p>
                      <a:pPr marL="0" algn="l" defTabSz="914400" rtl="0" eaLnBrk="1" latinLnBrk="0" hangingPunct="1">
                        <a:lnSpc>
                          <a:spcPct val="100000"/>
                        </a:lnSpc>
                        <a:spcBef>
                          <a:spcPts val="600"/>
                        </a:spcBef>
                        <a:spcAft>
                          <a:spcPts val="600"/>
                        </a:spcAft>
                        <a:tabLst>
                          <a:tab pos="4500880" algn="l"/>
                        </a:tabLst>
                      </a:pPr>
                      <a:endParaRPr lang="en-ZA" sz="1400" b="1" kern="1200" dirty="0" smtClean="0">
                        <a:solidFill>
                          <a:schemeClr val="dk1"/>
                        </a:solidFill>
                        <a:effectLst/>
                        <a:latin typeface="+mn-lt"/>
                        <a:ea typeface="Calibri"/>
                        <a:cs typeface="Times New Roman"/>
                      </a:endParaRPr>
                    </a:p>
                  </a:txBody>
                  <a:tcPr marL="68580" marR="68580" marT="0" marB="0"/>
                </a:tc>
                <a:tc>
                  <a:txBody>
                    <a:bodyPr/>
                    <a:lstStyle/>
                    <a:p>
                      <a:pPr marL="0" algn="l" defTabSz="914400" rtl="0" eaLnBrk="1" latinLnBrk="0" hangingPunct="1">
                        <a:lnSpc>
                          <a:spcPct val="100000"/>
                        </a:lnSpc>
                        <a:spcBef>
                          <a:spcPts val="600"/>
                        </a:spcBef>
                        <a:spcAft>
                          <a:spcPts val="600"/>
                        </a:spcAft>
                      </a:pPr>
                      <a:r>
                        <a:rPr lang="en-ZA" sz="1400" kern="1200" dirty="0" smtClean="0">
                          <a:solidFill>
                            <a:schemeClr val="dk1"/>
                          </a:solidFill>
                          <a:effectLst/>
                          <a:latin typeface="+mn-lt"/>
                          <a:ea typeface="Calibri"/>
                          <a:cs typeface="Times New Roman"/>
                        </a:rPr>
                        <a:t>77.23% vacant posts filled</a:t>
                      </a:r>
                      <a:endParaRPr lang="en-ZA" sz="1400" kern="1200" dirty="0">
                        <a:solidFill>
                          <a:schemeClr val="dk1"/>
                        </a:solidFill>
                        <a:effectLst/>
                        <a:latin typeface="+mn-lt"/>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ZA" sz="1400" kern="1200" dirty="0" smtClean="0">
                          <a:solidFill>
                            <a:schemeClr val="dk1"/>
                          </a:solidFill>
                          <a:effectLst/>
                          <a:latin typeface="+mn-lt"/>
                          <a:ea typeface="Calibri"/>
                          <a:cs typeface="Times New Roman"/>
                        </a:rPr>
                        <a:t>100% vacant posts filled</a:t>
                      </a:r>
                    </a:p>
                  </a:txBody>
                  <a:tcPr marL="83265" marR="83265"/>
                </a:tc>
              </a:tr>
              <a:tr h="744668">
                <a:tc>
                  <a:txBody>
                    <a:bodyPr/>
                    <a:lstStyle/>
                    <a:p>
                      <a:pPr marL="0" algn="l" defTabSz="914400" rtl="0" eaLnBrk="1" latinLnBrk="0" hangingPunct="1">
                        <a:lnSpc>
                          <a:spcPct val="100000"/>
                        </a:lnSpc>
                        <a:spcBef>
                          <a:spcPts val="600"/>
                        </a:spcBef>
                        <a:spcAft>
                          <a:spcPts val="600"/>
                        </a:spcAft>
                        <a:tabLst>
                          <a:tab pos="4500880" algn="l"/>
                        </a:tabLst>
                      </a:pPr>
                      <a:r>
                        <a:rPr lang="en-ZA" sz="1400" b="1" kern="1200" dirty="0" smtClean="0">
                          <a:solidFill>
                            <a:schemeClr val="dk1"/>
                          </a:solidFill>
                          <a:effectLst/>
                          <a:latin typeface="+mn-lt"/>
                          <a:ea typeface="Calibri"/>
                          <a:cs typeface="Times New Roman"/>
                        </a:rPr>
                        <a:t>Clean Audit Outcomes</a:t>
                      </a:r>
                      <a:endParaRPr lang="en-ZA" sz="1400" b="1" kern="1200" dirty="0">
                        <a:solidFill>
                          <a:schemeClr val="dk1"/>
                        </a:solidFill>
                        <a:effectLst/>
                        <a:latin typeface="+mn-lt"/>
                        <a:ea typeface="Calibri"/>
                        <a:cs typeface="Times New Roman"/>
                      </a:endParaRPr>
                    </a:p>
                  </a:txBody>
                  <a:tcPr marL="68580" marR="68580" marT="0" marB="0"/>
                </a:tc>
                <a:tc>
                  <a:txBody>
                    <a:bodyPr/>
                    <a:lstStyle/>
                    <a:p>
                      <a:pPr marL="0" algn="l" defTabSz="914400" rtl="0" eaLnBrk="1" latinLnBrk="0" hangingPunct="1">
                        <a:lnSpc>
                          <a:spcPct val="100000"/>
                        </a:lnSpc>
                        <a:spcBef>
                          <a:spcPts val="600"/>
                        </a:spcBef>
                        <a:spcAft>
                          <a:spcPts val="600"/>
                        </a:spcAft>
                      </a:pPr>
                      <a:r>
                        <a:rPr lang="en-ZA" sz="1400" kern="1200" dirty="0" smtClean="0">
                          <a:solidFill>
                            <a:schemeClr val="dk1"/>
                          </a:solidFill>
                          <a:effectLst/>
                          <a:latin typeface="+mn-lt"/>
                          <a:ea typeface="Calibri"/>
                          <a:cs typeface="Times New Roman"/>
                        </a:rPr>
                        <a:t>2 municipalities </a:t>
                      </a:r>
                      <a:endParaRPr lang="en-ZA" sz="1400" kern="1200" dirty="0">
                        <a:solidFill>
                          <a:schemeClr val="dk1"/>
                        </a:solidFill>
                        <a:effectLst/>
                        <a:latin typeface="+mn-lt"/>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ZA" sz="1400" kern="1200" dirty="0" smtClean="0">
                          <a:solidFill>
                            <a:schemeClr val="dk1"/>
                          </a:solidFill>
                          <a:effectLst/>
                          <a:latin typeface="+mn-lt"/>
                          <a:ea typeface="Calibri"/>
                          <a:cs typeface="Times New Roman"/>
                        </a:rPr>
                        <a:t>All municipalities achieve</a:t>
                      </a:r>
                      <a:r>
                        <a:rPr lang="en-ZA" sz="1400" kern="1200" baseline="0" dirty="0" smtClean="0">
                          <a:solidFill>
                            <a:schemeClr val="dk1"/>
                          </a:solidFill>
                          <a:effectLst/>
                          <a:latin typeface="+mn-lt"/>
                          <a:ea typeface="Calibri"/>
                          <a:cs typeface="Times New Roman"/>
                        </a:rPr>
                        <a:t> and sustain clean audit outcomes</a:t>
                      </a:r>
                      <a:endParaRPr lang="en-ZA" sz="1400" kern="1200" dirty="0" smtClean="0">
                        <a:solidFill>
                          <a:schemeClr val="dk1"/>
                        </a:solidFill>
                        <a:effectLst/>
                        <a:latin typeface="+mn-lt"/>
                        <a:ea typeface="Calibri"/>
                        <a:cs typeface="Times New Roman"/>
                      </a:endParaRPr>
                    </a:p>
                  </a:txBody>
                  <a:tcPr marL="83265" marR="83265"/>
                </a:tc>
              </a:tr>
            </a:tbl>
          </a:graphicData>
        </a:graphic>
      </p:graphicFrame>
      <p:sp>
        <p:nvSpPr>
          <p:cNvPr id="6" name="Title 1"/>
          <p:cNvSpPr>
            <a:spLocks noGrp="1"/>
          </p:cNvSpPr>
          <p:nvPr>
            <p:ph type="title"/>
          </p:nvPr>
        </p:nvSpPr>
        <p:spPr>
          <a:xfrm>
            <a:off x="457200" y="533400"/>
            <a:ext cx="8229600" cy="762000"/>
          </a:xfrm>
          <a:ln>
            <a:solidFill>
              <a:schemeClr val="tx1"/>
            </a:solidFill>
          </a:ln>
        </p:spPr>
        <p:txBody>
          <a:bodyPr>
            <a:noAutofit/>
          </a:bodyPr>
          <a:lstStyle/>
          <a:p>
            <a:r>
              <a:rPr lang="en-ZA" sz="2400" dirty="0" smtClean="0"/>
              <a:t/>
            </a:r>
            <a:br>
              <a:rPr lang="en-ZA" sz="2400" dirty="0" smtClean="0"/>
            </a:br>
            <a:r>
              <a:rPr lang="en-ZA" sz="2400" b="1" dirty="0" smtClean="0"/>
              <a:t>P5: Improved Quality of Public Services at the Locus of Delivery</a:t>
            </a:r>
            <a:r>
              <a:rPr lang="en-ZA" sz="2400" dirty="0" smtClean="0"/>
              <a:t/>
            </a:r>
            <a:br>
              <a:rPr lang="en-ZA" sz="2400" dirty="0" smtClean="0"/>
            </a:br>
            <a:endParaRPr lang="en-GB" sz="2400" dirty="0"/>
          </a:p>
        </p:txBody>
      </p:sp>
    </p:spTree>
    <p:extLst>
      <p:ext uri="{BB962C8B-B14F-4D97-AF65-F5344CB8AC3E}">
        <p14:creationId xmlns:p14="http://schemas.microsoft.com/office/powerpoint/2010/main" val="3901598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33400"/>
            <a:ext cx="8229600" cy="609600"/>
          </a:xfrm>
        </p:spPr>
        <p:style>
          <a:lnRef idx="2">
            <a:schemeClr val="dk1"/>
          </a:lnRef>
          <a:fillRef idx="1">
            <a:schemeClr val="lt1"/>
          </a:fillRef>
          <a:effectRef idx="0">
            <a:schemeClr val="dk1"/>
          </a:effectRef>
          <a:fontRef idx="minor">
            <a:schemeClr val="dk1"/>
          </a:fontRef>
        </p:style>
        <p:txBody>
          <a:bodyPr>
            <a:noAutofit/>
          </a:bodyPr>
          <a:lstStyle/>
          <a:p>
            <a:r>
              <a:rPr lang="en-US" sz="3600" b="1" dirty="0" smtClean="0"/>
              <a:t>NDP Thematic Focus Areas</a:t>
            </a:r>
            <a:endParaRPr lang="en-US" sz="3600" b="1" dirty="0"/>
          </a:p>
        </p:txBody>
      </p:sp>
      <p:sp>
        <p:nvSpPr>
          <p:cNvPr id="3" name="Content Placeholder 2"/>
          <p:cNvSpPr>
            <a:spLocks noGrp="1"/>
          </p:cNvSpPr>
          <p:nvPr>
            <p:ph idx="1"/>
          </p:nvPr>
        </p:nvSpPr>
        <p:spPr>
          <a:xfrm>
            <a:off x="457200" y="1371600"/>
            <a:ext cx="8229600" cy="5257800"/>
          </a:xfrm>
        </p:spPr>
        <p:style>
          <a:lnRef idx="2">
            <a:schemeClr val="accent4"/>
          </a:lnRef>
          <a:fillRef idx="1">
            <a:schemeClr val="lt1"/>
          </a:fillRef>
          <a:effectRef idx="0">
            <a:schemeClr val="accent4"/>
          </a:effectRef>
          <a:fontRef idx="minor">
            <a:schemeClr val="dk1"/>
          </a:fontRef>
        </p:style>
        <p:txBody>
          <a:bodyPr>
            <a:noAutofit/>
          </a:bodyPr>
          <a:lstStyle/>
          <a:p>
            <a:pPr lvl="0">
              <a:spcBef>
                <a:spcPts val="400"/>
              </a:spcBef>
              <a:spcAft>
                <a:spcPts val="400"/>
              </a:spcAft>
            </a:pPr>
            <a:r>
              <a:rPr lang="en-US" sz="1600" dirty="0" smtClean="0"/>
              <a:t>Policy making in a complex environment</a:t>
            </a:r>
          </a:p>
          <a:p>
            <a:pPr lvl="0">
              <a:spcBef>
                <a:spcPts val="400"/>
              </a:spcBef>
              <a:spcAft>
                <a:spcPts val="400"/>
              </a:spcAft>
            </a:pPr>
            <a:r>
              <a:rPr lang="en-US" sz="1600" dirty="0" smtClean="0"/>
              <a:t>Demographic trends</a:t>
            </a:r>
          </a:p>
          <a:p>
            <a:pPr lvl="0">
              <a:spcBef>
                <a:spcPts val="400"/>
              </a:spcBef>
              <a:spcAft>
                <a:spcPts val="400"/>
              </a:spcAft>
            </a:pPr>
            <a:r>
              <a:rPr lang="en-US" sz="1600" dirty="0" smtClean="0"/>
              <a:t>Economy &amp; employment</a:t>
            </a:r>
          </a:p>
          <a:p>
            <a:pPr lvl="0">
              <a:spcBef>
                <a:spcPts val="400"/>
              </a:spcBef>
              <a:spcAft>
                <a:spcPts val="400"/>
              </a:spcAft>
            </a:pPr>
            <a:r>
              <a:rPr lang="en-US" sz="1600" dirty="0" smtClean="0"/>
              <a:t>Economy infrastructure – the foundation of social &amp; economic development</a:t>
            </a:r>
          </a:p>
          <a:p>
            <a:pPr lvl="0">
              <a:spcBef>
                <a:spcPts val="400"/>
              </a:spcBef>
              <a:spcAft>
                <a:spcPts val="400"/>
              </a:spcAft>
            </a:pPr>
            <a:r>
              <a:rPr lang="en-US" sz="1600" dirty="0" smtClean="0"/>
              <a:t>Environmental sustainability – an equitable transition to a low carbon economy</a:t>
            </a:r>
          </a:p>
          <a:p>
            <a:pPr lvl="0">
              <a:spcBef>
                <a:spcPts val="400"/>
              </a:spcBef>
              <a:spcAft>
                <a:spcPts val="400"/>
              </a:spcAft>
            </a:pPr>
            <a:r>
              <a:rPr lang="en-US" sz="1600" dirty="0" smtClean="0"/>
              <a:t>An integrated and inclusive rural economy</a:t>
            </a:r>
          </a:p>
          <a:p>
            <a:pPr lvl="0">
              <a:spcBef>
                <a:spcPts val="400"/>
              </a:spcBef>
              <a:spcAft>
                <a:spcPts val="400"/>
              </a:spcAft>
            </a:pPr>
            <a:r>
              <a:rPr lang="en-US" sz="1600" dirty="0" smtClean="0"/>
              <a:t>Transforming human settlement and the national space economy</a:t>
            </a:r>
          </a:p>
          <a:p>
            <a:pPr lvl="0">
              <a:spcBef>
                <a:spcPts val="400"/>
              </a:spcBef>
              <a:spcAft>
                <a:spcPts val="400"/>
              </a:spcAft>
            </a:pPr>
            <a:r>
              <a:rPr lang="en-US" sz="1600" dirty="0" smtClean="0"/>
              <a:t>Positioning South Africa in the world</a:t>
            </a:r>
          </a:p>
          <a:p>
            <a:pPr lvl="0">
              <a:spcBef>
                <a:spcPts val="400"/>
              </a:spcBef>
              <a:spcAft>
                <a:spcPts val="400"/>
              </a:spcAft>
            </a:pPr>
            <a:r>
              <a:rPr lang="en-US" sz="1600" dirty="0" smtClean="0"/>
              <a:t>Improving education, training &amp; innovation</a:t>
            </a:r>
          </a:p>
          <a:p>
            <a:pPr lvl="0">
              <a:spcBef>
                <a:spcPts val="400"/>
              </a:spcBef>
              <a:spcAft>
                <a:spcPts val="400"/>
              </a:spcAft>
            </a:pPr>
            <a:r>
              <a:rPr lang="en-US" sz="1600" dirty="0" smtClean="0"/>
              <a:t>Promoting health</a:t>
            </a:r>
          </a:p>
          <a:p>
            <a:pPr lvl="0">
              <a:spcBef>
                <a:spcPts val="400"/>
              </a:spcBef>
              <a:spcAft>
                <a:spcPts val="400"/>
              </a:spcAft>
            </a:pPr>
            <a:r>
              <a:rPr lang="en-US" sz="1600" dirty="0" smtClean="0"/>
              <a:t>Social protection</a:t>
            </a:r>
          </a:p>
          <a:p>
            <a:pPr lvl="0">
              <a:spcBef>
                <a:spcPts val="400"/>
              </a:spcBef>
              <a:spcAft>
                <a:spcPts val="400"/>
              </a:spcAft>
            </a:pPr>
            <a:r>
              <a:rPr lang="en-US" sz="1600" dirty="0" smtClean="0"/>
              <a:t>Building safer communities</a:t>
            </a:r>
          </a:p>
          <a:p>
            <a:pPr lvl="0">
              <a:spcBef>
                <a:spcPts val="400"/>
              </a:spcBef>
              <a:spcAft>
                <a:spcPts val="400"/>
              </a:spcAft>
            </a:pPr>
            <a:r>
              <a:rPr lang="en-US" sz="1600" dirty="0" smtClean="0"/>
              <a:t>Building a capable and developmental state</a:t>
            </a:r>
          </a:p>
          <a:p>
            <a:pPr lvl="0">
              <a:spcBef>
                <a:spcPts val="400"/>
              </a:spcBef>
              <a:spcAft>
                <a:spcPts val="400"/>
              </a:spcAft>
            </a:pPr>
            <a:r>
              <a:rPr lang="en-US" sz="1600" dirty="0" smtClean="0"/>
              <a:t>Fighting corruption</a:t>
            </a:r>
          </a:p>
          <a:p>
            <a:pPr lvl="0">
              <a:spcBef>
                <a:spcPts val="400"/>
              </a:spcBef>
              <a:spcAft>
                <a:spcPts val="400"/>
              </a:spcAft>
            </a:pPr>
            <a:r>
              <a:rPr lang="en-US" sz="1600" dirty="0" smtClean="0"/>
              <a:t>Transforming society &amp; uniting the country</a:t>
            </a:r>
          </a:p>
          <a:p>
            <a:pPr lvl="0">
              <a:spcBef>
                <a:spcPts val="400"/>
              </a:spcBef>
              <a:spcAft>
                <a:spcPts val="400"/>
              </a:spcAft>
            </a:pPr>
            <a:endParaRPr lang="en-US" sz="1600" dirty="0" smtClean="0"/>
          </a:p>
          <a:p>
            <a:pPr lvl="0">
              <a:spcBef>
                <a:spcPts val="400"/>
              </a:spcBef>
              <a:spcAft>
                <a:spcPts val="400"/>
              </a:spcAft>
            </a:pPr>
            <a:endParaRPr lang="en-US" sz="1600" dirty="0" smtClean="0"/>
          </a:p>
          <a:p>
            <a:pPr lvl="0">
              <a:spcBef>
                <a:spcPts val="400"/>
              </a:spcBef>
              <a:spcAft>
                <a:spcPts val="400"/>
              </a:spcAft>
            </a:pPr>
            <a:endParaRPr lang="en-US" sz="1600" dirty="0" smtClean="0"/>
          </a:p>
          <a:p>
            <a:pPr lvl="0">
              <a:spcBef>
                <a:spcPts val="400"/>
              </a:spcBef>
              <a:spcAft>
                <a:spcPts val="400"/>
              </a:spcAft>
            </a:pPr>
            <a:endParaRPr lang="en-US" sz="1600" dirty="0" smtClean="0"/>
          </a:p>
          <a:p>
            <a:pPr lvl="0">
              <a:spcBef>
                <a:spcPts val="400"/>
              </a:spcBef>
              <a:spcAft>
                <a:spcPts val="400"/>
              </a:spcAft>
            </a:pPr>
            <a:endParaRPr lang="en-US" sz="1600" dirty="0" smtClean="0"/>
          </a:p>
          <a:p>
            <a:pPr lvl="0">
              <a:spcBef>
                <a:spcPts val="400"/>
              </a:spcBef>
              <a:spcAft>
                <a:spcPts val="400"/>
              </a:spcAft>
            </a:pPr>
            <a:endParaRPr lang="en-US" sz="1600" dirty="0"/>
          </a:p>
          <a:p>
            <a:pPr>
              <a:spcBef>
                <a:spcPts val="400"/>
              </a:spcBef>
              <a:spcAft>
                <a:spcPts val="400"/>
              </a:spcAft>
              <a:buNone/>
            </a:pPr>
            <a:endParaRPr lang="en-US" sz="1600"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5993487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914400"/>
          </a:xfrm>
          <a:ln>
            <a:solidFill>
              <a:schemeClr val="tx2"/>
            </a:solidFill>
          </a:ln>
        </p:spPr>
        <p:txBody>
          <a:bodyPr>
            <a:noAutofit/>
          </a:bodyPr>
          <a:lstStyle/>
          <a:p>
            <a:r>
              <a:rPr lang="en-ZA" sz="3200" b="1" dirty="0" smtClean="0"/>
              <a:t>P5: Improved Quality of Public Services at the Locus of Delivery</a:t>
            </a:r>
            <a:endParaRPr lang="en-GB"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2295987"/>
              </p:ext>
            </p:extLst>
          </p:nvPr>
        </p:nvGraphicFramePr>
        <p:xfrm>
          <a:off x="381000" y="1752600"/>
          <a:ext cx="8229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298562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a:ln>
            <a:solidFill>
              <a:schemeClr val="tx1"/>
            </a:solidFill>
          </a:ln>
        </p:spPr>
        <p:txBody>
          <a:bodyPr>
            <a:normAutofit fontScale="90000"/>
          </a:bodyPr>
          <a:lstStyle/>
          <a:p>
            <a:r>
              <a:rPr lang="en-ZA" sz="3100" dirty="0" smtClean="0"/>
              <a:t/>
            </a:r>
            <a:br>
              <a:rPr lang="en-ZA" sz="3100" dirty="0" smtClean="0"/>
            </a:br>
            <a:r>
              <a:rPr lang="en-ZA" sz="4900" b="1" dirty="0" smtClean="0"/>
              <a:t>Key</a:t>
            </a:r>
            <a:r>
              <a:rPr lang="en-ZA" sz="4900" dirty="0" smtClean="0"/>
              <a:t> </a:t>
            </a:r>
            <a:r>
              <a:rPr lang="en-ZA" sz="4900" b="1" dirty="0" smtClean="0"/>
              <a:t>Actions</a:t>
            </a:r>
            <a:r>
              <a:rPr lang="en-ZA" dirty="0" smtClean="0"/>
              <a:t/>
            </a:r>
            <a:br>
              <a:rPr lang="en-ZA" dirty="0" smtClean="0"/>
            </a:br>
            <a:endParaRPr lang="en-GB" dirty="0"/>
          </a:p>
        </p:txBody>
      </p:sp>
      <p:sp>
        <p:nvSpPr>
          <p:cNvPr id="3" name="Content Placeholder 2"/>
          <p:cNvSpPr>
            <a:spLocks noGrp="1"/>
          </p:cNvSpPr>
          <p:nvPr>
            <p:ph idx="1"/>
          </p:nvPr>
        </p:nvSpPr>
        <p:spPr>
          <a:xfrm>
            <a:off x="457200" y="1447800"/>
            <a:ext cx="8229600" cy="5105400"/>
          </a:xfrm>
        </p:spPr>
        <p:style>
          <a:lnRef idx="2">
            <a:schemeClr val="accent4"/>
          </a:lnRef>
          <a:fillRef idx="1">
            <a:schemeClr val="lt1"/>
          </a:fillRef>
          <a:effectRef idx="0">
            <a:schemeClr val="accent4"/>
          </a:effectRef>
          <a:fontRef idx="minor">
            <a:schemeClr val="dk1"/>
          </a:fontRef>
        </p:style>
        <p:txBody>
          <a:bodyPr>
            <a:noAutofit/>
          </a:bodyPr>
          <a:lstStyle/>
          <a:p>
            <a:pPr marL="457200" indent="-457200">
              <a:spcBef>
                <a:spcPts val="600"/>
              </a:spcBef>
              <a:spcAft>
                <a:spcPts val="600"/>
              </a:spcAft>
              <a:buFont typeface="+mj-lt"/>
              <a:buAutoNum type="arabicPeriod"/>
            </a:pPr>
            <a:r>
              <a:rPr lang="en-ZA" sz="2000" dirty="0" smtClean="0"/>
              <a:t>Enhance the </a:t>
            </a:r>
            <a:r>
              <a:rPr lang="en-ZA" sz="2000" b="1" i="1" dirty="0" smtClean="0"/>
              <a:t>quality of leadership</a:t>
            </a:r>
            <a:r>
              <a:rPr lang="en-ZA" sz="2000" dirty="0" smtClean="0"/>
              <a:t> at political and administrative levels in local government </a:t>
            </a:r>
          </a:p>
          <a:p>
            <a:pPr marL="457200" indent="-457200">
              <a:spcBef>
                <a:spcPts val="600"/>
              </a:spcBef>
              <a:spcAft>
                <a:spcPts val="600"/>
              </a:spcAft>
              <a:buFont typeface="+mj-lt"/>
              <a:buAutoNum type="arabicPeriod"/>
            </a:pPr>
            <a:r>
              <a:rPr lang="en-ZA" sz="2000" dirty="0" smtClean="0"/>
              <a:t>Ensure that households </a:t>
            </a:r>
            <a:r>
              <a:rPr lang="en-ZA" sz="2000" dirty="0"/>
              <a:t>progressively gain </a:t>
            </a:r>
            <a:r>
              <a:rPr lang="en-ZA" sz="2000" b="1" i="1" dirty="0"/>
              <a:t>access to sustainable and reliable basic </a:t>
            </a:r>
            <a:r>
              <a:rPr lang="en-ZA" sz="2000" dirty="0"/>
              <a:t>(water, sanitation, electricity and refuse removal) services.</a:t>
            </a:r>
          </a:p>
          <a:p>
            <a:pPr marL="457200" indent="-457200">
              <a:spcBef>
                <a:spcPts val="600"/>
              </a:spcBef>
              <a:spcAft>
                <a:spcPts val="600"/>
              </a:spcAft>
              <a:buFont typeface="+mj-lt"/>
              <a:buAutoNum type="arabicPeriod"/>
            </a:pPr>
            <a:r>
              <a:rPr lang="en-ZA" sz="2000" dirty="0" smtClean="0"/>
              <a:t>Improve public trust in </a:t>
            </a:r>
            <a:r>
              <a:rPr lang="en-ZA" sz="2000" dirty="0"/>
              <a:t>local government </a:t>
            </a:r>
            <a:r>
              <a:rPr lang="en-ZA" sz="2000" dirty="0" smtClean="0"/>
              <a:t>through </a:t>
            </a:r>
            <a:r>
              <a:rPr lang="en-ZA" sz="2000" b="1" i="1" dirty="0"/>
              <a:t>active</a:t>
            </a:r>
            <a:r>
              <a:rPr lang="en-ZA" sz="2000" b="1" dirty="0"/>
              <a:t> and </a:t>
            </a:r>
            <a:r>
              <a:rPr lang="en-ZA" sz="2000" b="1" i="1" dirty="0"/>
              <a:t>deliberative citizen engagement</a:t>
            </a:r>
            <a:r>
              <a:rPr lang="en-ZA" sz="2000" i="1" dirty="0"/>
              <a:t>. </a:t>
            </a:r>
            <a:r>
              <a:rPr lang="en-ZA" sz="2000" i="1" dirty="0" smtClean="0"/>
              <a:t>(a people-centred service delivery model)</a:t>
            </a:r>
            <a:endParaRPr lang="en-ZA" sz="2000" i="1" dirty="0"/>
          </a:p>
          <a:p>
            <a:pPr marL="457200" indent="-457200">
              <a:spcBef>
                <a:spcPts val="600"/>
              </a:spcBef>
              <a:spcAft>
                <a:spcPts val="600"/>
              </a:spcAft>
              <a:buFont typeface="+mj-lt"/>
              <a:buAutoNum type="arabicPeriod"/>
            </a:pPr>
            <a:r>
              <a:rPr lang="en-ZA" sz="2000" dirty="0" smtClean="0"/>
              <a:t>Appoint competent and committed staff (competency-based deployments)</a:t>
            </a:r>
            <a:endParaRPr lang="en-ZA" sz="2000" dirty="0"/>
          </a:p>
          <a:p>
            <a:pPr marL="457200" indent="-457200">
              <a:spcBef>
                <a:spcPts val="600"/>
              </a:spcBef>
              <a:spcAft>
                <a:spcPts val="600"/>
              </a:spcAft>
              <a:buFont typeface="+mj-lt"/>
              <a:buAutoNum type="arabicPeriod"/>
            </a:pPr>
            <a:r>
              <a:rPr lang="en-ZA" sz="2000" b="1" i="1" dirty="0" smtClean="0"/>
              <a:t>Tackle corruption </a:t>
            </a:r>
            <a:r>
              <a:rPr lang="en-ZA" sz="2000" dirty="0" smtClean="0"/>
              <a:t>within </a:t>
            </a:r>
            <a:r>
              <a:rPr lang="en-ZA" sz="2000" dirty="0"/>
              <a:t>local government </a:t>
            </a:r>
            <a:r>
              <a:rPr lang="en-ZA" sz="2000" dirty="0" smtClean="0"/>
              <a:t>and direct resources to service delivery</a:t>
            </a:r>
            <a:endParaRPr lang="en-ZA" sz="2000" dirty="0"/>
          </a:p>
          <a:p>
            <a:pPr marL="457200" indent="-457200">
              <a:spcBef>
                <a:spcPts val="600"/>
              </a:spcBef>
              <a:spcAft>
                <a:spcPts val="600"/>
              </a:spcAft>
              <a:buFont typeface="+mj-lt"/>
              <a:buAutoNum type="arabicPeriod"/>
            </a:pPr>
            <a:r>
              <a:rPr lang="en-ZA" sz="2000" dirty="0" smtClean="0"/>
              <a:t>Ensure </a:t>
            </a:r>
            <a:r>
              <a:rPr lang="en-ZA" sz="2000" dirty="0"/>
              <a:t>a better fit between </a:t>
            </a:r>
            <a:r>
              <a:rPr lang="en-ZA" sz="2000" b="1" i="1" dirty="0"/>
              <a:t>responsibility and the variation in capacities </a:t>
            </a:r>
            <a:r>
              <a:rPr lang="en-ZA" sz="2000" dirty="0"/>
              <a:t>within municipalities supported.</a:t>
            </a:r>
          </a:p>
          <a:p>
            <a:pPr>
              <a:lnSpc>
                <a:spcPct val="120000"/>
              </a:lnSpc>
              <a:spcBef>
                <a:spcPts val="600"/>
              </a:spcBef>
              <a:spcAft>
                <a:spcPts val="600"/>
              </a:spcAft>
            </a:pPr>
            <a:endParaRPr lang="en-GB" sz="2000" dirty="0"/>
          </a:p>
        </p:txBody>
      </p:sp>
    </p:spTree>
    <p:extLst>
      <p:ext uri="{BB962C8B-B14F-4D97-AF65-F5344CB8AC3E}">
        <p14:creationId xmlns:p14="http://schemas.microsoft.com/office/powerpoint/2010/main" val="22871669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style>
          <a:lnRef idx="2">
            <a:schemeClr val="dk1"/>
          </a:lnRef>
          <a:fillRef idx="1">
            <a:schemeClr val="lt1"/>
          </a:fillRef>
          <a:effectRef idx="0">
            <a:schemeClr val="dk1"/>
          </a:effectRef>
          <a:fontRef idx="minor">
            <a:schemeClr val="dk1"/>
          </a:fontRef>
        </p:style>
        <p:txBody>
          <a:bodyPr>
            <a:noAutofit/>
          </a:bodyPr>
          <a:lstStyle/>
          <a:p>
            <a:r>
              <a:rPr lang="en-US" sz="3200" b="1" dirty="0" smtClean="0"/>
              <a:t>Condition: A Capable &amp; Developmental State</a:t>
            </a:r>
            <a:endParaRPr lang="en-US" sz="3200" b="1" dirty="0"/>
          </a:p>
        </p:txBody>
      </p:sp>
      <p:sp>
        <p:nvSpPr>
          <p:cNvPr id="3" name="Content Placeholder 2"/>
          <p:cNvSpPr>
            <a:spLocks noGrp="1"/>
          </p:cNvSpPr>
          <p:nvPr>
            <p:ph idx="1"/>
          </p:nvPr>
        </p:nvSpPr>
        <p:spPr>
          <a:xfrm>
            <a:off x="457200" y="1447800"/>
            <a:ext cx="8229600" cy="5257800"/>
          </a:xfrm>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marL="0" indent="0">
              <a:lnSpc>
                <a:spcPct val="120000"/>
              </a:lnSpc>
              <a:spcBef>
                <a:spcPts val="600"/>
              </a:spcBef>
              <a:spcAft>
                <a:spcPts val="600"/>
              </a:spcAft>
              <a:buNone/>
            </a:pPr>
            <a:r>
              <a:rPr lang="en-ZA" sz="3000" b="1" dirty="0" smtClean="0">
                <a:solidFill>
                  <a:schemeClr val="accent2">
                    <a:lumMod val="50000"/>
                  </a:schemeClr>
                </a:solidFill>
              </a:rPr>
              <a:t>Key Actions: </a:t>
            </a:r>
          </a:p>
          <a:p>
            <a:pPr lvl="1">
              <a:lnSpc>
                <a:spcPct val="120000"/>
              </a:lnSpc>
              <a:spcBef>
                <a:spcPts val="600"/>
              </a:spcBef>
              <a:spcAft>
                <a:spcPts val="600"/>
              </a:spcAft>
            </a:pPr>
            <a:r>
              <a:rPr lang="en-ZA" dirty="0" smtClean="0"/>
              <a:t>Institutionalise </a:t>
            </a:r>
            <a:r>
              <a:rPr lang="en-ZA" b="1" i="1" dirty="0" smtClean="0"/>
              <a:t>long term planning </a:t>
            </a:r>
            <a:r>
              <a:rPr lang="en-ZA" dirty="0" smtClean="0"/>
              <a:t>(mechanisms and capacity)</a:t>
            </a:r>
          </a:p>
          <a:p>
            <a:pPr lvl="1">
              <a:lnSpc>
                <a:spcPct val="120000"/>
              </a:lnSpc>
              <a:spcBef>
                <a:spcPts val="600"/>
              </a:spcBef>
              <a:spcAft>
                <a:spcPts val="600"/>
              </a:spcAft>
            </a:pPr>
            <a:r>
              <a:rPr lang="en-ZA" dirty="0" smtClean="0"/>
              <a:t>Build </a:t>
            </a:r>
            <a:r>
              <a:rPr lang="en-ZA" b="1" i="1" dirty="0" smtClean="0"/>
              <a:t>capacity and public service careers </a:t>
            </a:r>
            <a:r>
              <a:rPr lang="en-ZA" dirty="0" smtClean="0"/>
              <a:t>at provincial and local levels through </a:t>
            </a:r>
            <a:r>
              <a:rPr lang="en-ZA" b="1" i="1" dirty="0" smtClean="0"/>
              <a:t>skills development</a:t>
            </a:r>
            <a:r>
              <a:rPr lang="en-ZA" dirty="0" smtClean="0"/>
              <a:t>, internships and shared experience programmes</a:t>
            </a:r>
          </a:p>
          <a:p>
            <a:pPr lvl="1">
              <a:lnSpc>
                <a:spcPct val="120000"/>
              </a:lnSpc>
              <a:spcBef>
                <a:spcPts val="600"/>
              </a:spcBef>
              <a:spcAft>
                <a:spcPts val="600"/>
              </a:spcAft>
            </a:pPr>
            <a:r>
              <a:rPr lang="en-ZA" dirty="0" smtClean="0"/>
              <a:t>Link the </a:t>
            </a:r>
            <a:r>
              <a:rPr lang="en-ZA" b="1" i="1" dirty="0" smtClean="0"/>
              <a:t>PMDS</a:t>
            </a:r>
            <a:r>
              <a:rPr lang="en-ZA" dirty="0" smtClean="0"/>
              <a:t> to work place skills plans and development outcomes</a:t>
            </a:r>
          </a:p>
          <a:p>
            <a:pPr lvl="1">
              <a:lnSpc>
                <a:spcPct val="120000"/>
              </a:lnSpc>
              <a:spcBef>
                <a:spcPts val="600"/>
              </a:spcBef>
              <a:spcAft>
                <a:spcPts val="600"/>
              </a:spcAft>
            </a:pPr>
            <a:r>
              <a:rPr lang="en-ZA" dirty="0" smtClean="0"/>
              <a:t>Build </a:t>
            </a:r>
            <a:r>
              <a:rPr lang="en-ZA" b="1" i="1" dirty="0" smtClean="0"/>
              <a:t>stability at senior management levels </a:t>
            </a:r>
            <a:r>
              <a:rPr lang="en-ZA" dirty="0" smtClean="0"/>
              <a:t>by reducing turnover</a:t>
            </a:r>
          </a:p>
          <a:p>
            <a:pPr lvl="1">
              <a:lnSpc>
                <a:spcPct val="120000"/>
              </a:lnSpc>
              <a:spcBef>
                <a:spcPts val="600"/>
              </a:spcBef>
              <a:spcAft>
                <a:spcPts val="600"/>
              </a:spcAft>
            </a:pPr>
            <a:r>
              <a:rPr lang="en-ZA" dirty="0" smtClean="0"/>
              <a:t>Advance government’s role in </a:t>
            </a:r>
            <a:r>
              <a:rPr lang="en-ZA" b="1" i="1" dirty="0" smtClean="0"/>
              <a:t>enabling business development </a:t>
            </a:r>
            <a:r>
              <a:rPr lang="en-ZA" dirty="0" smtClean="0"/>
              <a:t>by addressing obstacles to </a:t>
            </a:r>
            <a:r>
              <a:rPr lang="en-ZA" b="1" i="1" dirty="0" smtClean="0"/>
              <a:t>local economic growth </a:t>
            </a:r>
            <a:r>
              <a:rPr lang="en-ZA" dirty="0" smtClean="0"/>
              <a:t>caused by regulation formulation &amp; enforcement</a:t>
            </a:r>
          </a:p>
          <a:p>
            <a:pPr lvl="1">
              <a:lnSpc>
                <a:spcPct val="120000"/>
              </a:lnSpc>
              <a:spcBef>
                <a:spcPts val="600"/>
              </a:spcBef>
              <a:spcAft>
                <a:spcPts val="600"/>
              </a:spcAft>
            </a:pPr>
            <a:r>
              <a:rPr lang="en-ZA" dirty="0" smtClean="0"/>
              <a:t>Support and provide oversight for </a:t>
            </a:r>
            <a:r>
              <a:rPr lang="en-ZA" b="1" i="1" dirty="0" smtClean="0"/>
              <a:t>local government</a:t>
            </a:r>
          </a:p>
          <a:p>
            <a:pPr lvl="1">
              <a:lnSpc>
                <a:spcPct val="120000"/>
              </a:lnSpc>
              <a:spcBef>
                <a:spcPts val="600"/>
              </a:spcBef>
              <a:spcAft>
                <a:spcPts val="600"/>
              </a:spcAft>
            </a:pPr>
            <a:r>
              <a:rPr lang="en-ZA" dirty="0" smtClean="0"/>
              <a:t>Strengthen </a:t>
            </a:r>
            <a:r>
              <a:rPr lang="en-ZA" b="1" i="1" dirty="0" smtClean="0"/>
              <a:t>monitoring and evaluation </a:t>
            </a:r>
            <a:r>
              <a:rPr lang="en-ZA" dirty="0" smtClean="0"/>
              <a:t>to generate reliable evidence for planning and decision making</a:t>
            </a:r>
          </a:p>
          <a:p>
            <a:pPr lvl="1">
              <a:lnSpc>
                <a:spcPct val="120000"/>
              </a:lnSpc>
              <a:spcBef>
                <a:spcPts val="600"/>
              </a:spcBef>
              <a:spcAft>
                <a:spcPts val="600"/>
              </a:spcAft>
            </a:pPr>
            <a:endParaRPr lang="en-ZA" dirty="0"/>
          </a:p>
        </p:txBody>
      </p:sp>
    </p:spTree>
    <p:extLst>
      <p:ext uri="{BB962C8B-B14F-4D97-AF65-F5344CB8AC3E}">
        <p14:creationId xmlns:p14="http://schemas.microsoft.com/office/powerpoint/2010/main" val="175714467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style>
          <a:lnRef idx="2">
            <a:schemeClr val="dk1"/>
          </a:lnRef>
          <a:fillRef idx="1">
            <a:schemeClr val="lt1"/>
          </a:fillRef>
          <a:effectRef idx="0">
            <a:schemeClr val="dk1"/>
          </a:effectRef>
          <a:fontRef idx="minor">
            <a:schemeClr val="dk1"/>
          </a:fontRef>
        </p:style>
        <p:txBody>
          <a:bodyPr>
            <a:normAutofit/>
          </a:bodyPr>
          <a:lstStyle/>
          <a:p>
            <a:r>
              <a:rPr lang="en-US" b="1" dirty="0" smtClean="0"/>
              <a:t>Condition: Fighting Corruption</a:t>
            </a:r>
            <a:endParaRPr lang="en-US" b="1" dirty="0"/>
          </a:p>
        </p:txBody>
      </p:sp>
      <p:sp>
        <p:nvSpPr>
          <p:cNvPr id="3" name="Content Placeholder 2"/>
          <p:cNvSpPr>
            <a:spLocks noGrp="1"/>
          </p:cNvSpPr>
          <p:nvPr>
            <p:ph idx="1"/>
          </p:nvPr>
        </p:nvSpPr>
        <p:spPr>
          <a:xfrm>
            <a:off x="457200" y="1447800"/>
            <a:ext cx="8229600" cy="4648200"/>
          </a:xfrm>
        </p:spPr>
        <p:style>
          <a:lnRef idx="2">
            <a:schemeClr val="accent4"/>
          </a:lnRef>
          <a:fillRef idx="1">
            <a:schemeClr val="lt1"/>
          </a:fillRef>
          <a:effectRef idx="0">
            <a:schemeClr val="accent4"/>
          </a:effectRef>
          <a:fontRef idx="minor">
            <a:schemeClr val="dk1"/>
          </a:fontRef>
        </p:style>
        <p:txBody>
          <a:bodyPr>
            <a:normAutofit lnSpcReduction="10000"/>
          </a:bodyPr>
          <a:lstStyle/>
          <a:p>
            <a:pPr marL="0" indent="0">
              <a:spcBef>
                <a:spcPts val="600"/>
              </a:spcBef>
              <a:spcAft>
                <a:spcPts val="600"/>
              </a:spcAft>
              <a:buNone/>
            </a:pPr>
            <a:r>
              <a:rPr lang="en-ZA" sz="2800" b="1" dirty="0" smtClean="0">
                <a:solidFill>
                  <a:schemeClr val="accent2">
                    <a:lumMod val="50000"/>
                  </a:schemeClr>
                </a:solidFill>
              </a:rPr>
              <a:t>Key Actions: </a:t>
            </a:r>
          </a:p>
          <a:p>
            <a:pPr lvl="1">
              <a:spcBef>
                <a:spcPts val="600"/>
              </a:spcBef>
              <a:spcAft>
                <a:spcPts val="600"/>
              </a:spcAft>
            </a:pPr>
            <a:r>
              <a:rPr lang="en-ZA" sz="2200" dirty="0" smtClean="0"/>
              <a:t>Systematise &amp; strengthen </a:t>
            </a:r>
            <a:r>
              <a:rPr lang="en-ZA" sz="2200" b="1" i="1" dirty="0" smtClean="0"/>
              <a:t>anti-corruption policies </a:t>
            </a:r>
            <a:r>
              <a:rPr lang="en-ZA" sz="2200" dirty="0" smtClean="0"/>
              <a:t>and regulations</a:t>
            </a:r>
          </a:p>
          <a:p>
            <a:pPr lvl="1">
              <a:spcBef>
                <a:spcPts val="600"/>
              </a:spcBef>
              <a:spcAft>
                <a:spcPts val="600"/>
              </a:spcAft>
            </a:pPr>
            <a:r>
              <a:rPr lang="en-ZA" sz="2200" dirty="0" smtClean="0"/>
              <a:t>Institutionalise a Province wide approach and </a:t>
            </a:r>
            <a:r>
              <a:rPr lang="en-ZA" sz="2200" b="1" i="1" dirty="0" smtClean="0"/>
              <a:t>well resourced integrity function</a:t>
            </a:r>
            <a:r>
              <a:rPr lang="en-ZA" sz="2200" dirty="0" smtClean="0"/>
              <a:t> regarding corruption</a:t>
            </a:r>
          </a:p>
          <a:p>
            <a:pPr lvl="1">
              <a:spcBef>
                <a:spcPts val="600"/>
              </a:spcBef>
              <a:spcAft>
                <a:spcPts val="600"/>
              </a:spcAft>
            </a:pPr>
            <a:r>
              <a:rPr lang="en-ZA" sz="2200" dirty="0" smtClean="0"/>
              <a:t>Build </a:t>
            </a:r>
            <a:r>
              <a:rPr lang="en-ZA" sz="2200" b="1" i="1" dirty="0" smtClean="0"/>
              <a:t>practical capacity </a:t>
            </a:r>
            <a:r>
              <a:rPr lang="en-ZA" sz="2200" dirty="0" smtClean="0"/>
              <a:t>for wider transparency and accountability regarding </a:t>
            </a:r>
            <a:r>
              <a:rPr lang="en-ZA" sz="2200" b="1" i="1" dirty="0" smtClean="0"/>
              <a:t>procurement</a:t>
            </a:r>
            <a:r>
              <a:rPr lang="en-ZA" sz="2200" dirty="0" smtClean="0"/>
              <a:t> within provincial and local government</a:t>
            </a:r>
          </a:p>
          <a:p>
            <a:pPr lvl="1">
              <a:spcBef>
                <a:spcPts val="600"/>
              </a:spcBef>
              <a:spcAft>
                <a:spcPts val="600"/>
              </a:spcAft>
            </a:pPr>
            <a:r>
              <a:rPr lang="en-ZA" sz="2200" dirty="0" smtClean="0"/>
              <a:t>Strengthen </a:t>
            </a:r>
            <a:r>
              <a:rPr lang="en-ZA" sz="2200" b="1" i="1" dirty="0" smtClean="0"/>
              <a:t>tender procedures </a:t>
            </a:r>
            <a:r>
              <a:rPr lang="en-ZA" sz="2200" dirty="0" smtClean="0"/>
              <a:t>and compliance monitoring</a:t>
            </a:r>
          </a:p>
          <a:p>
            <a:pPr lvl="1">
              <a:spcBef>
                <a:spcPts val="600"/>
              </a:spcBef>
              <a:spcAft>
                <a:spcPts val="600"/>
              </a:spcAft>
            </a:pPr>
            <a:r>
              <a:rPr lang="en-ZA" sz="2200" dirty="0" smtClean="0"/>
              <a:t>Roll out </a:t>
            </a:r>
            <a:r>
              <a:rPr lang="en-ZA" sz="2200" b="1" i="1" dirty="0" smtClean="0"/>
              <a:t>robust provincial anti-corruption drives </a:t>
            </a:r>
            <a:r>
              <a:rPr lang="en-ZA" sz="2200" dirty="0" smtClean="0"/>
              <a:t>and empower communities to report corruption. </a:t>
            </a:r>
          </a:p>
          <a:p>
            <a:pPr lvl="1">
              <a:spcBef>
                <a:spcPts val="600"/>
              </a:spcBef>
              <a:spcAft>
                <a:spcPts val="600"/>
              </a:spcAft>
            </a:pPr>
            <a:endParaRPr lang="en-ZA" dirty="0"/>
          </a:p>
        </p:txBody>
      </p:sp>
    </p:spTree>
    <p:extLst>
      <p:ext uri="{BB962C8B-B14F-4D97-AF65-F5344CB8AC3E}">
        <p14:creationId xmlns:p14="http://schemas.microsoft.com/office/powerpoint/2010/main" val="238243596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style>
          <a:lnRef idx="2">
            <a:schemeClr val="dk1"/>
          </a:lnRef>
          <a:fillRef idx="1">
            <a:schemeClr val="lt1"/>
          </a:fillRef>
          <a:effectRef idx="0">
            <a:schemeClr val="dk1"/>
          </a:effectRef>
          <a:fontRef idx="minor">
            <a:schemeClr val="dk1"/>
          </a:fontRef>
        </p:style>
        <p:txBody>
          <a:bodyPr>
            <a:noAutofit/>
          </a:bodyPr>
          <a:lstStyle/>
          <a:p>
            <a:r>
              <a:rPr lang="en-US" sz="3200" b="1" dirty="0" smtClean="0"/>
              <a:t>Condition: Fighting Crime &amp; Securing Communities</a:t>
            </a:r>
            <a:endParaRPr lang="en-US" sz="3200" b="1" dirty="0"/>
          </a:p>
        </p:txBody>
      </p:sp>
      <p:sp>
        <p:nvSpPr>
          <p:cNvPr id="3" name="Content Placeholder 2"/>
          <p:cNvSpPr>
            <a:spLocks noGrp="1"/>
          </p:cNvSpPr>
          <p:nvPr>
            <p:ph idx="1"/>
          </p:nvPr>
        </p:nvSpPr>
        <p:spPr>
          <a:xfrm>
            <a:off x="457200" y="1676400"/>
            <a:ext cx="8229600" cy="4953000"/>
          </a:xfrm>
        </p:spPr>
        <p:style>
          <a:lnRef idx="2">
            <a:schemeClr val="accent4"/>
          </a:lnRef>
          <a:fillRef idx="1">
            <a:schemeClr val="lt1"/>
          </a:fillRef>
          <a:effectRef idx="0">
            <a:schemeClr val="accent4"/>
          </a:effectRef>
          <a:fontRef idx="minor">
            <a:schemeClr val="dk1"/>
          </a:fontRef>
        </p:style>
        <p:txBody>
          <a:bodyPr>
            <a:normAutofit/>
          </a:bodyPr>
          <a:lstStyle/>
          <a:p>
            <a:pPr marL="0" indent="0">
              <a:spcBef>
                <a:spcPts val="600"/>
              </a:spcBef>
              <a:spcAft>
                <a:spcPts val="600"/>
              </a:spcAft>
              <a:buNone/>
            </a:pPr>
            <a:r>
              <a:rPr lang="en-ZA" sz="2800" b="1" dirty="0" smtClean="0">
                <a:solidFill>
                  <a:schemeClr val="accent2">
                    <a:lumMod val="50000"/>
                  </a:schemeClr>
                </a:solidFill>
              </a:rPr>
              <a:t>Key Actions</a:t>
            </a:r>
            <a:r>
              <a:rPr lang="en-ZA" sz="2200" b="1" dirty="0" smtClean="0">
                <a:solidFill>
                  <a:schemeClr val="accent2">
                    <a:lumMod val="50000"/>
                  </a:schemeClr>
                </a:solidFill>
              </a:rPr>
              <a:t>: </a:t>
            </a:r>
          </a:p>
          <a:p>
            <a:pPr lvl="1">
              <a:spcBef>
                <a:spcPts val="600"/>
              </a:spcBef>
              <a:spcAft>
                <a:spcPts val="600"/>
              </a:spcAft>
            </a:pPr>
            <a:r>
              <a:rPr lang="en-ZA" dirty="0" smtClean="0"/>
              <a:t>Develop and implement provincial programmes to address the high level of </a:t>
            </a:r>
            <a:r>
              <a:rPr lang="en-ZA" b="1" i="1" dirty="0" smtClean="0"/>
              <a:t>contact crimes</a:t>
            </a:r>
            <a:r>
              <a:rPr lang="en-ZA" dirty="0" smtClean="0"/>
              <a:t>, prioritising crimes against </a:t>
            </a:r>
            <a:r>
              <a:rPr lang="en-ZA" b="1" i="1" dirty="0" smtClean="0"/>
              <a:t>women and children</a:t>
            </a:r>
          </a:p>
          <a:p>
            <a:pPr lvl="1">
              <a:spcBef>
                <a:spcPts val="600"/>
              </a:spcBef>
              <a:spcAft>
                <a:spcPts val="600"/>
              </a:spcAft>
            </a:pPr>
            <a:r>
              <a:rPr lang="en-ZA" dirty="0" smtClean="0"/>
              <a:t>Support </a:t>
            </a:r>
            <a:r>
              <a:rPr lang="en-ZA" b="1" i="1" dirty="0" smtClean="0"/>
              <a:t>community policing </a:t>
            </a:r>
            <a:r>
              <a:rPr lang="en-ZA" dirty="0" smtClean="0"/>
              <a:t>and the active engagement of communities in functional Police Forums</a:t>
            </a:r>
          </a:p>
          <a:p>
            <a:pPr lvl="1">
              <a:spcBef>
                <a:spcPts val="600"/>
              </a:spcBef>
              <a:spcAft>
                <a:spcPts val="600"/>
              </a:spcAft>
            </a:pPr>
            <a:r>
              <a:rPr lang="en-ZA" dirty="0" smtClean="0"/>
              <a:t>Identify and address </a:t>
            </a:r>
            <a:r>
              <a:rPr lang="en-ZA" b="1" i="1" dirty="0" smtClean="0"/>
              <a:t>rural crime </a:t>
            </a:r>
            <a:r>
              <a:rPr lang="en-ZA" dirty="0" smtClean="0"/>
              <a:t>priorities.</a:t>
            </a:r>
          </a:p>
          <a:p>
            <a:pPr lvl="1">
              <a:spcBef>
                <a:spcPts val="600"/>
              </a:spcBef>
              <a:spcAft>
                <a:spcPts val="600"/>
              </a:spcAft>
            </a:pPr>
            <a:r>
              <a:rPr lang="en-ZA" dirty="0" smtClean="0"/>
              <a:t>Increase coverage and efficiency of </a:t>
            </a:r>
            <a:r>
              <a:rPr lang="en-ZA" b="1" i="1" dirty="0" smtClean="0"/>
              <a:t>social protection </a:t>
            </a:r>
            <a:r>
              <a:rPr lang="en-ZA" dirty="0" smtClean="0"/>
              <a:t>– increase the number of </a:t>
            </a:r>
            <a:r>
              <a:rPr lang="en-ZA" b="1" i="1" dirty="0" smtClean="0"/>
              <a:t>social service professionals</a:t>
            </a:r>
          </a:p>
          <a:p>
            <a:pPr lvl="1">
              <a:spcBef>
                <a:spcPts val="600"/>
              </a:spcBef>
              <a:spcAft>
                <a:spcPts val="600"/>
              </a:spcAft>
            </a:pPr>
            <a:r>
              <a:rPr lang="en-ZA" dirty="0" smtClean="0"/>
              <a:t>Monitor and improve </a:t>
            </a:r>
            <a:r>
              <a:rPr lang="en-ZA" b="1" i="1" dirty="0" smtClean="0"/>
              <a:t>grants access </a:t>
            </a:r>
            <a:r>
              <a:rPr lang="en-ZA" dirty="0" smtClean="0"/>
              <a:t>through Community Development Workers</a:t>
            </a:r>
          </a:p>
          <a:p>
            <a:pPr lvl="1">
              <a:spcBef>
                <a:spcPts val="600"/>
              </a:spcBef>
              <a:spcAft>
                <a:spcPts val="600"/>
              </a:spcAft>
            </a:pPr>
            <a:r>
              <a:rPr lang="en-ZA" dirty="0" smtClean="0"/>
              <a:t>Foster </a:t>
            </a:r>
            <a:r>
              <a:rPr lang="en-ZA" b="1" i="1" dirty="0" smtClean="0"/>
              <a:t>civic engagement </a:t>
            </a:r>
            <a:r>
              <a:rPr lang="en-ZA" dirty="0" smtClean="0"/>
              <a:t>e.g. volunteering and social support</a:t>
            </a:r>
          </a:p>
          <a:p>
            <a:pPr lvl="1">
              <a:spcBef>
                <a:spcPts val="600"/>
              </a:spcBef>
              <a:spcAft>
                <a:spcPts val="600"/>
              </a:spcAft>
            </a:pPr>
            <a:endParaRPr lang="en-ZA" dirty="0"/>
          </a:p>
        </p:txBody>
      </p:sp>
    </p:spTree>
    <p:extLst>
      <p:ext uri="{BB962C8B-B14F-4D97-AF65-F5344CB8AC3E}">
        <p14:creationId xmlns:p14="http://schemas.microsoft.com/office/powerpoint/2010/main" val="137467373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Autofit/>
          </a:bodyPr>
          <a:lstStyle/>
          <a:p>
            <a:r>
              <a:rPr lang="en-ZA" sz="3000" b="1" dirty="0" smtClean="0"/>
              <a:t>On the Capacity of the State</a:t>
            </a:r>
            <a:endParaRPr lang="en-ZA" sz="3000" b="1" dirty="0"/>
          </a:p>
        </p:txBody>
      </p:sp>
      <p:sp>
        <p:nvSpPr>
          <p:cNvPr id="3" name="Content Placeholder 2"/>
          <p:cNvSpPr>
            <a:spLocks noGrp="1"/>
          </p:cNvSpPr>
          <p:nvPr>
            <p:ph idx="1"/>
          </p:nvPr>
        </p:nvSpPr>
        <p:spPr>
          <a:xfrm>
            <a:off x="457200" y="1752600"/>
            <a:ext cx="8229600" cy="4953000"/>
          </a:xfrm>
        </p:spPr>
        <p:style>
          <a:lnRef idx="2">
            <a:schemeClr val="accent4"/>
          </a:lnRef>
          <a:fillRef idx="1">
            <a:schemeClr val="lt1"/>
          </a:fillRef>
          <a:effectRef idx="0">
            <a:schemeClr val="accent4"/>
          </a:effectRef>
          <a:fontRef idx="minor">
            <a:schemeClr val="dk1"/>
          </a:fontRef>
        </p:style>
        <p:txBody>
          <a:bodyPr>
            <a:normAutofit/>
          </a:bodyPr>
          <a:lstStyle/>
          <a:p>
            <a:pPr>
              <a:lnSpc>
                <a:spcPct val="120000"/>
              </a:lnSpc>
              <a:spcAft>
                <a:spcPts val="600"/>
              </a:spcAft>
            </a:pPr>
            <a:r>
              <a:rPr lang="en-ZA" sz="2600" dirty="0" smtClean="0"/>
              <a:t>The quality of leadership at senior management defines  the state capacity to realize the implementation of key policy imperatives</a:t>
            </a:r>
          </a:p>
          <a:p>
            <a:pPr>
              <a:lnSpc>
                <a:spcPct val="120000"/>
              </a:lnSpc>
              <a:spcAft>
                <a:spcPts val="600"/>
              </a:spcAft>
            </a:pPr>
            <a:r>
              <a:rPr lang="en-ZA" sz="2600" dirty="0" smtClean="0"/>
              <a:t>A capable developmental state is not possible without a competent public service cadre at senior management level</a:t>
            </a:r>
            <a:endParaRPr lang="en-ZA" sz="2600" dirty="0"/>
          </a:p>
          <a:p>
            <a:pPr>
              <a:lnSpc>
                <a:spcPct val="120000"/>
              </a:lnSpc>
              <a:spcAft>
                <a:spcPts val="600"/>
              </a:spcAft>
            </a:pPr>
            <a:r>
              <a:rPr lang="en-ZA" sz="2600" dirty="0" smtClean="0"/>
              <a:t>Senior managers as agents of transformation</a:t>
            </a:r>
            <a:endParaRPr lang="en-US" sz="2600" dirty="0" smtClean="0"/>
          </a:p>
          <a:p>
            <a:pPr lvl="0">
              <a:lnSpc>
                <a:spcPct val="120000"/>
              </a:lnSpc>
              <a:spcAft>
                <a:spcPts val="600"/>
              </a:spcAft>
            </a:pPr>
            <a:endParaRPr lang="en-US" sz="2100" dirty="0" smtClean="0"/>
          </a:p>
          <a:p>
            <a:endParaRPr lang="en-ZA"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Autofit/>
          </a:bodyPr>
          <a:lstStyle/>
          <a:p>
            <a:r>
              <a:rPr lang="en-ZA" sz="3000" b="1" dirty="0" smtClean="0"/>
              <a:t>‘Cry the Beloved Senior Management Service’</a:t>
            </a:r>
            <a:endParaRPr lang="en-ZA" sz="3000" b="1" dirty="0"/>
          </a:p>
        </p:txBody>
      </p:sp>
      <p:sp>
        <p:nvSpPr>
          <p:cNvPr id="3" name="Content Placeholder 2"/>
          <p:cNvSpPr>
            <a:spLocks noGrp="1"/>
          </p:cNvSpPr>
          <p:nvPr>
            <p:ph idx="1"/>
          </p:nvPr>
        </p:nvSpPr>
        <p:spPr>
          <a:xfrm>
            <a:off x="457200" y="1752600"/>
            <a:ext cx="8229600" cy="4953000"/>
          </a:xfrm>
        </p:spPr>
        <p:style>
          <a:lnRef idx="2">
            <a:schemeClr val="accent4"/>
          </a:lnRef>
          <a:fillRef idx="1">
            <a:schemeClr val="lt1"/>
          </a:fillRef>
          <a:effectRef idx="0">
            <a:schemeClr val="accent4"/>
          </a:effectRef>
          <a:fontRef idx="minor">
            <a:schemeClr val="dk1"/>
          </a:fontRef>
        </p:style>
        <p:txBody>
          <a:bodyPr>
            <a:normAutofit lnSpcReduction="10000"/>
          </a:bodyPr>
          <a:lstStyle/>
          <a:p>
            <a:pPr marL="0" indent="0">
              <a:lnSpc>
                <a:spcPct val="120000"/>
              </a:lnSpc>
              <a:spcAft>
                <a:spcPts val="600"/>
              </a:spcAft>
              <a:buNone/>
            </a:pPr>
            <a:r>
              <a:rPr lang="en-ZA" sz="2000" dirty="0" smtClean="0"/>
              <a:t>Undesirable experiences:</a:t>
            </a:r>
          </a:p>
          <a:p>
            <a:pPr>
              <a:lnSpc>
                <a:spcPct val="120000"/>
              </a:lnSpc>
              <a:spcAft>
                <a:spcPts val="600"/>
              </a:spcAft>
            </a:pPr>
            <a:r>
              <a:rPr lang="en-ZA" sz="2000" dirty="0" smtClean="0"/>
              <a:t>Senior managers as glorified executives who receive reports from assistant and deputy directors and pass them on to the HOD and the MEC – no value added</a:t>
            </a:r>
          </a:p>
          <a:p>
            <a:pPr>
              <a:lnSpc>
                <a:spcPct val="120000"/>
              </a:lnSpc>
              <a:spcAft>
                <a:spcPts val="600"/>
              </a:spcAft>
            </a:pPr>
            <a:r>
              <a:rPr lang="en-ZA" sz="2000" dirty="0" smtClean="0"/>
              <a:t>‘Where is the template, we can’t work – a well dressed senior manager says –  a senior manger as a template compliance thinker</a:t>
            </a:r>
            <a:endParaRPr lang="en-ZA" sz="2000" dirty="0"/>
          </a:p>
          <a:p>
            <a:pPr>
              <a:lnSpc>
                <a:spcPct val="120000"/>
              </a:lnSpc>
              <a:spcAft>
                <a:spcPts val="600"/>
              </a:spcAft>
            </a:pPr>
            <a:r>
              <a:rPr lang="en-ZA" sz="2000" dirty="0" smtClean="0"/>
              <a:t>Senior managers as process managers, meeting coordinators, with no mastery of critical content to infor</a:t>
            </a:r>
            <a:r>
              <a:rPr lang="en-ZA" sz="2000" dirty="0" smtClean="0"/>
              <a:t>m the implementation direction</a:t>
            </a:r>
          </a:p>
          <a:p>
            <a:pPr>
              <a:lnSpc>
                <a:spcPct val="120000"/>
              </a:lnSpc>
              <a:spcAft>
                <a:spcPts val="600"/>
              </a:spcAft>
            </a:pPr>
            <a:r>
              <a:rPr lang="en-ZA" sz="2000" dirty="0" smtClean="0"/>
              <a:t>Senior Managers failing to  provide quality assurance  on submissions to the HOD, MEC and the Executive Council – poor quality submissions</a:t>
            </a:r>
          </a:p>
          <a:p>
            <a:pPr>
              <a:lnSpc>
                <a:spcPct val="120000"/>
              </a:lnSpc>
              <a:spcAft>
                <a:spcPts val="600"/>
              </a:spcAft>
            </a:pPr>
            <a:r>
              <a:rPr lang="en-ZA" sz="2000" dirty="0" smtClean="0"/>
              <a:t>Senior managers with ‘integrity challenges’</a:t>
            </a:r>
          </a:p>
          <a:p>
            <a:pPr>
              <a:lnSpc>
                <a:spcPct val="120000"/>
              </a:lnSpc>
              <a:spcAft>
                <a:spcPts val="600"/>
              </a:spcAft>
            </a:pPr>
            <a:endParaRPr lang="en-ZA" sz="2000" dirty="0" smtClean="0"/>
          </a:p>
          <a:p>
            <a:pPr>
              <a:lnSpc>
                <a:spcPct val="120000"/>
              </a:lnSpc>
              <a:spcAft>
                <a:spcPts val="600"/>
              </a:spcAft>
            </a:pPr>
            <a:endParaRPr lang="en-US" sz="2600" dirty="0" smtClean="0"/>
          </a:p>
          <a:p>
            <a:pPr lvl="0">
              <a:lnSpc>
                <a:spcPct val="120000"/>
              </a:lnSpc>
              <a:spcAft>
                <a:spcPts val="600"/>
              </a:spcAft>
            </a:pPr>
            <a:endParaRPr lang="en-US" sz="2100" dirty="0" smtClean="0"/>
          </a:p>
          <a:p>
            <a:endParaRPr lang="en-ZA" dirty="0"/>
          </a:p>
        </p:txBody>
      </p:sp>
    </p:spTree>
    <p:extLst>
      <p:ext uri="{BB962C8B-B14F-4D97-AF65-F5344CB8AC3E}">
        <p14:creationId xmlns:p14="http://schemas.microsoft.com/office/powerpoint/2010/main" val="172736494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style>
          <a:lnRef idx="2">
            <a:schemeClr val="accent4"/>
          </a:lnRef>
          <a:fillRef idx="1">
            <a:schemeClr val="lt1"/>
          </a:fillRef>
          <a:effectRef idx="0">
            <a:schemeClr val="accent4"/>
          </a:effectRef>
          <a:fontRef idx="minor">
            <a:schemeClr val="dk1"/>
          </a:fontRef>
        </p:style>
        <p:txBody>
          <a:bodyPr>
            <a:noAutofit/>
          </a:bodyPr>
          <a:lstStyle/>
          <a:p>
            <a:r>
              <a:rPr lang="en-ZA" sz="3200" b="1" dirty="0" smtClean="0"/>
              <a:t>Redefining a new </a:t>
            </a:r>
            <a:r>
              <a:rPr lang="en-ZA" sz="3200" b="1" dirty="0" err="1" smtClean="0"/>
              <a:t>sms</a:t>
            </a:r>
            <a:r>
              <a:rPr lang="en-ZA" sz="3200" b="1" dirty="0" smtClean="0"/>
              <a:t> cadre in Mpumalanga</a:t>
            </a:r>
            <a:endParaRPr lang="en-ZA" sz="3200" b="1" dirty="0"/>
          </a:p>
        </p:txBody>
      </p:sp>
      <p:sp>
        <p:nvSpPr>
          <p:cNvPr id="3" name="Content Placeholder 2"/>
          <p:cNvSpPr>
            <a:spLocks noGrp="1"/>
          </p:cNvSpPr>
          <p:nvPr>
            <p:ph idx="1"/>
          </p:nvPr>
        </p:nvSpPr>
        <p:spPr>
          <a:xfrm>
            <a:off x="457200" y="1371600"/>
            <a:ext cx="8229600" cy="5334000"/>
          </a:xfrm>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pPr>
              <a:lnSpc>
                <a:spcPct val="120000"/>
              </a:lnSpc>
              <a:spcBef>
                <a:spcPts val="600"/>
              </a:spcBef>
              <a:spcAft>
                <a:spcPts val="600"/>
              </a:spcAft>
            </a:pPr>
            <a:r>
              <a:rPr lang="en-ZA" sz="2600" dirty="0" smtClean="0"/>
              <a:t>Re-affirming the relevance of an ‘intellectual senior management cadre’, able to critically interpret and engage meaningfully on key policy and transformation issues of the Province</a:t>
            </a:r>
          </a:p>
          <a:p>
            <a:pPr>
              <a:lnSpc>
                <a:spcPct val="120000"/>
              </a:lnSpc>
              <a:spcBef>
                <a:spcPts val="600"/>
              </a:spcBef>
              <a:spcAft>
                <a:spcPts val="600"/>
              </a:spcAft>
            </a:pPr>
            <a:r>
              <a:rPr lang="en-ZA" sz="2600" dirty="0" smtClean="0"/>
              <a:t>Senior Managers with adequate ‘content knowledge’ on areas of responsibility</a:t>
            </a:r>
            <a:endParaRPr lang="en-ZA" sz="2600" dirty="0" smtClean="0"/>
          </a:p>
          <a:p>
            <a:pPr>
              <a:lnSpc>
                <a:spcPct val="120000"/>
              </a:lnSpc>
              <a:spcBef>
                <a:spcPts val="600"/>
              </a:spcBef>
              <a:spcAft>
                <a:spcPts val="600"/>
              </a:spcAft>
            </a:pPr>
            <a:r>
              <a:rPr lang="en-ZA" sz="2600" dirty="0" smtClean="0"/>
              <a:t>Senior Managers with the requisite capacities to articulate government policy and serve as agents of social transformation</a:t>
            </a:r>
          </a:p>
          <a:p>
            <a:pPr>
              <a:lnSpc>
                <a:spcPct val="120000"/>
              </a:lnSpc>
              <a:spcBef>
                <a:spcPts val="600"/>
              </a:spcBef>
              <a:spcAft>
                <a:spcPts val="600"/>
              </a:spcAft>
            </a:pPr>
            <a:r>
              <a:rPr lang="en-ZA" sz="2600" dirty="0" smtClean="0"/>
              <a:t>A critical mass of thought leaders in key areas of policy implementation to provide the strategic direction to the Province</a:t>
            </a:r>
          </a:p>
          <a:p>
            <a:pPr marL="0" indent="0">
              <a:lnSpc>
                <a:spcPct val="120000"/>
              </a:lnSpc>
              <a:spcBef>
                <a:spcPts val="600"/>
              </a:spcBef>
              <a:spcAft>
                <a:spcPts val="600"/>
              </a:spcAft>
              <a:buNone/>
            </a:pPr>
            <a:r>
              <a:rPr lang="en-ZA" sz="2600" dirty="0" smtClean="0"/>
              <a:t> </a:t>
            </a:r>
            <a:endParaRPr lang="en-ZA" sz="2600" dirty="0" smtClean="0"/>
          </a:p>
          <a:p>
            <a:pPr>
              <a:spcBef>
                <a:spcPts val="600"/>
              </a:spcBef>
            </a:pPr>
            <a:endParaRPr lang="en-ZA" dirty="0"/>
          </a:p>
        </p:txBody>
      </p:sp>
    </p:spTree>
    <p:extLst>
      <p:ext uri="{BB962C8B-B14F-4D97-AF65-F5344CB8AC3E}">
        <p14:creationId xmlns:p14="http://schemas.microsoft.com/office/powerpoint/2010/main" val="354691186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style>
          <a:lnRef idx="2">
            <a:schemeClr val="accent4"/>
          </a:lnRef>
          <a:fillRef idx="1">
            <a:schemeClr val="lt1"/>
          </a:fillRef>
          <a:effectRef idx="0">
            <a:schemeClr val="accent4"/>
          </a:effectRef>
          <a:fontRef idx="minor">
            <a:schemeClr val="dk1"/>
          </a:fontRef>
        </p:style>
        <p:txBody>
          <a:bodyPr>
            <a:noAutofit/>
          </a:bodyPr>
          <a:lstStyle/>
          <a:p>
            <a:r>
              <a:rPr lang="en-ZA" sz="3200" b="1" dirty="0" smtClean="0"/>
              <a:t>Way Forward</a:t>
            </a:r>
            <a:endParaRPr lang="en-ZA" sz="3200" b="1" dirty="0"/>
          </a:p>
        </p:txBody>
      </p:sp>
      <p:sp>
        <p:nvSpPr>
          <p:cNvPr id="3" name="Content Placeholder 2"/>
          <p:cNvSpPr>
            <a:spLocks noGrp="1"/>
          </p:cNvSpPr>
          <p:nvPr>
            <p:ph idx="1"/>
          </p:nvPr>
        </p:nvSpPr>
        <p:spPr>
          <a:xfrm>
            <a:off x="457200" y="1371600"/>
            <a:ext cx="8229600" cy="1981200"/>
          </a:xfrm>
        </p:spPr>
        <p:style>
          <a:lnRef idx="2">
            <a:schemeClr val="accent4"/>
          </a:lnRef>
          <a:fillRef idx="1">
            <a:schemeClr val="lt1"/>
          </a:fillRef>
          <a:effectRef idx="0">
            <a:schemeClr val="accent4"/>
          </a:effectRef>
          <a:fontRef idx="minor">
            <a:schemeClr val="dk1"/>
          </a:fontRef>
        </p:style>
        <p:txBody>
          <a:bodyPr>
            <a:normAutofit/>
          </a:bodyPr>
          <a:lstStyle/>
          <a:p>
            <a:pPr>
              <a:lnSpc>
                <a:spcPct val="120000"/>
              </a:lnSpc>
              <a:spcBef>
                <a:spcPts val="600"/>
              </a:spcBef>
              <a:spcAft>
                <a:spcPts val="600"/>
              </a:spcAft>
            </a:pPr>
            <a:r>
              <a:rPr lang="en-ZA" sz="2600" dirty="0" smtClean="0"/>
              <a:t>The PMC </a:t>
            </a:r>
            <a:r>
              <a:rPr lang="en-ZA" sz="2600" b="1" i="1" dirty="0" smtClean="0"/>
              <a:t>discusses</a:t>
            </a:r>
            <a:r>
              <a:rPr lang="en-ZA" sz="2600" dirty="0" smtClean="0"/>
              <a:t> and </a:t>
            </a:r>
            <a:r>
              <a:rPr lang="en-ZA" sz="2600" b="1" i="1" dirty="0" smtClean="0"/>
              <a:t>endorses</a:t>
            </a:r>
            <a:r>
              <a:rPr lang="en-ZA" sz="2600" dirty="0" smtClean="0"/>
              <a:t> the Mpumalanga Vision 2030 Strategic Implementation Framework and the 2014 – 2019 MTSF priorities</a:t>
            </a:r>
            <a:endParaRPr lang="en-US" sz="2600" dirty="0" smtClean="0"/>
          </a:p>
          <a:p>
            <a:pPr lvl="0">
              <a:lnSpc>
                <a:spcPct val="120000"/>
              </a:lnSpc>
              <a:spcBef>
                <a:spcPts val="600"/>
              </a:spcBef>
              <a:spcAft>
                <a:spcPts val="600"/>
              </a:spcAft>
            </a:pPr>
            <a:endParaRPr lang="en-US" sz="2100" dirty="0" smtClean="0"/>
          </a:p>
          <a:p>
            <a:pPr>
              <a:spcBef>
                <a:spcPts val="600"/>
              </a:spcBef>
            </a:pPr>
            <a:endParaRPr lang="en-ZA" dirty="0"/>
          </a:p>
        </p:txBody>
      </p:sp>
    </p:spTree>
    <p:extLst>
      <p:ext uri="{BB962C8B-B14F-4D97-AF65-F5344CB8AC3E}">
        <p14:creationId xmlns:p14="http://schemas.microsoft.com/office/powerpoint/2010/main" val="4171084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876800"/>
          </a:xfrm>
          <a:solidFill>
            <a:schemeClr val="bg2"/>
          </a:solidFill>
        </p:spPr>
        <p:txBody>
          <a:bodyPr/>
          <a:lstStyle/>
          <a:p>
            <a:pPr>
              <a:buNone/>
            </a:pPr>
            <a:endParaRPr lang="en-US" dirty="0"/>
          </a:p>
        </p:txBody>
      </p:sp>
      <p:grpSp>
        <p:nvGrpSpPr>
          <p:cNvPr id="11" name="Group 10"/>
          <p:cNvGrpSpPr/>
          <p:nvPr/>
        </p:nvGrpSpPr>
        <p:grpSpPr>
          <a:xfrm>
            <a:off x="504825" y="1651000"/>
            <a:ext cx="8148638" cy="3840162"/>
            <a:chOff x="504825" y="1651000"/>
            <a:chExt cx="8148638" cy="3840162"/>
          </a:xfrm>
        </p:grpSpPr>
        <p:sp>
          <p:nvSpPr>
            <p:cNvPr id="7" name="Content Placeholder 2"/>
            <p:cNvSpPr txBox="1">
              <a:spLocks/>
            </p:cNvSpPr>
            <p:nvPr/>
          </p:nvSpPr>
          <p:spPr>
            <a:xfrm>
              <a:off x="3124200" y="4419600"/>
              <a:ext cx="2927350" cy="1071562"/>
            </a:xfrm>
            <a:prstGeom prst="rect">
              <a:avLst/>
            </a:prstGeom>
          </p:spPr>
          <p:txBody>
            <a:bodyPr vert="horz" lIns="91440" tIns="45720" rIns="91440" bIns="45720" rtlCol="0">
              <a:normAutofit fontScale="25000" lnSpcReduction="20000"/>
            </a:bodyPr>
            <a:lstStyle/>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a:buNone/>
                <a:tabLst/>
                <a:defRPr/>
              </a:pPr>
              <a:endParaRPr kumimoji="0" lang="en-US" sz="6100" b="0" i="0" u="none" strike="noStrike" kern="1200" cap="none" spc="0" normalizeH="0" baseline="0" noProof="0" dirty="0" smtClean="0">
                <a:ln>
                  <a:noFill/>
                </a:ln>
                <a:solidFill>
                  <a:schemeClr val="accent3">
                    <a:lumMod val="40000"/>
                    <a:lumOff val="60000"/>
                  </a:schemeClr>
                </a:solidFill>
                <a:effectLst/>
                <a:uLnTx/>
                <a:uFillTx/>
                <a:latin typeface="Arial"/>
                <a:ea typeface="+mn-ea"/>
                <a:cs typeface="Arial"/>
              </a:endParaRPr>
            </a:p>
            <a:p>
              <a:pPr marL="182880" marR="0" lvl="0" indent="-182880" algn="ctr" defTabSz="914400" rtl="0" eaLnBrk="1" fontAlgn="auto" latinLnBrk="0" hangingPunct="1">
                <a:lnSpc>
                  <a:spcPct val="100000"/>
                </a:lnSpc>
                <a:spcBef>
                  <a:spcPct val="20000"/>
                </a:spcBef>
                <a:spcAft>
                  <a:spcPts val="0"/>
                </a:spcAft>
                <a:buClr>
                  <a:schemeClr val="accent1"/>
                </a:buClr>
                <a:buSzPct val="85000"/>
                <a:buFont typeface="Arial"/>
                <a:buNone/>
                <a:tabLst/>
                <a:defRPr/>
              </a:pPr>
              <a:endParaRPr kumimoji="0" lang="en-US" sz="6100" b="0" i="0" u="none" strike="noStrike" kern="1200" cap="none" spc="0" normalizeH="0" baseline="0" noProof="0" dirty="0" smtClean="0">
                <a:ln>
                  <a:noFill/>
                </a:ln>
                <a:solidFill>
                  <a:schemeClr val="accent3">
                    <a:lumMod val="40000"/>
                    <a:lumOff val="60000"/>
                  </a:schemeClr>
                </a:solidFill>
                <a:effectLst/>
                <a:uLnTx/>
                <a:uFillTx/>
                <a:latin typeface="Arial"/>
                <a:ea typeface="+mn-ea"/>
                <a:cs typeface="Arial"/>
              </a:endParaRPr>
            </a:p>
            <a:p>
              <a:pPr marL="182880" marR="0" lvl="0" indent="-182880" algn="ctr" defTabSz="914400" rtl="0" eaLnBrk="1" fontAlgn="auto" latinLnBrk="0" hangingPunct="1">
                <a:lnSpc>
                  <a:spcPct val="100000"/>
                </a:lnSpc>
                <a:spcBef>
                  <a:spcPct val="20000"/>
                </a:spcBef>
                <a:spcAft>
                  <a:spcPts val="0"/>
                </a:spcAft>
                <a:buClr>
                  <a:schemeClr val="accent1"/>
                </a:buClr>
                <a:buSzPct val="85000"/>
                <a:buFont typeface="Arial"/>
                <a:buNone/>
                <a:tabLst/>
                <a:defRPr/>
              </a:pPr>
              <a:r>
                <a:rPr kumimoji="0" lang="en-US" sz="7200" b="0" i="0" u="none" strike="noStrike" kern="1200" cap="none" spc="0" normalizeH="0" baseline="0" noProof="0" dirty="0" smtClean="0">
                  <a:ln>
                    <a:noFill/>
                  </a:ln>
                  <a:solidFill>
                    <a:srgbClr val="000000"/>
                  </a:solidFill>
                  <a:effectLst/>
                  <a:uLnTx/>
                  <a:uFillTx/>
                  <a:latin typeface="Arial"/>
                  <a:ea typeface="+mn-ea"/>
                  <a:cs typeface="Arial"/>
                </a:rPr>
                <a:t>NDOLIVHUAA</a:t>
              </a:r>
            </a:p>
            <a:p>
              <a:pPr marL="182880" marR="0" lvl="0" indent="-182880" algn="ctr" defTabSz="914400" rtl="0" eaLnBrk="1" fontAlgn="auto" latinLnBrk="0" hangingPunct="1">
                <a:lnSpc>
                  <a:spcPct val="100000"/>
                </a:lnSpc>
                <a:spcBef>
                  <a:spcPct val="20000"/>
                </a:spcBef>
                <a:spcAft>
                  <a:spcPts val="0"/>
                </a:spcAft>
                <a:buClr>
                  <a:schemeClr val="accent1"/>
                </a:buClr>
                <a:buSzPct val="85000"/>
                <a:buFont typeface="Arial"/>
                <a:buNone/>
                <a:tabLst/>
                <a:defRPr/>
              </a:pPr>
              <a:r>
                <a:rPr kumimoji="0" lang="en-US" sz="7200" b="0" i="0" u="none" strike="noStrike" kern="1200" cap="none" spc="0" normalizeH="0" baseline="0" noProof="0" dirty="0" smtClean="0">
                  <a:ln>
                    <a:noFill/>
                  </a:ln>
                  <a:solidFill>
                    <a:srgbClr val="000000"/>
                  </a:solidFill>
                  <a:effectLst/>
                  <a:uLnTx/>
                  <a:uFillTx/>
                  <a:latin typeface="Arial"/>
                  <a:ea typeface="+mn-ea"/>
                  <a:cs typeface="Arial"/>
                </a:rPr>
                <a:t>ENKOSI</a:t>
              </a:r>
              <a:endParaRPr kumimoji="0" lang="en-US" sz="7200" b="0" i="0" u="none" strike="noStrike" kern="1200" cap="none" spc="0" normalizeH="0" baseline="0" noProof="0" dirty="0">
                <a:ln>
                  <a:noFill/>
                </a:ln>
                <a:solidFill>
                  <a:srgbClr val="000000"/>
                </a:solidFill>
                <a:effectLst/>
                <a:uLnTx/>
                <a:uFillTx/>
                <a:latin typeface="Arial"/>
                <a:ea typeface="+mn-ea"/>
                <a:cs typeface="Arial"/>
              </a:endParaRPr>
            </a:p>
          </p:txBody>
        </p:sp>
        <p:pic>
          <p:nvPicPr>
            <p:cNvPr id="8" name="Picture 9" descr="96238841982637933.png"/>
            <p:cNvPicPr>
              <a:picLocks noChangeAspect="1"/>
            </p:cNvPicPr>
            <p:nvPr/>
          </p:nvPicPr>
          <p:blipFill>
            <a:blip r:embed="rId2" cstate="print"/>
            <a:srcRect/>
            <a:stretch>
              <a:fillRect/>
            </a:stretch>
          </p:blipFill>
          <p:spPr bwMode="auto">
            <a:xfrm>
              <a:off x="3398838" y="1651000"/>
              <a:ext cx="2406650" cy="2924175"/>
            </a:xfrm>
            <a:prstGeom prst="rect">
              <a:avLst/>
            </a:prstGeom>
            <a:noFill/>
            <a:ln w="9525">
              <a:noFill/>
              <a:miter lim="800000"/>
              <a:headEnd/>
              <a:tailEnd/>
            </a:ln>
          </p:spPr>
        </p:pic>
        <p:sp>
          <p:nvSpPr>
            <p:cNvPr id="9" name="Rectangle 10"/>
            <p:cNvSpPr>
              <a:spLocks noChangeArrowheads="1"/>
            </p:cNvSpPr>
            <p:nvPr/>
          </p:nvSpPr>
          <p:spPr bwMode="auto">
            <a:xfrm>
              <a:off x="6543675" y="2630488"/>
              <a:ext cx="2109788" cy="1477328"/>
            </a:xfrm>
            <a:prstGeom prst="rect">
              <a:avLst/>
            </a:prstGeom>
            <a:noFill/>
            <a:ln w="9525">
              <a:noFill/>
              <a:miter lim="800000"/>
              <a:headEnd/>
              <a:tailEnd/>
            </a:ln>
          </p:spPr>
          <p:txBody>
            <a:bodyPr>
              <a:spAutoFit/>
            </a:bodyPr>
            <a:lstStyle/>
            <a:p>
              <a:pPr algn="r"/>
              <a:r>
                <a:rPr lang="en-US" dirty="0">
                  <a:solidFill>
                    <a:srgbClr val="000000"/>
                  </a:solidFill>
                  <a:cs typeface="Arial" charset="0"/>
                </a:rPr>
                <a:t>HI </a:t>
              </a:r>
              <a:r>
                <a:rPr lang="en-US" dirty="0" smtClean="0">
                  <a:solidFill>
                    <a:srgbClr val="000000"/>
                  </a:solidFill>
                  <a:cs typeface="Arial" charset="0"/>
                </a:rPr>
                <a:t>NKHENSILE</a:t>
              </a:r>
            </a:p>
            <a:p>
              <a:pPr algn="r"/>
              <a:endParaRPr lang="en-US" dirty="0">
                <a:solidFill>
                  <a:srgbClr val="000000"/>
                </a:solidFill>
                <a:cs typeface="Arial" charset="0"/>
              </a:endParaRPr>
            </a:p>
            <a:p>
              <a:pPr algn="r"/>
              <a:r>
                <a:rPr lang="en-US" dirty="0" smtClean="0">
                  <a:solidFill>
                    <a:srgbClr val="000000"/>
                  </a:solidFill>
                  <a:cs typeface="Arial" charset="0"/>
                </a:rPr>
                <a:t>SIYATHOKOZA</a:t>
              </a:r>
            </a:p>
            <a:p>
              <a:pPr algn="r"/>
              <a:r>
                <a:rPr lang="en-US" dirty="0" smtClean="0">
                  <a:solidFill>
                    <a:srgbClr val="000000"/>
                  </a:solidFill>
                  <a:cs typeface="Arial" charset="0"/>
                </a:rPr>
                <a:t>                                                 </a:t>
              </a:r>
              <a:r>
                <a:rPr lang="en-US" dirty="0">
                  <a:solidFill>
                    <a:srgbClr val="000000"/>
                  </a:solidFill>
                  <a:cs typeface="Arial" charset="0"/>
                </a:rPr>
                <a:t>SIYABONGA</a:t>
              </a:r>
            </a:p>
          </p:txBody>
        </p:sp>
        <p:sp>
          <p:nvSpPr>
            <p:cNvPr id="10" name="Rectangle 11"/>
            <p:cNvSpPr>
              <a:spLocks noChangeArrowheads="1"/>
            </p:cNvSpPr>
            <p:nvPr/>
          </p:nvSpPr>
          <p:spPr bwMode="auto">
            <a:xfrm>
              <a:off x="504825" y="2630488"/>
              <a:ext cx="2692400" cy="1477328"/>
            </a:xfrm>
            <a:prstGeom prst="rect">
              <a:avLst/>
            </a:prstGeom>
            <a:noFill/>
            <a:ln w="9525">
              <a:noFill/>
              <a:miter lim="800000"/>
              <a:headEnd/>
              <a:tailEnd/>
            </a:ln>
          </p:spPr>
          <p:txBody>
            <a:bodyPr>
              <a:spAutoFit/>
            </a:bodyPr>
            <a:lstStyle/>
            <a:p>
              <a:r>
                <a:rPr lang="en-US" dirty="0">
                  <a:cs typeface="Arial" charset="0"/>
                </a:rPr>
                <a:t>THANK </a:t>
              </a:r>
              <a:r>
                <a:rPr lang="en-US" dirty="0" smtClean="0">
                  <a:cs typeface="Arial" charset="0"/>
                </a:rPr>
                <a:t>YOU</a:t>
              </a:r>
            </a:p>
            <a:p>
              <a:endParaRPr lang="en-US" dirty="0">
                <a:cs typeface="Arial" charset="0"/>
              </a:endParaRPr>
            </a:p>
            <a:p>
              <a:r>
                <a:rPr lang="en-US" dirty="0">
                  <a:cs typeface="Arial" charset="0"/>
                </a:rPr>
                <a:t>DANKIE   </a:t>
              </a:r>
              <a:endParaRPr lang="en-US" dirty="0" smtClean="0">
                <a:cs typeface="Arial" charset="0"/>
              </a:endParaRPr>
            </a:p>
            <a:p>
              <a:endParaRPr lang="en-US" dirty="0">
                <a:cs typeface="Arial" charset="0"/>
              </a:endParaRPr>
            </a:p>
            <a:p>
              <a:r>
                <a:rPr lang="en-US" dirty="0">
                  <a:cs typeface="Arial" charset="0"/>
                </a:rPr>
                <a:t>REA LEBOHA</a:t>
              </a:r>
              <a:endParaRPr lang="en-US" dirty="0">
                <a:latin typeface="Calibri" pitchFamily="34" charset="0"/>
              </a:endParaRPr>
            </a:p>
          </p:txBody>
        </p:sp>
      </p:gr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990600"/>
          </a:xfrm>
        </p:spPr>
        <p:style>
          <a:lnRef idx="2">
            <a:schemeClr val="dk1"/>
          </a:lnRef>
          <a:fillRef idx="1">
            <a:schemeClr val="lt1"/>
          </a:fillRef>
          <a:effectRef idx="0">
            <a:schemeClr val="dk1"/>
          </a:effectRef>
          <a:fontRef idx="minor">
            <a:schemeClr val="dk1"/>
          </a:fontRef>
        </p:style>
        <p:txBody>
          <a:bodyPr/>
          <a:lstStyle/>
          <a:p>
            <a:pPr algn="ctr"/>
            <a:r>
              <a:rPr lang="en-ZA" b="1" dirty="0" smtClean="0"/>
              <a:t>MPUMALANGA VISION 2030</a:t>
            </a:r>
            <a:endParaRPr lang="en-ZA" b="1" dirty="0"/>
          </a:p>
        </p:txBody>
      </p:sp>
      <p:sp>
        <p:nvSpPr>
          <p:cNvPr id="5" name="Rectangle 4"/>
          <p:cNvSpPr/>
          <p:nvPr/>
        </p:nvSpPr>
        <p:spPr>
          <a:xfrm>
            <a:off x="1600200" y="3105835"/>
            <a:ext cx="6172200" cy="830997"/>
          </a:xfrm>
          <a:prstGeom prst="rect">
            <a:avLst/>
          </a:prstGeom>
        </p:spPr>
        <p:txBody>
          <a:bodyPr wrap="square">
            <a:spAutoFit/>
          </a:bodyPr>
          <a:lstStyle/>
          <a:p>
            <a:pPr algn="ctr">
              <a:spcBef>
                <a:spcPts val="600"/>
              </a:spcBef>
              <a:spcAft>
                <a:spcPts val="600"/>
              </a:spcAft>
            </a:pPr>
            <a:r>
              <a:rPr lang="en-US" sz="2400" i="1" dirty="0" smtClean="0">
                <a:solidFill>
                  <a:schemeClr val="tx2">
                    <a:lumMod val="50000"/>
                  </a:schemeClr>
                </a:solidFill>
              </a:rPr>
              <a:t>A Provincial </a:t>
            </a:r>
            <a:r>
              <a:rPr lang="en-US" sz="2400" b="1" i="1" dirty="0" smtClean="0">
                <a:solidFill>
                  <a:schemeClr val="tx2">
                    <a:lumMod val="50000"/>
                  </a:schemeClr>
                </a:solidFill>
              </a:rPr>
              <a:t>implementation</a:t>
            </a:r>
            <a:r>
              <a:rPr lang="en-US" sz="2400" i="1" dirty="0" smtClean="0">
                <a:solidFill>
                  <a:schemeClr val="tx2">
                    <a:lumMod val="50000"/>
                  </a:schemeClr>
                </a:solidFill>
              </a:rPr>
              <a:t> </a:t>
            </a:r>
            <a:r>
              <a:rPr lang="en-US" sz="2400" i="1" dirty="0">
                <a:solidFill>
                  <a:schemeClr val="tx2">
                    <a:lumMod val="50000"/>
                  </a:schemeClr>
                </a:solidFill>
              </a:rPr>
              <a:t>response to the National Development Plan.</a:t>
            </a:r>
          </a:p>
        </p:txBody>
      </p:sp>
    </p:spTree>
    <p:extLst>
      <p:ext uri="{BB962C8B-B14F-4D97-AF65-F5344CB8AC3E}">
        <p14:creationId xmlns:p14="http://schemas.microsoft.com/office/powerpoint/2010/main" val="2776829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style>
          <a:lnRef idx="2">
            <a:schemeClr val="dk1"/>
          </a:lnRef>
          <a:fillRef idx="1">
            <a:schemeClr val="lt1"/>
          </a:fillRef>
          <a:effectRef idx="0">
            <a:schemeClr val="dk1"/>
          </a:effectRef>
          <a:fontRef idx="minor">
            <a:schemeClr val="dk1"/>
          </a:fontRef>
        </p:style>
        <p:txBody>
          <a:bodyPr>
            <a:normAutofit/>
          </a:bodyPr>
          <a:lstStyle/>
          <a:p>
            <a:r>
              <a:rPr lang="en-US" sz="3600" b="1" dirty="0" smtClean="0"/>
              <a:t>Mpumalanga Vision 2030</a:t>
            </a:r>
            <a:endParaRPr lang="en-US" sz="3600" b="1" dirty="0"/>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lnSpcReduction="10000"/>
          </a:bodyPr>
          <a:lstStyle/>
          <a:p>
            <a:pPr>
              <a:spcBef>
                <a:spcPts val="600"/>
              </a:spcBef>
              <a:spcAft>
                <a:spcPts val="600"/>
              </a:spcAft>
            </a:pPr>
            <a:r>
              <a:rPr lang="en-US" dirty="0" smtClean="0"/>
              <a:t>Mpumalanga Vision 2030 provides a provincial expression of the key priorities, objectives and targets enumerated in the NDP and expressed within the manifesto</a:t>
            </a:r>
          </a:p>
          <a:p>
            <a:pPr>
              <a:spcBef>
                <a:spcPts val="600"/>
              </a:spcBef>
              <a:spcAft>
                <a:spcPts val="600"/>
              </a:spcAft>
            </a:pPr>
            <a:r>
              <a:rPr lang="en-US" dirty="0" smtClean="0"/>
              <a:t>It is a </a:t>
            </a:r>
            <a:r>
              <a:rPr lang="en-US" b="1" i="1" dirty="0" smtClean="0"/>
              <a:t>focused</a:t>
            </a:r>
            <a:r>
              <a:rPr lang="en-US" dirty="0" smtClean="0"/>
              <a:t> and strategic implementation framework that provides a direct </a:t>
            </a:r>
            <a:r>
              <a:rPr lang="en-US" b="1" i="1" dirty="0"/>
              <a:t>implementation response </a:t>
            </a:r>
            <a:r>
              <a:rPr lang="en-US" dirty="0"/>
              <a:t>to the National Development </a:t>
            </a:r>
            <a:r>
              <a:rPr lang="en-US" dirty="0" smtClean="0"/>
              <a:t>Plan.</a:t>
            </a:r>
            <a:endParaRPr lang="en-US" dirty="0"/>
          </a:p>
          <a:p>
            <a:pPr lvl="0">
              <a:spcBef>
                <a:spcPts val="600"/>
              </a:spcBef>
              <a:spcAft>
                <a:spcPts val="600"/>
              </a:spcAft>
            </a:pPr>
            <a:r>
              <a:rPr lang="en-US" dirty="0" smtClean="0"/>
              <a:t>The framework describes the Province’s </a:t>
            </a:r>
            <a:r>
              <a:rPr lang="en-US" dirty="0"/>
              <a:t>approach to </a:t>
            </a:r>
            <a:r>
              <a:rPr lang="en-US" dirty="0" smtClean="0"/>
              <a:t>realizing </a:t>
            </a:r>
            <a:r>
              <a:rPr lang="en-US" dirty="0"/>
              <a:t>the objectives of the NDP in the </a:t>
            </a:r>
            <a:r>
              <a:rPr lang="en-US" b="1" i="1" dirty="0"/>
              <a:t>provincial context</a:t>
            </a:r>
          </a:p>
          <a:p>
            <a:pPr lvl="0">
              <a:spcBef>
                <a:spcPts val="600"/>
              </a:spcBef>
              <a:spcAft>
                <a:spcPts val="600"/>
              </a:spcAft>
            </a:pPr>
            <a:r>
              <a:rPr lang="en-US" dirty="0" smtClean="0"/>
              <a:t>It</a:t>
            </a:r>
            <a:r>
              <a:rPr lang="en-US" b="1" i="1" dirty="0" smtClean="0"/>
              <a:t> builds </a:t>
            </a:r>
            <a:r>
              <a:rPr lang="en-US" b="1" i="1" dirty="0"/>
              <a:t>on and informs </a:t>
            </a:r>
            <a:r>
              <a:rPr lang="en-US" dirty="0"/>
              <a:t>past &amp; existing sectoral and related planning interventions in MP</a:t>
            </a:r>
          </a:p>
          <a:p>
            <a:pPr>
              <a:spcBef>
                <a:spcPts val="600"/>
              </a:spcBef>
              <a:spcAft>
                <a:spcPts val="600"/>
              </a:spcAft>
              <a:buNone/>
            </a:pPr>
            <a:endParaRPr lang="en-US" dirty="0" smtClean="0"/>
          </a:p>
          <a:p>
            <a:pPr>
              <a:spcBef>
                <a:spcPts val="600"/>
              </a:spcBef>
              <a:spcAft>
                <a:spcPts val="600"/>
              </a:spcAft>
            </a:pPr>
            <a:endParaRPr lang="en-US" dirty="0"/>
          </a:p>
        </p:txBody>
      </p:sp>
    </p:spTree>
    <p:extLst>
      <p:ext uri="{BB962C8B-B14F-4D97-AF65-F5344CB8AC3E}">
        <p14:creationId xmlns:p14="http://schemas.microsoft.com/office/powerpoint/2010/main" val="1713191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3213</TotalTime>
  <Words>5616</Words>
  <Application>Microsoft Office PowerPoint</Application>
  <PresentationFormat>On-screen Show (4:3)</PresentationFormat>
  <Paragraphs>897</Paragraphs>
  <Slides>79</Slides>
  <Notes>1</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Clarity</vt:lpstr>
      <vt:lpstr> Unpacking Policy Imperatives</vt:lpstr>
      <vt:lpstr>Presentation Outline</vt:lpstr>
      <vt:lpstr>Introduction</vt:lpstr>
      <vt:lpstr>The National Development Plan (2030)</vt:lpstr>
      <vt:lpstr>The National Development Plan (2030)</vt:lpstr>
      <vt:lpstr>The National Development Plan (2030)</vt:lpstr>
      <vt:lpstr>NDP Thematic Focus Areas</vt:lpstr>
      <vt:lpstr>MPUMALANGA VISION 2030</vt:lpstr>
      <vt:lpstr>Mpumalanga Vision 2030</vt:lpstr>
      <vt:lpstr>Provincial Planning Landscape &amp; Linkages</vt:lpstr>
      <vt:lpstr>Mpumalanga V2030 Overall Objectives</vt:lpstr>
      <vt:lpstr>Organizing Structure of the Framework</vt:lpstr>
      <vt:lpstr>Mpumalanga V2030: Priority Outcomes</vt:lpstr>
      <vt:lpstr>Critical Success Factors: Mechanisms and Conditions</vt:lpstr>
      <vt:lpstr>Setting Vision 2030 Targets</vt:lpstr>
      <vt:lpstr>V2030 Targets: Economy &amp; Unemployment</vt:lpstr>
      <vt:lpstr>Linking the National Development Plan to the MEGDP ( targets up to 2020)</vt:lpstr>
      <vt:lpstr>PowerPoint Presentation</vt:lpstr>
      <vt:lpstr>PowerPoint Presentation</vt:lpstr>
      <vt:lpstr>PowerPoint Presentation</vt:lpstr>
      <vt:lpstr>V2030 Targets: Health Care for All</vt:lpstr>
      <vt:lpstr>Health Care for All: Key Considerations</vt:lpstr>
      <vt:lpstr>V2030 Targets: Education, Training &amp; Innovation</vt:lpstr>
      <vt:lpstr>Education, Training &amp; Innovation: Key Considerations</vt:lpstr>
      <vt:lpstr>Five Year Strategic Focus</vt:lpstr>
      <vt:lpstr>2014 – 2019 Priorities</vt:lpstr>
      <vt:lpstr>Democratic Developmental State</vt:lpstr>
      <vt:lpstr>Economy and Jobs</vt:lpstr>
      <vt:lpstr>Rural Development, Land &amp; Agrarian Reform &amp; Food Security</vt:lpstr>
      <vt:lpstr>Human Settlements &amp; Basic Services</vt:lpstr>
      <vt:lpstr>Improving and Expanding Education &amp; Training</vt:lpstr>
      <vt:lpstr>Health &amp; Social Security</vt:lpstr>
      <vt:lpstr>Fighting Crime &amp; Corruption</vt:lpstr>
      <vt:lpstr>Medium Term Strategic Framework 2014-2019</vt:lpstr>
      <vt:lpstr>Developing Mpumalanga’s 2014 – 2019 MTSF</vt:lpstr>
      <vt:lpstr>Developing Mpumalanga’s 2014 – 2019 MTSF</vt:lpstr>
      <vt:lpstr>Mpumalanga MTSF: Guiding Principles</vt:lpstr>
      <vt:lpstr>Mpumalanga MTSF: Guiding Principles</vt:lpstr>
      <vt:lpstr>MTSF (2014-2019) Priorities</vt:lpstr>
      <vt:lpstr>Alignment with Government’s Strategic Focus</vt:lpstr>
      <vt:lpstr>P1: Improved Employment &amp; Economic Growth</vt:lpstr>
      <vt:lpstr> P1: Economic Growth and Employment</vt:lpstr>
      <vt:lpstr>Key Economic Sectors </vt:lpstr>
      <vt:lpstr>Sector Priorities </vt:lpstr>
      <vt:lpstr>Key Actions</vt:lpstr>
      <vt:lpstr>Sector Priorities</vt:lpstr>
      <vt:lpstr>Key Actions</vt:lpstr>
      <vt:lpstr>Sector Priorities</vt:lpstr>
      <vt:lpstr>Key Actions</vt:lpstr>
      <vt:lpstr>Key Actions</vt:lpstr>
      <vt:lpstr>Key Actions</vt:lpstr>
      <vt:lpstr>P2: Improved Quality of Education &amp; Training</vt:lpstr>
      <vt:lpstr>Key Focus Areas</vt:lpstr>
      <vt:lpstr>Key Actions</vt:lpstr>
      <vt:lpstr>Key Actions</vt:lpstr>
      <vt:lpstr>Key Actions</vt:lpstr>
      <vt:lpstr>Key Actions</vt:lpstr>
      <vt:lpstr>P3: Health System Effectiveness: A Robust Foundation for the Implementation of the NHI</vt:lpstr>
      <vt:lpstr>Health System Effectiveness: A Robust Foundation for the Implementation of the NHI</vt:lpstr>
      <vt:lpstr>P3: Health System Effectiveness: A Robust Foundation for the NHI</vt:lpstr>
      <vt:lpstr>Key Actions</vt:lpstr>
      <vt:lpstr>P4: Adequate Infrastructure to Facilitate Achievement of Priority Outcomes</vt:lpstr>
      <vt:lpstr>P4: Provide Adequate Infrastructure to Facilitate Priority Outcomes</vt:lpstr>
      <vt:lpstr>Key Actions</vt:lpstr>
      <vt:lpstr>Key Actions</vt:lpstr>
      <vt:lpstr>Key Actions</vt:lpstr>
      <vt:lpstr>Key Actions</vt:lpstr>
      <vt:lpstr>Key Actions</vt:lpstr>
      <vt:lpstr> P5: Improved Quality of Public Services at the Locus of Delivery </vt:lpstr>
      <vt:lpstr>P5: Improved Quality of Public Services at the Locus of Delivery</vt:lpstr>
      <vt:lpstr> Key Actions </vt:lpstr>
      <vt:lpstr>Condition: A Capable &amp; Developmental State</vt:lpstr>
      <vt:lpstr>Condition: Fighting Corruption</vt:lpstr>
      <vt:lpstr>Condition: Fighting Crime &amp; Securing Communities</vt:lpstr>
      <vt:lpstr>On the Capacity of the State</vt:lpstr>
      <vt:lpstr>‘Cry the Beloved Senior Management Service’</vt:lpstr>
      <vt:lpstr>Redefining a new sms cadre in Mpumalanga</vt:lpstr>
      <vt:lpstr>Way Forward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 2014 – 2019 MTSF</dc:title>
  <dc:creator>Cathy</dc:creator>
  <cp:lastModifiedBy>User</cp:lastModifiedBy>
  <cp:revision>180</cp:revision>
  <cp:lastPrinted>2014-06-09T09:32:57Z</cp:lastPrinted>
  <dcterms:created xsi:type="dcterms:W3CDTF">2013-07-18T11:12:38Z</dcterms:created>
  <dcterms:modified xsi:type="dcterms:W3CDTF">2014-11-26T06:02:28Z</dcterms:modified>
</cp:coreProperties>
</file>