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png" ContentType="image/png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62" r:id="rId2"/>
    <p:sldId id="297" r:id="rId3"/>
    <p:sldId id="293" r:id="rId4"/>
    <p:sldId id="269" r:id="rId5"/>
    <p:sldId id="290" r:id="rId6"/>
    <p:sldId id="273" r:id="rId7"/>
    <p:sldId id="291" r:id="rId8"/>
    <p:sldId id="280" r:id="rId9"/>
    <p:sldId id="281" r:id="rId10"/>
    <p:sldId id="282" r:id="rId11"/>
    <p:sldId id="294" r:id="rId12"/>
    <p:sldId id="295" r:id="rId13"/>
    <p:sldId id="277" r:id="rId14"/>
    <p:sldId id="302" r:id="rId15"/>
    <p:sldId id="284" r:id="rId16"/>
    <p:sldId id="296" r:id="rId17"/>
    <p:sldId id="301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829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5C09E-08D1-1643-9620-D26A5742102F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C438D-613A-7F4C-A52D-60A295E37FE4}">
      <dgm:prSet phldrT="[Text]"/>
      <dgm:spPr/>
      <dgm:t>
        <a:bodyPr/>
        <a:lstStyle/>
        <a:p>
          <a:r>
            <a:rPr lang="en-US" dirty="0" smtClean="0"/>
            <a:t>R&amp;D</a:t>
          </a:r>
          <a:endParaRPr lang="en-US" dirty="0"/>
        </a:p>
      </dgm:t>
    </dgm:pt>
    <dgm:pt modelId="{07080BAC-A214-F84F-96A8-6FF5628FD7D4}" type="parTrans" cxnId="{074E332F-1EC4-C845-84BA-5B2A6321B2E5}">
      <dgm:prSet/>
      <dgm:spPr/>
      <dgm:t>
        <a:bodyPr/>
        <a:lstStyle/>
        <a:p>
          <a:endParaRPr lang="en-US"/>
        </a:p>
      </dgm:t>
    </dgm:pt>
    <dgm:pt modelId="{D6BBCE16-20EE-474B-8F5A-A13F4FBC04F2}" type="sibTrans" cxnId="{074E332F-1EC4-C845-84BA-5B2A6321B2E5}">
      <dgm:prSet/>
      <dgm:spPr/>
      <dgm:t>
        <a:bodyPr/>
        <a:lstStyle/>
        <a:p>
          <a:endParaRPr lang="en-US"/>
        </a:p>
      </dgm:t>
    </dgm:pt>
    <dgm:pt modelId="{54DEBA65-9E77-A84A-B35D-EE1D8A466F2B}">
      <dgm:prSet phldrT="[Text]"/>
      <dgm:spPr/>
      <dgm:t>
        <a:bodyPr/>
        <a:lstStyle/>
        <a:p>
          <a:r>
            <a:rPr lang="en-US" dirty="0" smtClean="0"/>
            <a:t>Understanding Challenges</a:t>
          </a:r>
          <a:endParaRPr lang="en-US" dirty="0"/>
        </a:p>
      </dgm:t>
    </dgm:pt>
    <dgm:pt modelId="{35FEABE7-0809-DA45-A5DC-63C74EE3091F}" type="parTrans" cxnId="{E9B12606-705A-5D4B-B906-66E824A50C36}">
      <dgm:prSet/>
      <dgm:spPr/>
      <dgm:t>
        <a:bodyPr/>
        <a:lstStyle/>
        <a:p>
          <a:endParaRPr lang="en-US"/>
        </a:p>
      </dgm:t>
    </dgm:pt>
    <dgm:pt modelId="{11C38F1D-17C6-474D-9ED1-443649CBCBFC}" type="sibTrans" cxnId="{E9B12606-705A-5D4B-B906-66E824A50C36}">
      <dgm:prSet/>
      <dgm:spPr/>
      <dgm:t>
        <a:bodyPr/>
        <a:lstStyle/>
        <a:p>
          <a:endParaRPr lang="en-US"/>
        </a:p>
      </dgm:t>
    </dgm:pt>
    <dgm:pt modelId="{9AC1D191-61E9-1145-A2E8-C5CA86CABEB7}">
      <dgm:prSet phldrT="[Text]"/>
      <dgm:spPr/>
      <dgm:t>
        <a:bodyPr/>
        <a:lstStyle/>
        <a:p>
          <a:r>
            <a:rPr lang="en-US" dirty="0" smtClean="0"/>
            <a:t>Finding or Developing  Solutions</a:t>
          </a:r>
          <a:endParaRPr lang="en-US" dirty="0"/>
        </a:p>
      </dgm:t>
    </dgm:pt>
    <dgm:pt modelId="{574E9099-65D2-634C-8596-591F7818BD06}" type="parTrans" cxnId="{17F749B4-A85F-AB49-84E3-9C62ED02DED8}">
      <dgm:prSet/>
      <dgm:spPr/>
      <dgm:t>
        <a:bodyPr/>
        <a:lstStyle/>
        <a:p>
          <a:endParaRPr lang="en-US"/>
        </a:p>
      </dgm:t>
    </dgm:pt>
    <dgm:pt modelId="{B863CDF4-3A8F-9746-A120-EFFA4C5EFAC7}" type="sibTrans" cxnId="{17F749B4-A85F-AB49-84E3-9C62ED02DED8}">
      <dgm:prSet/>
      <dgm:spPr/>
      <dgm:t>
        <a:bodyPr/>
        <a:lstStyle/>
        <a:p>
          <a:endParaRPr lang="en-US"/>
        </a:p>
      </dgm:t>
    </dgm:pt>
    <dgm:pt modelId="{36174DE5-6836-8045-AC6B-35E3F150C92C}">
      <dgm:prSet phldrT="[Text]"/>
      <dgm:spPr/>
      <dgm:t>
        <a:bodyPr/>
        <a:lstStyle/>
        <a:p>
          <a:r>
            <a:rPr lang="en-US" dirty="0" smtClean="0"/>
            <a:t>SSI</a:t>
          </a:r>
          <a:endParaRPr lang="en-US" dirty="0"/>
        </a:p>
      </dgm:t>
    </dgm:pt>
    <dgm:pt modelId="{AB9C5D14-14E0-734E-9549-E6F562F29207}" type="parTrans" cxnId="{4979D2FA-1D85-5A42-9539-A34888DCA57F}">
      <dgm:prSet/>
      <dgm:spPr/>
      <dgm:t>
        <a:bodyPr/>
        <a:lstStyle/>
        <a:p>
          <a:endParaRPr lang="en-US"/>
        </a:p>
      </dgm:t>
    </dgm:pt>
    <dgm:pt modelId="{E00C6683-3428-784F-B3CD-243C49D66755}" type="sibTrans" cxnId="{4979D2FA-1D85-5A42-9539-A34888DCA57F}">
      <dgm:prSet/>
      <dgm:spPr/>
      <dgm:t>
        <a:bodyPr/>
        <a:lstStyle/>
        <a:p>
          <a:endParaRPr lang="en-US"/>
        </a:p>
      </dgm:t>
    </dgm:pt>
    <dgm:pt modelId="{C1A5D372-BB97-4141-899C-5B087FD39C50}">
      <dgm:prSet phldrT="[Text]"/>
      <dgm:spPr/>
      <dgm:t>
        <a:bodyPr/>
        <a:lstStyle/>
        <a:p>
          <a:r>
            <a:rPr lang="en-US" dirty="0" smtClean="0"/>
            <a:t>Testing and Piloting</a:t>
          </a:r>
          <a:endParaRPr lang="en-US" dirty="0"/>
        </a:p>
      </dgm:t>
    </dgm:pt>
    <dgm:pt modelId="{79AAC13A-4097-CF43-B5A9-5EBC0F41BE1E}" type="parTrans" cxnId="{8A0E5A29-630B-8C4B-96B0-ED5DC1496F32}">
      <dgm:prSet/>
      <dgm:spPr/>
      <dgm:t>
        <a:bodyPr/>
        <a:lstStyle/>
        <a:p>
          <a:endParaRPr lang="en-US"/>
        </a:p>
      </dgm:t>
    </dgm:pt>
    <dgm:pt modelId="{F9B8E1C8-CC39-4148-B006-12376DC87198}" type="sibTrans" cxnId="{8A0E5A29-630B-8C4B-96B0-ED5DC1496F32}">
      <dgm:prSet/>
      <dgm:spPr/>
      <dgm:t>
        <a:bodyPr/>
        <a:lstStyle/>
        <a:p>
          <a:endParaRPr lang="en-US"/>
        </a:p>
      </dgm:t>
    </dgm:pt>
    <dgm:pt modelId="{71ECBF5C-E180-1641-8B0B-01CB94EBD8EC}">
      <dgm:prSet phldrT="[Text]"/>
      <dgm:spPr/>
      <dgm:t>
        <a:bodyPr/>
        <a:lstStyle/>
        <a:p>
          <a:r>
            <a:rPr lang="en-US" dirty="0" smtClean="0"/>
            <a:t>Replicating</a:t>
          </a:r>
          <a:endParaRPr lang="en-US" dirty="0"/>
        </a:p>
      </dgm:t>
    </dgm:pt>
    <dgm:pt modelId="{1975CB1D-A337-0F49-817C-0713C979C7D0}" type="parTrans" cxnId="{45C3754F-AB60-B54A-8471-334888C71054}">
      <dgm:prSet/>
      <dgm:spPr/>
      <dgm:t>
        <a:bodyPr/>
        <a:lstStyle/>
        <a:p>
          <a:endParaRPr lang="en-US"/>
        </a:p>
      </dgm:t>
    </dgm:pt>
    <dgm:pt modelId="{73F7AC2F-59E9-4C41-BADA-3B3E94662C2E}" type="sibTrans" cxnId="{45C3754F-AB60-B54A-8471-334888C71054}">
      <dgm:prSet/>
      <dgm:spPr/>
      <dgm:t>
        <a:bodyPr/>
        <a:lstStyle/>
        <a:p>
          <a:endParaRPr lang="en-US"/>
        </a:p>
      </dgm:t>
    </dgm:pt>
    <dgm:pt modelId="{6D8E8D06-FE98-B742-8195-1F924EFC2FC5}">
      <dgm:prSet phldrT="[Text]"/>
      <dgm:spPr/>
      <dgm:t>
        <a:bodyPr/>
        <a:lstStyle/>
        <a:p>
          <a:r>
            <a:rPr lang="en-US" dirty="0" smtClean="0"/>
            <a:t>EE</a:t>
          </a:r>
          <a:endParaRPr lang="en-US" dirty="0"/>
        </a:p>
      </dgm:t>
    </dgm:pt>
    <dgm:pt modelId="{19C4A1A2-EEE0-0F40-AB36-73308067BE86}" type="parTrans" cxnId="{06B7E580-A5F6-9A40-905A-3D4B984E7810}">
      <dgm:prSet/>
      <dgm:spPr/>
      <dgm:t>
        <a:bodyPr/>
        <a:lstStyle/>
        <a:p>
          <a:endParaRPr lang="en-US"/>
        </a:p>
      </dgm:t>
    </dgm:pt>
    <dgm:pt modelId="{A874A470-0AE0-7546-8190-4AF52CE6459A}" type="sibTrans" cxnId="{06B7E580-A5F6-9A40-905A-3D4B984E7810}">
      <dgm:prSet/>
      <dgm:spPr/>
      <dgm:t>
        <a:bodyPr/>
        <a:lstStyle/>
        <a:p>
          <a:endParaRPr lang="en-US"/>
        </a:p>
      </dgm:t>
    </dgm:pt>
    <dgm:pt modelId="{65D51224-61D6-824C-8EC6-F8D0DCC0CDFA}">
      <dgm:prSet phldrT="[Text]"/>
      <dgm:spPr/>
      <dgm:t>
        <a:bodyPr/>
        <a:lstStyle/>
        <a:p>
          <a:r>
            <a:rPr lang="en-US" dirty="0" smtClean="0"/>
            <a:t>Unearthing and Rewarding</a:t>
          </a:r>
          <a:endParaRPr lang="en-US" dirty="0"/>
        </a:p>
      </dgm:t>
    </dgm:pt>
    <dgm:pt modelId="{8000D3EA-1C25-F04B-949A-29CA759578FF}" type="parTrans" cxnId="{AAF54BFE-AA83-9243-83AF-B7E547BF4841}">
      <dgm:prSet/>
      <dgm:spPr/>
      <dgm:t>
        <a:bodyPr/>
        <a:lstStyle/>
        <a:p>
          <a:endParaRPr lang="en-US"/>
        </a:p>
      </dgm:t>
    </dgm:pt>
    <dgm:pt modelId="{6E21E45E-4A1D-F949-B4ED-B29A3297E05D}" type="sibTrans" cxnId="{AAF54BFE-AA83-9243-83AF-B7E547BF4841}">
      <dgm:prSet/>
      <dgm:spPr/>
      <dgm:t>
        <a:bodyPr/>
        <a:lstStyle/>
        <a:p>
          <a:endParaRPr lang="en-US"/>
        </a:p>
      </dgm:t>
    </dgm:pt>
    <dgm:pt modelId="{1311EA46-0EE5-F547-A923-4A09BB51C53B}">
      <dgm:prSet phldrT="[Text]"/>
      <dgm:spPr/>
      <dgm:t>
        <a:bodyPr/>
        <a:lstStyle/>
        <a:p>
          <a:r>
            <a:rPr lang="en-US" dirty="0" smtClean="0"/>
            <a:t>Knowledge Sharing</a:t>
          </a:r>
          <a:endParaRPr lang="en-US" dirty="0"/>
        </a:p>
      </dgm:t>
    </dgm:pt>
    <dgm:pt modelId="{F491FE3B-87A8-8045-BE7F-F8585F15FBDD}" type="parTrans" cxnId="{BB425C7E-2031-A84A-A1C6-98ADBA07902B}">
      <dgm:prSet/>
      <dgm:spPr/>
      <dgm:t>
        <a:bodyPr/>
        <a:lstStyle/>
        <a:p>
          <a:endParaRPr lang="en-US"/>
        </a:p>
      </dgm:t>
    </dgm:pt>
    <dgm:pt modelId="{D3494727-B155-7E45-949F-FB6C3A5FD2D6}" type="sibTrans" cxnId="{BB425C7E-2031-A84A-A1C6-98ADBA07902B}">
      <dgm:prSet/>
      <dgm:spPr/>
      <dgm:t>
        <a:bodyPr/>
        <a:lstStyle/>
        <a:p>
          <a:endParaRPr lang="en-US"/>
        </a:p>
      </dgm:t>
    </dgm:pt>
    <dgm:pt modelId="{C7454107-0D54-454C-BB7D-9FF499CA2CAF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BE12E6B1-8A31-AA4A-9DDC-DB2F3203B892}" type="parTrans" cxnId="{E0F8DFFC-5CAC-734D-BC5D-DF607AB8CECD}">
      <dgm:prSet/>
      <dgm:spPr/>
      <dgm:t>
        <a:bodyPr/>
        <a:lstStyle/>
        <a:p>
          <a:endParaRPr lang="en-US"/>
        </a:p>
      </dgm:t>
    </dgm:pt>
    <dgm:pt modelId="{E5F9C5B5-6A2E-144C-B920-1E046547D9DC}" type="sibTrans" cxnId="{E0F8DFFC-5CAC-734D-BC5D-DF607AB8CECD}">
      <dgm:prSet/>
      <dgm:spPr/>
      <dgm:t>
        <a:bodyPr/>
        <a:lstStyle/>
        <a:p>
          <a:endParaRPr lang="en-US"/>
        </a:p>
      </dgm:t>
    </dgm:pt>
    <dgm:pt modelId="{B1DA9876-4C16-8F49-9E98-DF16E240D001}">
      <dgm:prSet phldrT="[Text]"/>
      <dgm:spPr/>
      <dgm:t>
        <a:bodyPr/>
        <a:lstStyle/>
        <a:p>
          <a:r>
            <a:rPr lang="en-US" dirty="0" smtClean="0"/>
            <a:t>Demonstrating</a:t>
          </a:r>
          <a:endParaRPr lang="en-US" dirty="0"/>
        </a:p>
      </dgm:t>
    </dgm:pt>
    <dgm:pt modelId="{46834946-5282-624D-8ADE-5C21D46C9944}" type="parTrans" cxnId="{644438E6-8DD8-F445-A279-619B1FE88756}">
      <dgm:prSet/>
      <dgm:spPr/>
      <dgm:t>
        <a:bodyPr/>
        <a:lstStyle/>
        <a:p>
          <a:endParaRPr lang="en-US"/>
        </a:p>
      </dgm:t>
    </dgm:pt>
    <dgm:pt modelId="{75A79029-8285-2D45-9311-50F56B11E840}" type="sibTrans" cxnId="{644438E6-8DD8-F445-A279-619B1FE88756}">
      <dgm:prSet/>
      <dgm:spPr/>
      <dgm:t>
        <a:bodyPr/>
        <a:lstStyle/>
        <a:p>
          <a:endParaRPr lang="en-US"/>
        </a:p>
      </dgm:t>
    </dgm:pt>
    <dgm:pt modelId="{9FCA3CD5-B8A4-2A45-9EEB-E41BA956638A}" type="pres">
      <dgm:prSet presAssocID="{4FF5C09E-08D1-1643-9620-D26A57421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CE3ED-1675-F840-92D2-446337FC7D29}" type="pres">
      <dgm:prSet presAssocID="{4FF5C09E-08D1-1643-9620-D26A5742102F}" presName="tSp" presStyleCnt="0"/>
      <dgm:spPr/>
    </dgm:pt>
    <dgm:pt modelId="{012FBF40-C0BD-2540-9D8F-C5392CEA4178}" type="pres">
      <dgm:prSet presAssocID="{4FF5C09E-08D1-1643-9620-D26A5742102F}" presName="bSp" presStyleCnt="0"/>
      <dgm:spPr/>
    </dgm:pt>
    <dgm:pt modelId="{198F5BDA-28D8-A146-BC59-4750F366D660}" type="pres">
      <dgm:prSet presAssocID="{4FF5C09E-08D1-1643-9620-D26A5742102F}" presName="process" presStyleCnt="0"/>
      <dgm:spPr/>
    </dgm:pt>
    <dgm:pt modelId="{437E7505-6579-5549-AA9F-25F12DCCD884}" type="pres">
      <dgm:prSet presAssocID="{DFAC438D-613A-7F4C-A52D-60A295E37FE4}" presName="composite1" presStyleCnt="0"/>
      <dgm:spPr/>
    </dgm:pt>
    <dgm:pt modelId="{2671E8F8-13AA-B143-8408-A393BCF0BA77}" type="pres">
      <dgm:prSet presAssocID="{DFAC438D-613A-7F4C-A52D-60A295E37FE4}" presName="dummyNode1" presStyleLbl="node1" presStyleIdx="0" presStyleCnt="3"/>
      <dgm:spPr/>
    </dgm:pt>
    <dgm:pt modelId="{F64D4478-D582-1849-9696-A7CCA253BA93}" type="pres">
      <dgm:prSet presAssocID="{DFAC438D-613A-7F4C-A52D-60A295E37FE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40455-B46A-7F47-9E65-F074DD756509}" type="pres">
      <dgm:prSet presAssocID="{DFAC438D-613A-7F4C-A52D-60A295E37FE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6924C-4314-5E4D-82A7-9015B5F7860C}" type="pres">
      <dgm:prSet presAssocID="{DFAC438D-613A-7F4C-A52D-60A295E37FE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7A40D-8977-174E-B334-7A157E92368D}" type="pres">
      <dgm:prSet presAssocID="{DFAC438D-613A-7F4C-A52D-60A295E37FE4}" presName="connSite1" presStyleCnt="0"/>
      <dgm:spPr/>
    </dgm:pt>
    <dgm:pt modelId="{DCAAF424-21A2-BD4D-A90C-4446FD3D25E8}" type="pres">
      <dgm:prSet presAssocID="{D6BBCE16-20EE-474B-8F5A-A13F4FBC04F2}" presName="Name9" presStyleLbl="sibTrans2D1" presStyleIdx="0" presStyleCnt="2" custLinFactNeighborY="-14625"/>
      <dgm:spPr/>
      <dgm:t>
        <a:bodyPr/>
        <a:lstStyle/>
        <a:p>
          <a:endParaRPr lang="en-US"/>
        </a:p>
      </dgm:t>
    </dgm:pt>
    <dgm:pt modelId="{26713A95-ED47-ED42-8D05-112E1FF11368}" type="pres">
      <dgm:prSet presAssocID="{36174DE5-6836-8045-AC6B-35E3F150C92C}" presName="composite2" presStyleCnt="0"/>
      <dgm:spPr/>
    </dgm:pt>
    <dgm:pt modelId="{84AFEBD9-BC8D-1640-84E7-720FE0B5D85A}" type="pres">
      <dgm:prSet presAssocID="{36174DE5-6836-8045-AC6B-35E3F150C92C}" presName="dummyNode2" presStyleLbl="node1" presStyleIdx="0" presStyleCnt="3"/>
      <dgm:spPr/>
    </dgm:pt>
    <dgm:pt modelId="{6274AD8F-946A-5147-A1D0-9B06CF8D3FEA}" type="pres">
      <dgm:prSet presAssocID="{36174DE5-6836-8045-AC6B-35E3F150C92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DF1D8-74B5-3E46-AECB-D52F7CB585D8}" type="pres">
      <dgm:prSet presAssocID="{36174DE5-6836-8045-AC6B-35E3F150C92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1323D-2225-DE4C-AD64-FDF232BD9A3F}" type="pres">
      <dgm:prSet presAssocID="{36174DE5-6836-8045-AC6B-35E3F150C92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AB567-9BF3-F24E-A26A-B6B2691D67F1}" type="pres">
      <dgm:prSet presAssocID="{36174DE5-6836-8045-AC6B-35E3F150C92C}" presName="connSite2" presStyleCnt="0"/>
      <dgm:spPr/>
    </dgm:pt>
    <dgm:pt modelId="{F7C8C42F-A32D-E34F-A65F-E90E13E27F60}" type="pres">
      <dgm:prSet presAssocID="{E00C6683-3428-784F-B3CD-243C49D66755}" presName="Name18" presStyleLbl="sibTrans2D1" presStyleIdx="1" presStyleCnt="2" custLinFactNeighborY="9663"/>
      <dgm:spPr/>
      <dgm:t>
        <a:bodyPr/>
        <a:lstStyle/>
        <a:p>
          <a:endParaRPr lang="en-US"/>
        </a:p>
      </dgm:t>
    </dgm:pt>
    <dgm:pt modelId="{6A6B4CC4-4BE7-B347-8C94-1BC1D1F1A693}" type="pres">
      <dgm:prSet presAssocID="{6D8E8D06-FE98-B742-8195-1F924EFC2FC5}" presName="composite1" presStyleCnt="0"/>
      <dgm:spPr/>
    </dgm:pt>
    <dgm:pt modelId="{7F5D18D3-8303-DD41-A009-490E36679697}" type="pres">
      <dgm:prSet presAssocID="{6D8E8D06-FE98-B742-8195-1F924EFC2FC5}" presName="dummyNode1" presStyleLbl="node1" presStyleIdx="1" presStyleCnt="3"/>
      <dgm:spPr/>
    </dgm:pt>
    <dgm:pt modelId="{11BD6615-2DB3-1047-8901-A2EE40C11903}" type="pres">
      <dgm:prSet presAssocID="{6D8E8D06-FE98-B742-8195-1F924EFC2FC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21E36-0764-0541-AFC2-DCED80FDE2E6}" type="pres">
      <dgm:prSet presAssocID="{6D8E8D06-FE98-B742-8195-1F924EFC2FC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4A2BC-1BD1-D54F-BAF4-DC7DD8D864BB}" type="pres">
      <dgm:prSet presAssocID="{6D8E8D06-FE98-B742-8195-1F924EFC2FC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53239-590E-6B43-BCD2-5011CA1B3B40}" type="pres">
      <dgm:prSet presAssocID="{6D8E8D06-FE98-B742-8195-1F924EFC2FC5}" presName="connSite1" presStyleCnt="0"/>
      <dgm:spPr/>
    </dgm:pt>
  </dgm:ptLst>
  <dgm:cxnLst>
    <dgm:cxn modelId="{17F749B4-A85F-AB49-84E3-9C62ED02DED8}" srcId="{DFAC438D-613A-7F4C-A52D-60A295E37FE4}" destId="{9AC1D191-61E9-1145-A2E8-C5CA86CABEB7}" srcOrd="1" destOrd="0" parTransId="{574E9099-65D2-634C-8596-591F7818BD06}" sibTransId="{B863CDF4-3A8F-9746-A120-EFFA4C5EFAC7}"/>
    <dgm:cxn modelId="{06B7E580-A5F6-9A40-905A-3D4B984E7810}" srcId="{4FF5C09E-08D1-1643-9620-D26A5742102F}" destId="{6D8E8D06-FE98-B742-8195-1F924EFC2FC5}" srcOrd="2" destOrd="0" parTransId="{19C4A1A2-EEE0-0F40-AB36-73308067BE86}" sibTransId="{A874A470-0AE0-7546-8190-4AF52CE6459A}"/>
    <dgm:cxn modelId="{074E332F-1EC4-C845-84BA-5B2A6321B2E5}" srcId="{4FF5C09E-08D1-1643-9620-D26A5742102F}" destId="{DFAC438D-613A-7F4C-A52D-60A295E37FE4}" srcOrd="0" destOrd="0" parTransId="{07080BAC-A214-F84F-96A8-6FF5628FD7D4}" sibTransId="{D6BBCE16-20EE-474B-8F5A-A13F4FBC04F2}"/>
    <dgm:cxn modelId="{4979D2FA-1D85-5A42-9539-A34888DCA57F}" srcId="{4FF5C09E-08D1-1643-9620-D26A5742102F}" destId="{36174DE5-6836-8045-AC6B-35E3F150C92C}" srcOrd="1" destOrd="0" parTransId="{AB9C5D14-14E0-734E-9549-E6F562F29207}" sibTransId="{E00C6683-3428-784F-B3CD-243C49D66755}"/>
    <dgm:cxn modelId="{8B7D0DDE-8C16-8348-B885-314A9EDE682D}" type="presOf" srcId="{B1DA9876-4C16-8F49-9E98-DF16E240D001}" destId="{64FDF1D8-74B5-3E46-AECB-D52F7CB585D8}" srcOrd="1" destOrd="1" presId="urn:microsoft.com/office/officeart/2005/8/layout/hProcess4"/>
    <dgm:cxn modelId="{E0F8DFFC-5CAC-734D-BC5D-DF607AB8CECD}" srcId="{6D8E8D06-FE98-B742-8195-1F924EFC2FC5}" destId="{C7454107-0D54-454C-BB7D-9FF499CA2CAF}" srcOrd="2" destOrd="0" parTransId="{BE12E6B1-8A31-AA4A-9DDC-DB2F3203B892}" sibTransId="{E5F9C5B5-6A2E-144C-B920-1E046547D9DC}"/>
    <dgm:cxn modelId="{DF92033B-3CB1-1A4E-85C9-9339BF450637}" type="presOf" srcId="{4FF5C09E-08D1-1643-9620-D26A5742102F}" destId="{9FCA3CD5-B8A4-2A45-9EEB-E41BA956638A}" srcOrd="0" destOrd="0" presId="urn:microsoft.com/office/officeart/2005/8/layout/hProcess4"/>
    <dgm:cxn modelId="{EC8E91FC-E1A5-7E4E-BD82-D7DEED5085DA}" type="presOf" srcId="{1311EA46-0EE5-F547-A923-4A09BB51C53B}" destId="{11BD6615-2DB3-1047-8901-A2EE40C11903}" srcOrd="0" destOrd="1" presId="urn:microsoft.com/office/officeart/2005/8/layout/hProcess4"/>
    <dgm:cxn modelId="{1FD42C96-94B8-3846-B1F3-F461480A18EE}" type="presOf" srcId="{D6BBCE16-20EE-474B-8F5A-A13F4FBC04F2}" destId="{DCAAF424-21A2-BD4D-A90C-4446FD3D25E8}" srcOrd="0" destOrd="0" presId="urn:microsoft.com/office/officeart/2005/8/layout/hProcess4"/>
    <dgm:cxn modelId="{2A928512-1005-474A-9F4C-C5505191EC3B}" type="presOf" srcId="{54DEBA65-9E77-A84A-B35D-EE1D8A466F2B}" destId="{F2C40455-B46A-7F47-9E65-F074DD756509}" srcOrd="1" destOrd="0" presId="urn:microsoft.com/office/officeart/2005/8/layout/hProcess4"/>
    <dgm:cxn modelId="{92B2B3F1-6734-5841-96D8-5B0436BF1D00}" type="presOf" srcId="{C1A5D372-BB97-4141-899C-5B087FD39C50}" destId="{64FDF1D8-74B5-3E46-AECB-D52F7CB585D8}" srcOrd="1" destOrd="0" presId="urn:microsoft.com/office/officeart/2005/8/layout/hProcess4"/>
    <dgm:cxn modelId="{7B14E412-E34C-C540-A040-CE32CF0C3003}" type="presOf" srcId="{36174DE5-6836-8045-AC6B-35E3F150C92C}" destId="{5B61323D-2225-DE4C-AD64-FDF232BD9A3F}" srcOrd="0" destOrd="0" presId="urn:microsoft.com/office/officeart/2005/8/layout/hProcess4"/>
    <dgm:cxn modelId="{E9B12606-705A-5D4B-B906-66E824A50C36}" srcId="{DFAC438D-613A-7F4C-A52D-60A295E37FE4}" destId="{54DEBA65-9E77-A84A-B35D-EE1D8A466F2B}" srcOrd="0" destOrd="0" parTransId="{35FEABE7-0809-DA45-A5DC-63C74EE3091F}" sibTransId="{11C38F1D-17C6-474D-9ED1-443649CBCBFC}"/>
    <dgm:cxn modelId="{644438E6-8DD8-F445-A279-619B1FE88756}" srcId="{36174DE5-6836-8045-AC6B-35E3F150C92C}" destId="{B1DA9876-4C16-8F49-9E98-DF16E240D001}" srcOrd="1" destOrd="0" parTransId="{46834946-5282-624D-8ADE-5C21D46C9944}" sibTransId="{75A79029-8285-2D45-9311-50F56B11E840}"/>
    <dgm:cxn modelId="{A1CC25F3-D937-BA40-BECB-DFD54CAE26F5}" type="presOf" srcId="{E00C6683-3428-784F-B3CD-243C49D66755}" destId="{F7C8C42F-A32D-E34F-A65F-E90E13E27F60}" srcOrd="0" destOrd="0" presId="urn:microsoft.com/office/officeart/2005/8/layout/hProcess4"/>
    <dgm:cxn modelId="{BFB08478-A494-B345-A492-4A326E8AA593}" type="presOf" srcId="{C7454107-0D54-454C-BB7D-9FF499CA2CAF}" destId="{C1B21E36-0764-0541-AFC2-DCED80FDE2E6}" srcOrd="1" destOrd="2" presId="urn:microsoft.com/office/officeart/2005/8/layout/hProcess4"/>
    <dgm:cxn modelId="{335EA097-A6FF-F548-A9ED-81C05235B49D}" type="presOf" srcId="{71ECBF5C-E180-1641-8B0B-01CB94EBD8EC}" destId="{6274AD8F-946A-5147-A1D0-9B06CF8D3FEA}" srcOrd="0" destOrd="2" presId="urn:microsoft.com/office/officeart/2005/8/layout/hProcess4"/>
    <dgm:cxn modelId="{B66F9550-D057-4446-A330-81CBEAD242B5}" type="presOf" srcId="{6D8E8D06-FE98-B742-8195-1F924EFC2FC5}" destId="{7624A2BC-1BD1-D54F-BAF4-DC7DD8D864BB}" srcOrd="0" destOrd="0" presId="urn:microsoft.com/office/officeart/2005/8/layout/hProcess4"/>
    <dgm:cxn modelId="{560D6201-81D5-C64E-9B8D-020734A61534}" type="presOf" srcId="{C1A5D372-BB97-4141-899C-5B087FD39C50}" destId="{6274AD8F-946A-5147-A1D0-9B06CF8D3FEA}" srcOrd="0" destOrd="0" presId="urn:microsoft.com/office/officeart/2005/8/layout/hProcess4"/>
    <dgm:cxn modelId="{E2D06A10-DF00-3E41-A431-1970713C6B16}" type="presOf" srcId="{65D51224-61D6-824C-8EC6-F8D0DCC0CDFA}" destId="{11BD6615-2DB3-1047-8901-A2EE40C11903}" srcOrd="0" destOrd="0" presId="urn:microsoft.com/office/officeart/2005/8/layout/hProcess4"/>
    <dgm:cxn modelId="{C62C05B3-6916-1B49-972A-3D79E5DF8BFB}" type="presOf" srcId="{B1DA9876-4C16-8F49-9E98-DF16E240D001}" destId="{6274AD8F-946A-5147-A1D0-9B06CF8D3FEA}" srcOrd="0" destOrd="1" presId="urn:microsoft.com/office/officeart/2005/8/layout/hProcess4"/>
    <dgm:cxn modelId="{AAF54BFE-AA83-9243-83AF-B7E547BF4841}" srcId="{6D8E8D06-FE98-B742-8195-1F924EFC2FC5}" destId="{65D51224-61D6-824C-8EC6-F8D0DCC0CDFA}" srcOrd="0" destOrd="0" parTransId="{8000D3EA-1C25-F04B-949A-29CA759578FF}" sibTransId="{6E21E45E-4A1D-F949-B4ED-B29A3297E05D}"/>
    <dgm:cxn modelId="{D6BFFDB0-0241-EE47-A465-72F307620326}" type="presOf" srcId="{54DEBA65-9E77-A84A-B35D-EE1D8A466F2B}" destId="{F64D4478-D582-1849-9696-A7CCA253BA93}" srcOrd="0" destOrd="0" presId="urn:microsoft.com/office/officeart/2005/8/layout/hProcess4"/>
    <dgm:cxn modelId="{AE49726F-E650-7F49-9304-76DACD01F586}" type="presOf" srcId="{C7454107-0D54-454C-BB7D-9FF499CA2CAF}" destId="{11BD6615-2DB3-1047-8901-A2EE40C11903}" srcOrd="0" destOrd="2" presId="urn:microsoft.com/office/officeart/2005/8/layout/hProcess4"/>
    <dgm:cxn modelId="{BB425C7E-2031-A84A-A1C6-98ADBA07902B}" srcId="{6D8E8D06-FE98-B742-8195-1F924EFC2FC5}" destId="{1311EA46-0EE5-F547-A923-4A09BB51C53B}" srcOrd="1" destOrd="0" parTransId="{F491FE3B-87A8-8045-BE7F-F8585F15FBDD}" sibTransId="{D3494727-B155-7E45-949F-FB6C3A5FD2D6}"/>
    <dgm:cxn modelId="{2552D777-109C-964A-9D98-A98FA189AE59}" type="presOf" srcId="{9AC1D191-61E9-1145-A2E8-C5CA86CABEB7}" destId="{F2C40455-B46A-7F47-9E65-F074DD756509}" srcOrd="1" destOrd="1" presId="urn:microsoft.com/office/officeart/2005/8/layout/hProcess4"/>
    <dgm:cxn modelId="{6E618D81-66BD-5E4F-A20F-244D519749B4}" type="presOf" srcId="{DFAC438D-613A-7F4C-A52D-60A295E37FE4}" destId="{F616924C-4314-5E4D-82A7-9015B5F7860C}" srcOrd="0" destOrd="0" presId="urn:microsoft.com/office/officeart/2005/8/layout/hProcess4"/>
    <dgm:cxn modelId="{CC308EC2-8DFF-7545-A316-8A77216BD5C5}" type="presOf" srcId="{9AC1D191-61E9-1145-A2E8-C5CA86CABEB7}" destId="{F64D4478-D582-1849-9696-A7CCA253BA93}" srcOrd="0" destOrd="1" presId="urn:microsoft.com/office/officeart/2005/8/layout/hProcess4"/>
    <dgm:cxn modelId="{6FB0DA72-2E74-2C48-9767-09DF4F2A3BED}" type="presOf" srcId="{65D51224-61D6-824C-8EC6-F8D0DCC0CDFA}" destId="{C1B21E36-0764-0541-AFC2-DCED80FDE2E6}" srcOrd="1" destOrd="0" presId="urn:microsoft.com/office/officeart/2005/8/layout/hProcess4"/>
    <dgm:cxn modelId="{92DC23AE-4898-2844-BB80-DBD4DB9CC7B4}" type="presOf" srcId="{1311EA46-0EE5-F547-A923-4A09BB51C53B}" destId="{C1B21E36-0764-0541-AFC2-DCED80FDE2E6}" srcOrd="1" destOrd="1" presId="urn:microsoft.com/office/officeart/2005/8/layout/hProcess4"/>
    <dgm:cxn modelId="{45C3754F-AB60-B54A-8471-334888C71054}" srcId="{36174DE5-6836-8045-AC6B-35E3F150C92C}" destId="{71ECBF5C-E180-1641-8B0B-01CB94EBD8EC}" srcOrd="2" destOrd="0" parTransId="{1975CB1D-A337-0F49-817C-0713C979C7D0}" sibTransId="{73F7AC2F-59E9-4C41-BADA-3B3E94662C2E}"/>
    <dgm:cxn modelId="{8A0E5A29-630B-8C4B-96B0-ED5DC1496F32}" srcId="{36174DE5-6836-8045-AC6B-35E3F150C92C}" destId="{C1A5D372-BB97-4141-899C-5B087FD39C50}" srcOrd="0" destOrd="0" parTransId="{79AAC13A-4097-CF43-B5A9-5EBC0F41BE1E}" sibTransId="{F9B8E1C8-CC39-4148-B006-12376DC87198}"/>
    <dgm:cxn modelId="{4C3B775C-6627-844C-85AE-B9F2E9797B5A}" type="presOf" srcId="{71ECBF5C-E180-1641-8B0B-01CB94EBD8EC}" destId="{64FDF1D8-74B5-3E46-AECB-D52F7CB585D8}" srcOrd="1" destOrd="2" presId="urn:microsoft.com/office/officeart/2005/8/layout/hProcess4"/>
    <dgm:cxn modelId="{43F10CB3-7C0C-BA41-8F05-5D428AD5A7A1}" type="presParOf" srcId="{9FCA3CD5-B8A4-2A45-9EEB-E41BA956638A}" destId="{3D4CE3ED-1675-F840-92D2-446337FC7D29}" srcOrd="0" destOrd="0" presId="urn:microsoft.com/office/officeart/2005/8/layout/hProcess4"/>
    <dgm:cxn modelId="{832F4AF7-62F1-6147-BAE5-DE1A1F7304C7}" type="presParOf" srcId="{9FCA3CD5-B8A4-2A45-9EEB-E41BA956638A}" destId="{012FBF40-C0BD-2540-9D8F-C5392CEA4178}" srcOrd="1" destOrd="0" presId="urn:microsoft.com/office/officeart/2005/8/layout/hProcess4"/>
    <dgm:cxn modelId="{925F2BDC-C03F-8E40-B27B-3BFB53304726}" type="presParOf" srcId="{9FCA3CD5-B8A4-2A45-9EEB-E41BA956638A}" destId="{198F5BDA-28D8-A146-BC59-4750F366D660}" srcOrd="2" destOrd="0" presId="urn:microsoft.com/office/officeart/2005/8/layout/hProcess4"/>
    <dgm:cxn modelId="{F01F9F46-4249-3D46-BCD5-1300B6221023}" type="presParOf" srcId="{198F5BDA-28D8-A146-BC59-4750F366D660}" destId="{437E7505-6579-5549-AA9F-25F12DCCD884}" srcOrd="0" destOrd="0" presId="urn:microsoft.com/office/officeart/2005/8/layout/hProcess4"/>
    <dgm:cxn modelId="{A8C3AB18-A805-C649-BA2E-3230D271BA59}" type="presParOf" srcId="{437E7505-6579-5549-AA9F-25F12DCCD884}" destId="{2671E8F8-13AA-B143-8408-A393BCF0BA77}" srcOrd="0" destOrd="0" presId="urn:microsoft.com/office/officeart/2005/8/layout/hProcess4"/>
    <dgm:cxn modelId="{812B6C8C-D13E-FF45-91A7-8E05A02517A1}" type="presParOf" srcId="{437E7505-6579-5549-AA9F-25F12DCCD884}" destId="{F64D4478-D582-1849-9696-A7CCA253BA93}" srcOrd="1" destOrd="0" presId="urn:microsoft.com/office/officeart/2005/8/layout/hProcess4"/>
    <dgm:cxn modelId="{EC7382F2-9001-4144-8CD0-C158AE2B1B14}" type="presParOf" srcId="{437E7505-6579-5549-AA9F-25F12DCCD884}" destId="{F2C40455-B46A-7F47-9E65-F074DD756509}" srcOrd="2" destOrd="0" presId="urn:microsoft.com/office/officeart/2005/8/layout/hProcess4"/>
    <dgm:cxn modelId="{D9328167-00D4-A847-8B71-D1F1D7617604}" type="presParOf" srcId="{437E7505-6579-5549-AA9F-25F12DCCD884}" destId="{F616924C-4314-5E4D-82A7-9015B5F7860C}" srcOrd="3" destOrd="0" presId="urn:microsoft.com/office/officeart/2005/8/layout/hProcess4"/>
    <dgm:cxn modelId="{1CE62699-E41C-7348-B0BA-2BE9CCB257B9}" type="presParOf" srcId="{437E7505-6579-5549-AA9F-25F12DCCD884}" destId="{8BD7A40D-8977-174E-B334-7A157E92368D}" srcOrd="4" destOrd="0" presId="urn:microsoft.com/office/officeart/2005/8/layout/hProcess4"/>
    <dgm:cxn modelId="{D4A67CA8-F53C-0B4D-B651-47A348B86707}" type="presParOf" srcId="{198F5BDA-28D8-A146-BC59-4750F366D660}" destId="{DCAAF424-21A2-BD4D-A90C-4446FD3D25E8}" srcOrd="1" destOrd="0" presId="urn:microsoft.com/office/officeart/2005/8/layout/hProcess4"/>
    <dgm:cxn modelId="{7D980BAB-40B5-2C4D-87DA-81E9D9760BA7}" type="presParOf" srcId="{198F5BDA-28D8-A146-BC59-4750F366D660}" destId="{26713A95-ED47-ED42-8D05-112E1FF11368}" srcOrd="2" destOrd="0" presId="urn:microsoft.com/office/officeart/2005/8/layout/hProcess4"/>
    <dgm:cxn modelId="{0235F592-7CAF-BC4A-9AB4-9BF512B9F322}" type="presParOf" srcId="{26713A95-ED47-ED42-8D05-112E1FF11368}" destId="{84AFEBD9-BC8D-1640-84E7-720FE0B5D85A}" srcOrd="0" destOrd="0" presId="urn:microsoft.com/office/officeart/2005/8/layout/hProcess4"/>
    <dgm:cxn modelId="{2440B334-921B-6946-86C7-550D0D4BF84C}" type="presParOf" srcId="{26713A95-ED47-ED42-8D05-112E1FF11368}" destId="{6274AD8F-946A-5147-A1D0-9B06CF8D3FEA}" srcOrd="1" destOrd="0" presId="urn:microsoft.com/office/officeart/2005/8/layout/hProcess4"/>
    <dgm:cxn modelId="{02F6EDC7-824D-7742-B0F1-522E46CD0EC2}" type="presParOf" srcId="{26713A95-ED47-ED42-8D05-112E1FF11368}" destId="{64FDF1D8-74B5-3E46-AECB-D52F7CB585D8}" srcOrd="2" destOrd="0" presId="urn:microsoft.com/office/officeart/2005/8/layout/hProcess4"/>
    <dgm:cxn modelId="{C3E15BB1-89AB-DF47-AE0B-AC232F474D9F}" type="presParOf" srcId="{26713A95-ED47-ED42-8D05-112E1FF11368}" destId="{5B61323D-2225-DE4C-AD64-FDF232BD9A3F}" srcOrd="3" destOrd="0" presId="urn:microsoft.com/office/officeart/2005/8/layout/hProcess4"/>
    <dgm:cxn modelId="{57839CA7-C8AB-0C41-BA5C-565D0CA5966C}" type="presParOf" srcId="{26713A95-ED47-ED42-8D05-112E1FF11368}" destId="{E33AB567-9BF3-F24E-A26A-B6B2691D67F1}" srcOrd="4" destOrd="0" presId="urn:microsoft.com/office/officeart/2005/8/layout/hProcess4"/>
    <dgm:cxn modelId="{EF532683-1348-044E-8C4F-5711C0353012}" type="presParOf" srcId="{198F5BDA-28D8-A146-BC59-4750F366D660}" destId="{F7C8C42F-A32D-E34F-A65F-E90E13E27F60}" srcOrd="3" destOrd="0" presId="urn:microsoft.com/office/officeart/2005/8/layout/hProcess4"/>
    <dgm:cxn modelId="{AB6C4A21-B7DE-1748-932D-0B19B908B102}" type="presParOf" srcId="{198F5BDA-28D8-A146-BC59-4750F366D660}" destId="{6A6B4CC4-4BE7-B347-8C94-1BC1D1F1A693}" srcOrd="4" destOrd="0" presId="urn:microsoft.com/office/officeart/2005/8/layout/hProcess4"/>
    <dgm:cxn modelId="{452EFAF4-ECA6-C046-A292-F397D4612245}" type="presParOf" srcId="{6A6B4CC4-4BE7-B347-8C94-1BC1D1F1A693}" destId="{7F5D18D3-8303-DD41-A009-490E36679697}" srcOrd="0" destOrd="0" presId="urn:microsoft.com/office/officeart/2005/8/layout/hProcess4"/>
    <dgm:cxn modelId="{6F0272EB-C9E8-164A-A961-9A4ECE11F140}" type="presParOf" srcId="{6A6B4CC4-4BE7-B347-8C94-1BC1D1F1A693}" destId="{11BD6615-2DB3-1047-8901-A2EE40C11903}" srcOrd="1" destOrd="0" presId="urn:microsoft.com/office/officeart/2005/8/layout/hProcess4"/>
    <dgm:cxn modelId="{117AA251-21CE-0B4F-8DA4-E48D4CC6BE09}" type="presParOf" srcId="{6A6B4CC4-4BE7-B347-8C94-1BC1D1F1A693}" destId="{C1B21E36-0764-0541-AFC2-DCED80FDE2E6}" srcOrd="2" destOrd="0" presId="urn:microsoft.com/office/officeart/2005/8/layout/hProcess4"/>
    <dgm:cxn modelId="{6A5C22D3-DECE-D34E-9CA3-A54A543524E3}" type="presParOf" srcId="{6A6B4CC4-4BE7-B347-8C94-1BC1D1F1A693}" destId="{7624A2BC-1BD1-D54F-BAF4-DC7DD8D864BB}" srcOrd="3" destOrd="0" presId="urn:microsoft.com/office/officeart/2005/8/layout/hProcess4"/>
    <dgm:cxn modelId="{95CE1707-EFFD-7044-AFF9-C328A9D8A0B3}" type="presParOf" srcId="{6A6B4CC4-4BE7-B347-8C94-1BC1D1F1A693}" destId="{67C53239-590E-6B43-BCD2-5011CA1B3B4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4D4478-D582-1849-9696-A7CCA253BA93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Understanding Challenges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Finding or Developing  Solutions</a:t>
          </a:r>
          <a:endParaRPr lang="en-US" sz="1800" kern="1200" dirty="0"/>
        </a:p>
      </dsp:txBody>
      <dsp:txXfrm>
        <a:off x="782" y="1330628"/>
        <a:ext cx="2260822" cy="1465125"/>
      </dsp:txXfrm>
    </dsp:sp>
    <dsp:sp modelId="{DCAAF424-21A2-BD4D-A90C-4446FD3D25E8}">
      <dsp:nvSpPr>
        <dsp:cNvPr id="0" name=""/>
        <dsp:cNvSpPr/>
      </dsp:nvSpPr>
      <dsp:spPr>
        <a:xfrm>
          <a:off x="1279934" y="1447792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6924C-4314-5E4D-82A7-9015B5F7860C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R&amp;D</a:t>
          </a:r>
          <a:endParaRPr lang="en-US" sz="4500" kern="1200" dirty="0"/>
        </a:p>
      </dsp:txBody>
      <dsp:txXfrm>
        <a:off x="503186" y="2795754"/>
        <a:ext cx="2009619" cy="799159"/>
      </dsp:txXfrm>
    </dsp:sp>
    <dsp:sp modelId="{6274AD8F-946A-5147-A1D0-9B06CF8D3FEA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Testing and Piloting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Demonstrating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Replicating</a:t>
          </a:r>
          <a:endParaRPr lang="en-US" sz="1800" kern="1200" dirty="0"/>
        </a:p>
      </dsp:txBody>
      <dsp:txXfrm>
        <a:off x="2858787" y="1730208"/>
        <a:ext cx="2260822" cy="1465125"/>
      </dsp:txXfrm>
    </dsp:sp>
    <dsp:sp modelId="{F7C8C42F-A32D-E34F-A65F-E90E13E27F60}">
      <dsp:nvSpPr>
        <dsp:cNvPr id="0" name=""/>
        <dsp:cNvSpPr/>
      </dsp:nvSpPr>
      <dsp:spPr>
        <a:xfrm>
          <a:off x="4119099" y="464046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61323D-2225-DE4C-AD64-FDF232BD9A3F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SSI</a:t>
          </a:r>
          <a:endParaRPr lang="en-US" sz="4500" kern="1200" dirty="0"/>
        </a:p>
      </dsp:txBody>
      <dsp:txXfrm>
        <a:off x="3361192" y="931048"/>
        <a:ext cx="2009619" cy="799159"/>
      </dsp:txXfrm>
    </dsp:sp>
    <dsp:sp modelId="{11BD6615-2DB3-1047-8901-A2EE40C11903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Unearthing and Rewarding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Knowledge Sharing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Capacity Building</a:t>
          </a:r>
          <a:endParaRPr lang="en-US" sz="1800" kern="1200" dirty="0"/>
        </a:p>
      </dsp:txBody>
      <dsp:txXfrm>
        <a:off x="5716793" y="1330628"/>
        <a:ext cx="2260822" cy="1465125"/>
      </dsp:txXfrm>
    </dsp:sp>
    <dsp:sp modelId="{7624A2BC-1BD1-D54F-BAF4-DC7DD8D864BB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EE</a:t>
          </a:r>
          <a:endParaRPr lang="en-US" sz="4500" kern="1200" dirty="0"/>
        </a:p>
      </dsp:txBody>
      <dsp:txXfrm>
        <a:off x="6219198" y="2795754"/>
        <a:ext cx="2009619" cy="799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2EADC-6FFA-D74D-A88C-C5FD09E6A7E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7B73D-C901-F147-93A9-32C8481A3D8A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A7444425-6D1D-004A-83E9-DEC974B251C8}" type="slidenum">
              <a:rPr lang="en-US">
                <a:latin typeface="Times New Roman" pitchFamily="-112" charset="0"/>
                <a:ea typeface="Arial Unicode MS" pitchFamily="-112" charset="0"/>
                <a:cs typeface="Arial Unicode MS" pitchFamily="-112" charset="0"/>
              </a:rPr>
              <a:pPr>
                <a:buFont typeface="Times New Roman" pitchFamily="-112" charset="0"/>
                <a:buNone/>
              </a:pPr>
              <a:t>1</a:t>
            </a:fld>
            <a:endParaRPr lang="en-US">
              <a:latin typeface="Times New Roman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800100" y="457200"/>
            <a:ext cx="5181600" cy="3886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4343400"/>
            <a:ext cx="5861050" cy="4202113"/>
          </a:xfrm>
          <a:noFill/>
        </p:spPr>
        <p:txBody>
          <a:bodyPr wrap="none" anchor="ctr"/>
          <a:lstStyle/>
          <a:p>
            <a:endParaRPr lang="en-US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DF1EDF59-8FB9-1F4A-A6D2-B435E245E117}" type="slidenum">
              <a:rPr lang="en-US">
                <a:latin typeface="Times New Roman" pitchFamily="-112" charset="0"/>
                <a:ea typeface="Arial Unicode MS" pitchFamily="-112" charset="0"/>
                <a:cs typeface="Arial Unicode MS" pitchFamily="-112" charset="0"/>
              </a:rPr>
              <a:pPr>
                <a:buFont typeface="Times New Roman" pitchFamily="-112" charset="0"/>
                <a:buNone/>
              </a:pPr>
              <a:t>13</a:t>
            </a:fld>
            <a:endParaRPr lang="en-US">
              <a:latin typeface="Times New Roman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457200"/>
            <a:ext cx="5170487" cy="387826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5B333435-EA52-DE41-9F14-39E9335AEC8F}" type="slidenum">
              <a:rPr lang="en-US">
                <a:latin typeface="Times New Roman" pitchFamily="-112" charset="0"/>
                <a:ea typeface="Arial Unicode MS" pitchFamily="-112" charset="0"/>
                <a:cs typeface="Arial Unicode MS" pitchFamily="-112" charset="0"/>
              </a:rPr>
              <a:pPr>
                <a:buFont typeface="Times New Roman" pitchFamily="-112" charset="0"/>
                <a:buNone/>
              </a:pPr>
              <a:t>14</a:t>
            </a:fld>
            <a:endParaRPr lang="en-US">
              <a:latin typeface="Times New Roman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457200"/>
            <a:ext cx="5170487" cy="38782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EBF999D4-FEBA-D440-B2B2-8B52AE8947A9}" type="slidenum">
              <a:rPr lang="en-US">
                <a:latin typeface="Times New Roman" pitchFamily="-112" charset="0"/>
                <a:ea typeface="Arial Unicode MS" pitchFamily="-112" charset="0"/>
                <a:cs typeface="Arial Unicode MS" pitchFamily="-112" charset="0"/>
              </a:rPr>
              <a:pPr>
                <a:buFont typeface="Times New Roman" pitchFamily="-112" charset="0"/>
                <a:buNone/>
              </a:pPr>
              <a:t>15</a:t>
            </a:fld>
            <a:endParaRPr lang="en-US">
              <a:latin typeface="Times New Roman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457200"/>
            <a:ext cx="5170487" cy="387826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1EEB81D2-2702-8243-8193-FB92CED0DCA0}" type="slidenum">
              <a:rPr lang="en-US">
                <a:latin typeface="Times New Roman" pitchFamily="-110" charset="0"/>
                <a:ea typeface="Arial Unicode MS" pitchFamily="-110" charset="0"/>
                <a:cs typeface="Arial Unicode MS" pitchFamily="-110" charset="0"/>
              </a:rPr>
              <a:pPr>
                <a:buFont typeface="Times New Roman" pitchFamily="-110" charset="0"/>
                <a:buNone/>
              </a:pPr>
              <a:t>16</a:t>
            </a:fld>
            <a:endParaRPr lang="en-US">
              <a:latin typeface="Times New Roman" pitchFamily="-110" charset="0"/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457200"/>
            <a:ext cx="5170487" cy="387826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5B2838F5-0EB7-A84F-9593-DE8373109640}" type="slidenum">
              <a:rPr lang="en-US">
                <a:latin typeface="Times New Roman" pitchFamily="-112" charset="0"/>
                <a:ea typeface="Arial Unicode MS" pitchFamily="-112" charset="0"/>
                <a:cs typeface="Arial Unicode MS" pitchFamily="-112" charset="0"/>
              </a:rPr>
              <a:pPr>
                <a:buFont typeface="Times New Roman" pitchFamily="-112" charset="0"/>
                <a:buNone/>
              </a:pPr>
              <a:t>18</a:t>
            </a:fld>
            <a:endParaRPr lang="en-US">
              <a:latin typeface="Times New Roman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838200" y="457200"/>
            <a:ext cx="5105400" cy="3886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4343400"/>
            <a:ext cx="5861050" cy="4202113"/>
          </a:xfrm>
          <a:noFill/>
        </p:spPr>
        <p:txBody>
          <a:bodyPr wrap="none" anchor="ctr"/>
          <a:lstStyle/>
          <a:p>
            <a:endParaRPr lang="en-US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6BD9CE15-B9EC-6741-AEA1-AB940EE167C2}" type="slidenum">
              <a:rPr lang="en-US">
                <a:latin typeface="Times New Roman" pitchFamily="-112" charset="0"/>
                <a:ea typeface="Arial Unicode MS" pitchFamily="-112" charset="0"/>
                <a:cs typeface="Arial Unicode MS" pitchFamily="-112" charset="0"/>
              </a:rPr>
              <a:pPr>
                <a:buFont typeface="Times New Roman" pitchFamily="-112" charset="0"/>
                <a:buNone/>
              </a:pPr>
              <a:t>3</a:t>
            </a:fld>
            <a:endParaRPr lang="en-US">
              <a:latin typeface="Times New Roman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838200" y="457200"/>
            <a:ext cx="5105400" cy="3886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4343400"/>
            <a:ext cx="5861050" cy="4202113"/>
          </a:xfrm>
          <a:noFill/>
        </p:spPr>
        <p:txBody>
          <a:bodyPr wrap="none" anchor="ctr"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C9C5707E-4EA1-2A49-B7A4-D3495061DD98}" type="slidenum">
              <a:rPr lang="en-US">
                <a:latin typeface="Times New Roman" pitchFamily="-112" charset="0"/>
                <a:ea typeface="Arial Unicode MS" pitchFamily="-112" charset="0"/>
                <a:cs typeface="Arial Unicode MS" pitchFamily="-112" charset="0"/>
              </a:rPr>
              <a:pPr>
                <a:buFont typeface="Times New Roman" pitchFamily="-112" charset="0"/>
                <a:buNone/>
              </a:pPr>
              <a:t>4</a:t>
            </a:fld>
            <a:endParaRPr lang="en-US">
              <a:latin typeface="Times New Roman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457200"/>
            <a:ext cx="5170487" cy="38782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2FC28-9210-DA4B-B49F-6FE6B5BF0713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FC2ABD16-D65C-AB45-93B0-8B5F2EEDABBE}" type="slidenum">
              <a:rPr lang="en-US">
                <a:latin typeface="Times New Roman" pitchFamily="-112" charset="0"/>
                <a:ea typeface="Arial Unicode MS" pitchFamily="-112" charset="0"/>
                <a:cs typeface="Arial Unicode MS" pitchFamily="-112" charset="0"/>
              </a:rPr>
              <a:pPr>
                <a:buFont typeface="Times New Roman" pitchFamily="-112" charset="0"/>
                <a:buNone/>
              </a:pPr>
              <a:t>6</a:t>
            </a:fld>
            <a:endParaRPr lang="en-US">
              <a:latin typeface="Times New Roman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38200" y="457200"/>
            <a:ext cx="5100638" cy="3881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4343400"/>
            <a:ext cx="5861050" cy="4202113"/>
          </a:xfrm>
          <a:noFill/>
        </p:spPr>
        <p:txBody>
          <a:bodyPr wrap="none" anchor="ctr"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FC2ABD16-D65C-AB45-93B0-8B5F2EEDABBE}" type="slidenum">
              <a:rPr lang="en-US">
                <a:latin typeface="Times New Roman" pitchFamily="-112" charset="0"/>
                <a:ea typeface="Arial Unicode MS" pitchFamily="-112" charset="0"/>
                <a:cs typeface="Arial Unicode MS" pitchFamily="-112" charset="0"/>
              </a:rPr>
              <a:pPr>
                <a:buFont typeface="Times New Roman" pitchFamily="-112" charset="0"/>
                <a:buNone/>
              </a:pPr>
              <a:t>7</a:t>
            </a:fld>
            <a:endParaRPr lang="en-US">
              <a:latin typeface="Times New Roman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38200" y="457200"/>
            <a:ext cx="5100638" cy="3881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4343400"/>
            <a:ext cx="5861050" cy="4202113"/>
          </a:xfrm>
          <a:noFill/>
        </p:spPr>
        <p:txBody>
          <a:bodyPr wrap="none" anchor="ctr"/>
          <a:lstStyle/>
          <a:p>
            <a:r>
              <a:rPr lang="en-US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 the CPSI and as a country we have put a number of instruments in place to promote </a:t>
            </a:r>
            <a:r>
              <a:rPr lang="en-US" baseline="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the culture and practice of innovation.  These include the following which will be expanded on in the next slides:</a:t>
            </a:r>
            <a:endParaRPr lang="en-US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5DC46F34-2A63-C142-9BE3-EC47A138ADA1}" type="slidenum">
              <a:rPr lang="en-US">
                <a:latin typeface="Times New Roman" pitchFamily="-112" charset="0"/>
                <a:ea typeface="Arial Unicode MS" pitchFamily="-112" charset="0"/>
                <a:cs typeface="Arial Unicode MS" pitchFamily="-112" charset="0"/>
              </a:rPr>
              <a:pPr>
                <a:buFont typeface="Times New Roman" pitchFamily="-112" charset="0"/>
                <a:buNone/>
              </a:pPr>
              <a:t>9</a:t>
            </a:fld>
            <a:endParaRPr lang="en-US">
              <a:latin typeface="Times New Roman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457200"/>
            <a:ext cx="5170487" cy="387826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1688" y="457200"/>
            <a:ext cx="5170487" cy="387826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FD8BA9A2-06E3-C34A-87C9-4D7B3D4BD3EF}" type="slidenum">
              <a:rPr lang="en-US" smtClean="0">
                <a:latin typeface="Times New Roman" pitchFamily="-112" charset="0"/>
                <a:ea typeface="Arial Unicode MS" pitchFamily="-112" charset="0"/>
                <a:cs typeface="Arial Unicode MS" pitchFamily="-112" charset="0"/>
              </a:rPr>
              <a:pPr>
                <a:buFont typeface="Times New Roman" pitchFamily="-112" charset="0"/>
                <a:buNone/>
              </a:pPr>
              <a:t>10</a:t>
            </a:fld>
            <a:endParaRPr lang="en-US" smtClean="0">
              <a:latin typeface="Times New Roman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In many cases departments approach the CPSI or we identify</a:t>
            </a:r>
            <a:r>
              <a:rPr lang="en-ZA" baseline="0" dirty="0" smtClean="0"/>
              <a:t> critical challenges.  We then drive projects where solutions to these challenges are interogated and testing and piloting done to develop working prototypes / models for further replication.  Two examples of current projects are the Cooperative inland waterways safety project and thedevelopment of a dashboard for the Honeydew Policing Cluster Nerve Centre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7B73D-C901-F147-93A9-32C8481A3D8A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96200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6985-442C-FE48-B0FF-45FDC6DF672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69" y="-2012"/>
            <a:ext cx="7839369" cy="99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387A2-806B-DE40-8804-E099BC0545D5}" type="datetimeFigureOut">
              <a:rPr lang="en-US" smtClean="0"/>
              <a:pPr/>
              <a:t>11/25/14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D1A7-7C71-A04E-937E-39096F4C88B1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656638" y="0"/>
            <a:ext cx="487362" cy="1046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9" descr="Coat of Arms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841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yquote.com/quotes/quotes/n/nelsonmand378967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 descr="centre wide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03771"/>
          </a:xfrm>
          <a:blipFill dpi="0" rotWithShape="0">
            <a:blip r:embed="rId3"/>
            <a:srcRect/>
            <a:stretch>
              <a:fillRect/>
            </a:stretch>
          </a:blipFill>
          <a:effectLst>
            <a:reflection stA="50000" endPos="75000" dist="12700" dir="5400000" sy="-100000" algn="bl" rotWithShape="0"/>
          </a:effectLst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3556" dirty="0" smtClean="0">
                <a:solidFill>
                  <a:schemeClr val="bg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ZA" sz="3556" dirty="0" smtClean="0">
                <a:solidFill>
                  <a:schemeClr val="bg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ZA" sz="3556" dirty="0" smtClean="0">
                <a:solidFill>
                  <a:schemeClr val="bg1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ZA" sz="3556" dirty="0" smtClean="0">
                <a:solidFill>
                  <a:schemeClr val="bg1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4000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4000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Innovation in South Africa</a:t>
            </a:r>
            <a:br>
              <a:rPr lang="en-US" sz="4000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4000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4000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667" b="1" dirty="0" err="1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Mrs</a:t>
            </a:r>
            <a:r>
              <a:rPr lang="en-US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Kgatliso Hamilton</a:t>
            </a:r>
            <a:r>
              <a:rPr lang="en-US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, </a:t>
            </a:r>
            <a:br>
              <a:rPr lang="en-US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ZA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Centre </a:t>
            </a:r>
            <a:r>
              <a:rPr lang="en-ZA" sz="2667" b="1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for Public Service </a:t>
            </a:r>
            <a:r>
              <a:rPr lang="en-ZA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Innovation (</a:t>
            </a:r>
            <a:r>
              <a:rPr lang="en-ZA" sz="2667" b="1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CPSI</a:t>
            </a:r>
            <a:r>
              <a:rPr lang="en-ZA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) </a:t>
            </a:r>
            <a:br>
              <a:rPr lang="en-ZA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ZA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South Africa</a:t>
            </a:r>
            <a:br>
              <a:rPr lang="en-ZA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ZA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ZA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ZA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26 November </a:t>
            </a:r>
            <a:r>
              <a:rPr lang="en-ZA" sz="2667" b="1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2014</a:t>
            </a:r>
            <a:r>
              <a:rPr lang="en-ZA" sz="2000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ZA" sz="2000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ZA" sz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ZA" sz="2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2" charset="-128"/>
                <a:cs typeface="ＭＳ Ｐゴシック" pitchFamily="-112" charset="-128"/>
              </a:rPr>
            </a:br>
            <a:endParaRPr lang="en-ZA" sz="20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696200" cy="762000"/>
          </a:xfrm>
        </p:spPr>
        <p:txBody>
          <a:bodyPr/>
          <a:lstStyle/>
          <a:p>
            <a:pPr>
              <a:buFont typeface="Times New Roman" pitchFamily="-111" charset="0"/>
              <a:buNone/>
              <a:defRPr/>
            </a:pPr>
            <a:r>
              <a:rPr lang="en-US" dirty="0" smtClean="0"/>
              <a:t>CPSI Awards Winner 2012</a:t>
            </a:r>
            <a:endParaRPr lang="en-US" dirty="0"/>
          </a:p>
        </p:txBody>
      </p:sp>
      <p:pic>
        <p:nvPicPr>
          <p:cNvPr id="5" name="Picture 4" descr="C:\Users\administrator\Desktop\Profile\Camden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5402" y="3401617"/>
            <a:ext cx="2307077" cy="1494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administrator\Desktop\Profile\Masiz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953000"/>
            <a:ext cx="2305343" cy="150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C:\Users\administrator\Desktop\Profile\Camden student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374234"/>
            <a:ext cx="2239329" cy="1494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Y:\1.------  HELP DESK -------\1. FOTOS &amp; DVD's &amp; MUSIEK\--- e-Learning ---\e-Learning skole\6. Ligbron\Vakansieskool '09\Videocon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953000"/>
            <a:ext cx="2392081" cy="150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Y:\1.------  HELP DESK -------\1. FOTOS &amp; DVD's &amp; MUSIEK\--- e-Learning ---\e-Learning skole\6. Ligbron\Vakansieskool '09\DSC024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060406"/>
            <a:ext cx="2578085" cy="1568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Y:\1.------  HELP DESK -------\1. FOTOS &amp; DVD's &amp; MUSIEK\--- e-Learning ---\e-Learning skole\6. Ligbron\Skool\Departement wireless\BETT 20082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556792"/>
            <a:ext cx="122413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 descr="Y:\1.------  HELP DESK -------\1. FOTOS &amp; DVD's &amp; MUSIEK\--- e-Learning ---\e-Learning skole\1. Camden\2011\IMG_63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4755" y="1060406"/>
            <a:ext cx="253772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Arrow Connector 11"/>
          <p:cNvCxnSpPr/>
          <p:nvPr/>
        </p:nvCxnSpPr>
        <p:spPr>
          <a:xfrm flipV="1">
            <a:off x="5148263" y="2565400"/>
            <a:ext cx="93662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48263" y="3500438"/>
            <a:ext cx="1241425" cy="620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851150" y="1781175"/>
            <a:ext cx="928688" cy="1287463"/>
          </a:xfrm>
          <a:prstGeom prst="straightConnector1">
            <a:avLst/>
          </a:prstGeom>
          <a:ln>
            <a:solidFill>
              <a:srgbClr val="4D5E96"/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555875" y="3500438"/>
            <a:ext cx="1223963" cy="6492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17938" y="4868863"/>
            <a:ext cx="466725" cy="1150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4868863"/>
            <a:ext cx="463550" cy="1150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35550" y="2447925"/>
            <a:ext cx="708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Z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10km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8813" y="3756025"/>
            <a:ext cx="590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Z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7km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7588" y="4810125"/>
            <a:ext cx="7064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Z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30km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9625" y="4818063"/>
            <a:ext cx="708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Z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23km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56188" y="3771900"/>
            <a:ext cx="706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Z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50km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2975" y="685800"/>
            <a:ext cx="1285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Z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1. LIGBRON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6075" y="2971800"/>
            <a:ext cx="2119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Z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2. Ermelo Combined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97063" y="6400800"/>
            <a:ext cx="14874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Z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3. </a:t>
            </a:r>
            <a:r>
              <a:rPr lang="en-Z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Umzimvelo</a:t>
            </a:r>
            <a:endParaRPr lang="en-Z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050" y="6400800"/>
            <a:ext cx="2228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Z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4. Camden Combined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16763" y="2971800"/>
            <a:ext cx="14303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Z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5. </a:t>
            </a:r>
            <a:r>
              <a:rPr lang="en-Z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Masizakhe</a:t>
            </a:r>
            <a:endParaRPr lang="en-Z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-111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81850" y="735013"/>
            <a:ext cx="9763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11" charset="0"/>
              <a:buNone/>
              <a:defRPr/>
            </a:pPr>
            <a:r>
              <a:rPr lang="en-Z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6. </a:t>
            </a:r>
            <a:r>
              <a:rPr lang="en-Z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11" charset="0"/>
              </a:rPr>
              <a:t>Ithafa</a:t>
            </a:r>
            <a:endParaRPr lang="en-Z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Ho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12" y="2463798"/>
            <a:ext cx="3227304" cy="2255271"/>
          </a:xfrm>
          <a:prstGeom prst="rect">
            <a:avLst/>
          </a:prstGeom>
        </p:spPr>
      </p:pic>
      <p:pic>
        <p:nvPicPr>
          <p:cNvPr id="11" name="Picture 10" descr="Vanderkloof 03 - Resiz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12" y="4719070"/>
            <a:ext cx="3227304" cy="2138930"/>
          </a:xfrm>
          <a:prstGeom prst="rect">
            <a:avLst/>
          </a:prstGeom>
        </p:spPr>
      </p:pic>
      <p:pic>
        <p:nvPicPr>
          <p:cNvPr id="16" name="Picture 15" descr="Screenshot_2014-06-12-19-34-2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016" y="2463799"/>
            <a:ext cx="2471738" cy="4394201"/>
          </a:xfrm>
          <a:prstGeom prst="rect">
            <a:avLst/>
          </a:prstGeom>
        </p:spPr>
      </p:pic>
      <p:pic>
        <p:nvPicPr>
          <p:cNvPr id="17" name="Picture 16" descr="Screenshot_2014-06-12-19-45-0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754" y="2463799"/>
            <a:ext cx="2455245" cy="4364879"/>
          </a:xfrm>
          <a:prstGeom prst="rect">
            <a:avLst/>
          </a:prstGeom>
        </p:spPr>
      </p:pic>
      <p:pic>
        <p:nvPicPr>
          <p:cNvPr id="13" name="Picture 3" descr="F:\Back ups\Back up 2013\Temp For Approval\Junie 2013\UPN _CALL_140x70sticker for approv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990600"/>
            <a:ext cx="3733799" cy="146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807B-44EB-7242-827D-16A5EC7111B6}" type="slidenum">
              <a:rPr lang="en-ZA" smtClean="0"/>
              <a:pPr/>
              <a:t>11</a:t>
            </a:fld>
            <a:endParaRPr lang="en-ZA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17269" y="-2012"/>
            <a:ext cx="7839369" cy="99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-111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Pilot Projects – </a:t>
            </a:r>
          </a:p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-111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concept to prototype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1303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-112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Cooperative Inland Water Safety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and integrity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-112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2103912"/>
            <a:ext cx="7874000" cy="47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807B-44EB-7242-827D-16A5EC7111B6}" type="slidenum">
              <a:rPr lang="en-ZA" smtClean="0"/>
              <a:pPr/>
              <a:t>12</a:t>
            </a:fld>
            <a:endParaRPr lang="en-Z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17269" y="-2012"/>
            <a:ext cx="7839369" cy="992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-111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Pilot Projects – </a:t>
            </a:r>
          </a:p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-111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concept to prototype (2)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1303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-112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Development of new real-time policing nerve centre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-112" charset="0"/>
              <a:buChar char="•"/>
              <a:tabLst/>
              <a:defRPr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Integrating existing systems &amp; CCTV cameras into a single view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-112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buFont typeface="Times New Roman" pitchFamily="-111" charset="0"/>
              <a:buNone/>
              <a:defRPr/>
            </a:pPr>
            <a:r>
              <a:rPr lang="en-US" dirty="0" smtClean="0"/>
              <a:t>Replicating Innovative Projects</a:t>
            </a:r>
            <a:endParaRPr lang="en-US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257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endParaRPr lang="en-GB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Facilitating engagements amongst institutions grappling with the same challenges, e.g. Improving internal efficiencies in hospital pharmacies through sharing of innovative practices.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7110" name="Picture 4" descr="JSTBefo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3949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6" descr="JSTAfter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581400"/>
            <a:ext cx="38544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ight Arrow 7"/>
          <p:cNvSpPr>
            <a:spLocks noChangeArrowheads="1"/>
          </p:cNvSpPr>
          <p:nvPr/>
        </p:nvSpPr>
        <p:spPr bwMode="auto">
          <a:xfrm>
            <a:off x="4419600" y="48768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ts val="3800"/>
              </a:lnSpc>
              <a:buFont typeface="Times New Roman" pitchFamily="-111" charset="0"/>
              <a:buNone/>
              <a:defRPr/>
            </a:pPr>
            <a:r>
              <a:rPr lang="en-US" dirty="0" smtClean="0"/>
              <a:t>Knowledge Platforms and Products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0300"/>
            <a:ext cx="8915400" cy="5257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GB" sz="2400" dirty="0" smtClean="0">
                <a:ea typeface="ＭＳ Ｐゴシック" pitchFamily="-112" charset="-128"/>
                <a:cs typeface="ＭＳ Ｐゴシック" pitchFamily="-112" charset="-128"/>
              </a:rPr>
              <a:t>South African Public Sector Innovation </a:t>
            </a:r>
            <a:r>
              <a:rPr lang="en-GB" sz="2400" i="1" dirty="0" smtClean="0">
                <a:ea typeface="ＭＳ Ｐゴシック" pitchFamily="-112" charset="-128"/>
                <a:cs typeface="ＭＳ Ｐゴシック" pitchFamily="-112" charset="-128"/>
              </a:rPr>
              <a:t>Journal Ideas that Work</a:t>
            </a:r>
          </a:p>
          <a:p>
            <a:pPr lvl="1" algn="just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GB" sz="2000" dirty="0" smtClean="0">
                <a:ea typeface="ＭＳ Ｐゴシック" pitchFamily="-112" charset="-128"/>
                <a:cs typeface="ＭＳ Ｐゴシック" pitchFamily="-112" charset="-128"/>
              </a:rPr>
              <a:t>Easy to read case studies, insights, also international insights and Future Watch articles </a:t>
            </a: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endParaRPr lang="en-GB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GB" sz="2400" dirty="0" smtClean="0">
                <a:ea typeface="ＭＳ Ｐゴシック" pitchFamily="-112" charset="-128"/>
                <a:cs typeface="ＭＳ Ｐゴシック" pitchFamily="-112" charset="-128"/>
              </a:rPr>
              <a:t>Annual Public Sector Innovation Conference</a:t>
            </a:r>
          </a:p>
          <a:p>
            <a:pPr lvl="1" algn="just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GB" sz="2000" dirty="0" smtClean="0">
                <a:ea typeface="ＭＳ Ｐゴシック" pitchFamily="-112" charset="-128"/>
                <a:cs typeface="ＭＳ Ｐゴシック" pitchFamily="-112" charset="-128"/>
              </a:rPr>
              <a:t>Primary networking session to share and replicate</a:t>
            </a:r>
          </a:p>
          <a:p>
            <a:pPr algn="just" eaLnBrk="1" hangingPunct="1">
              <a:lnSpc>
                <a:spcPct val="90000"/>
              </a:lnSpc>
            </a:pPr>
            <a:endParaRPr lang="en-GB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Publishing Case studies</a:t>
            </a:r>
          </a:p>
          <a:p>
            <a:pPr lvl="1" algn="just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In-depth studies for possible 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pitchFamily="-112" charset="-128"/>
                <a:cs typeface="ＭＳ Ｐゴシック" pitchFamily="-112" charset="-128"/>
              </a:rPr>
              <a:t>	replication</a:t>
            </a:r>
          </a:p>
          <a:p>
            <a:pPr lvl="1" algn="just">
              <a:lnSpc>
                <a:spcPct val="90000"/>
              </a:lnSpc>
              <a:buFont typeface="Times New Roman" pitchFamily="-112" charset="0"/>
              <a:buChar char="•"/>
            </a:pPr>
            <a:endParaRPr lang="en-US" sz="2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" name="Picture 4" descr="Vol4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450" y="2622913"/>
            <a:ext cx="2313550" cy="3025412"/>
          </a:xfrm>
          <a:prstGeom prst="rect">
            <a:avLst/>
          </a:prstGeom>
        </p:spPr>
      </p:pic>
      <p:pic>
        <p:nvPicPr>
          <p:cNvPr id="6" name="Picture 5" descr="Vol4_2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372" y="3671778"/>
            <a:ext cx="2300078" cy="3186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96200" cy="838200"/>
          </a:xfrm>
        </p:spPr>
        <p:txBody>
          <a:bodyPr>
            <a:normAutofit fontScale="90000"/>
          </a:bodyPr>
          <a:lstStyle/>
          <a:p>
            <a:pPr eaLnBrk="1" hangingPunct="1">
              <a:buFont typeface="Times New Roman" pitchFamily="-111" charset="0"/>
              <a:buNone/>
              <a:defRPr/>
            </a:pPr>
            <a:r>
              <a:rPr lang="en-US" dirty="0" smtClean="0"/>
              <a:t>International Innovation Community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891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-112" charset="0"/>
              <a:buChar char="•"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UNPAN (United Nations Public Administration Network Portal</a:t>
            </a: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  <a:buFont typeface="Arial" pitchFamily="-112" charset="0"/>
              <a:buChar char="•"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CPSI 1 of 20 Innovation Teams (</a:t>
            </a:r>
            <a:r>
              <a:rPr lang="en-US" sz="2400" dirty="0" err="1" smtClean="0">
                <a:ea typeface="ＭＳ Ｐゴシック" pitchFamily="-112" charset="-128"/>
                <a:cs typeface="ＭＳ Ｐゴシック" pitchFamily="-112" charset="-128"/>
              </a:rPr>
              <a:t>Nesta</a:t>
            </a: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 &amp; Bloomberg 2014)</a:t>
            </a:r>
          </a:p>
          <a:p>
            <a:pPr eaLnBrk="1" hangingPunct="1">
              <a:lnSpc>
                <a:spcPct val="80000"/>
              </a:lnSpc>
              <a:buFont typeface="Arial" pitchFamily="-112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Arial" pitchFamily="-112" charset="0"/>
              <a:buChar char="•"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Three rounds of AAPSIA (All Africa Public Sector Innovation Awards)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Arial" pitchFamily="-112" charset="0"/>
              <a:buChar char="•"/>
            </a:pPr>
            <a:endParaRPr lang="en-US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Arial" pitchFamily="-112" charset="0"/>
              <a:buChar char="•"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UN Expert Group on Replication innovation in </a:t>
            </a:r>
            <a:r>
              <a:rPr lang="en-US" sz="2400" dirty="0" err="1" smtClean="0">
                <a:ea typeface="ＭＳ Ｐゴシック" pitchFamily="-112" charset="-128"/>
                <a:cs typeface="ＭＳ Ｐゴシック" pitchFamily="-112" charset="-128"/>
              </a:rPr>
              <a:t>LDCs</a:t>
            </a: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 (Least Developed Countries)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Arial" pitchFamily="-112" charset="0"/>
              <a:buChar char="•"/>
            </a:pPr>
            <a:endParaRPr lang="en-US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Arial" pitchFamily="-112" charset="0"/>
              <a:buChar char="•"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OECD Observatory on Public Sector Innovation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Arial" pitchFamily="-112" charset="0"/>
              <a:buChar char="•"/>
            </a:pPr>
            <a:endParaRPr lang="en-US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Arial" pitchFamily="-112" charset="0"/>
              <a:buChar char="•"/>
            </a:pP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Co-publishing with CAPAM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SzPct val="80000"/>
              <a:buFont typeface="Courier New" pitchFamily="-112" charset="0"/>
              <a:buChar char="o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Challenges</a:t>
            </a:r>
            <a:endParaRPr lang="en-US" sz="36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Funding for Innovation – two edged sword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Replication of Innovations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Infrastructure (KZN </a:t>
            </a:r>
            <a:r>
              <a:rPr lang="en-US" sz="2400" dirty="0" err="1" smtClean="0">
                <a:ea typeface="ＭＳ Ｐゴシック" pitchFamily="-110" charset="-128"/>
                <a:cs typeface="ＭＳ Ｐゴシック" pitchFamily="-110" charset="-128"/>
              </a:rPr>
              <a:t>Teleradiology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Senior Management Buy-in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itchFamily="-112" charset="0"/>
                <a:ea typeface="Arial Unicode MS" pitchFamily="-112" charset="0"/>
                <a:cs typeface="Arial Unicode MS" pitchFamily="-112" charset="0"/>
              </a:rPr>
              <a:t>Innovation does not have to be big </a:t>
            </a:r>
            <a:r>
              <a:rPr lang="en-US" dirty="0" smtClean="0">
                <a:solidFill>
                  <a:srgbClr val="000000"/>
                </a:solidFill>
                <a:latin typeface="Century Gothic" pitchFamily="-112" charset="0"/>
                <a:ea typeface="Arial Unicode MS" pitchFamily="-112" charset="0"/>
                <a:cs typeface="Arial Unicode MS" pitchFamily="-112" charset="0"/>
                <a:hlinkClick r:id="rId2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Century Gothic" pitchFamily="-112" charset="0"/>
                <a:ea typeface="Arial Unicode MS" pitchFamily="-112" charset="0"/>
                <a:cs typeface="Arial Unicode MS" pitchFamily="-11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entury Gothic" pitchFamily="-112" charset="0"/>
                <a:ea typeface="Arial Unicode MS" pitchFamily="-112" charset="0"/>
                <a:cs typeface="Arial Unicode MS" pitchFamily="-112" charset="0"/>
              </a:rPr>
              <a:t>Jojo</a:t>
            </a:r>
            <a:r>
              <a:rPr lang="en-US" dirty="0" smtClean="0">
                <a:solidFill>
                  <a:srgbClr val="000000"/>
                </a:solidFill>
                <a:latin typeface="Century Gothic" pitchFamily="-112" charset="0"/>
                <a:ea typeface="Arial Unicode MS" pitchFamily="-112" charset="0"/>
                <a:cs typeface="Arial Unicode MS" pitchFamily="-112" charset="0"/>
              </a:rPr>
              <a:t> Tanks project highlights the essence of Innovation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Century Gothic" pitchFamily="-112" charset="0"/>
                <a:ea typeface="Arial Unicode MS" pitchFamily="-112" charset="0"/>
                <a:cs typeface="Arial Unicode MS" pitchFamily="-112" charset="0"/>
              </a:rPr>
              <a:t>Don’t let challenges stop or inhibit you</a:t>
            </a:r>
          </a:p>
          <a:p>
            <a:endParaRPr lang="en-US" dirty="0" smtClean="0">
              <a:solidFill>
                <a:srgbClr val="000000"/>
              </a:solidFill>
              <a:latin typeface="Century Gothic" pitchFamily="-112" charset="0"/>
              <a:ea typeface="Arial Unicode MS" pitchFamily="-112" charset="0"/>
              <a:cs typeface="Arial Unicode MS" pitchFamily="-112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 pitchFamily="-112" charset="0"/>
                <a:ea typeface="Arial Unicode MS" pitchFamily="-112" charset="0"/>
                <a:cs typeface="Arial Unicode MS" pitchFamily="-112" charset="0"/>
              </a:rPr>
              <a:t>It always seems impossible until its done. </a:t>
            </a:r>
            <a:br>
              <a:rPr lang="en-US" dirty="0" smtClean="0">
                <a:solidFill>
                  <a:srgbClr val="000000"/>
                </a:solidFill>
                <a:latin typeface="Century Gothic" pitchFamily="-112" charset="0"/>
                <a:ea typeface="Arial Unicode MS" pitchFamily="-112" charset="0"/>
                <a:cs typeface="Arial Unicode MS" pitchFamily="-112" charset="0"/>
              </a:rPr>
            </a:br>
            <a:r>
              <a:rPr lang="en-US" dirty="0" smtClean="0">
                <a:solidFill>
                  <a:srgbClr val="000000"/>
                </a:solidFill>
                <a:latin typeface="Century Gothic" pitchFamily="-112" charset="0"/>
                <a:ea typeface="Arial Unicode MS" pitchFamily="-112" charset="0"/>
                <a:cs typeface="Arial Unicode MS" pitchFamily="-112" charset="0"/>
              </a:rPr>
              <a:t>	</a:t>
            </a:r>
            <a:r>
              <a:rPr lang="en-US" dirty="0" smtClean="0">
                <a:solidFill>
                  <a:srgbClr val="CCCCFF"/>
                </a:solidFill>
                <a:latin typeface="Century Gothic" pitchFamily="-112" charset="0"/>
                <a:ea typeface="Arial Unicode MS" pitchFamily="-112" charset="0"/>
                <a:cs typeface="Arial Unicode MS" pitchFamily="-112" charset="0"/>
                <a:hlinkClick r:id="rId2"/>
              </a:rPr>
              <a:t>Nelson Mandela</a:t>
            </a:r>
          </a:p>
          <a:p>
            <a:endParaRPr lang="en-US" dirty="0" smtClean="0">
              <a:solidFill>
                <a:srgbClr val="000000"/>
              </a:solidFill>
              <a:latin typeface="Century Gothic" pitchFamily="-112" charset="0"/>
              <a:ea typeface="Arial Unicode MS" pitchFamily="-112" charset="0"/>
              <a:cs typeface="Arial Unicode MS" pitchFamily="-112" charset="0"/>
            </a:endParaRPr>
          </a:p>
          <a:p>
            <a:endParaRPr lang="en-US" u="sng" dirty="0" smtClean="0">
              <a:solidFill>
                <a:srgbClr val="000000"/>
              </a:solidFill>
              <a:latin typeface="Century Gothic" pitchFamily="-112" charset="0"/>
              <a:ea typeface="Arial Unicode MS" pitchFamily="-112" charset="0"/>
              <a:cs typeface="Arial Unicode MS" pitchFamily="-112" charset="0"/>
              <a:hlinkClick r:id="rId2"/>
            </a:endParaRPr>
          </a:p>
          <a:p>
            <a:endParaRPr lang="en-US" u="sng" dirty="0" smtClean="0">
              <a:solidFill>
                <a:srgbClr val="000000"/>
              </a:solidFill>
              <a:latin typeface="Century Gothic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432580"/>
            <a:ext cx="8534400" cy="1143000"/>
          </a:xfrm>
        </p:spPr>
        <p:txBody>
          <a:bodyPr>
            <a:normAutofit/>
          </a:bodyPr>
          <a:lstStyle/>
          <a:p>
            <a:pPr eaLnBrk="1" hangingPunct="1">
              <a:buFont typeface="Times New Roman" pitchFamily="-111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ZA" sz="4800"/>
              <a:t>Thank you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“In </a:t>
            </a:r>
            <a:r>
              <a:rPr lang="en-US" dirty="0" smtClean="0"/>
              <a:t>the February State of the Nation Address, I related the good story of 20 years of freedom and democracy.</a:t>
            </a:r>
            <a:r>
              <a:rPr lang="en-US" dirty="0" smtClean="0"/>
              <a:t> We </a:t>
            </a:r>
            <a:r>
              <a:rPr lang="en-US" dirty="0" smtClean="0"/>
              <a:t>stated that South Africa is a much better place to live in than it was in 1994, and that the lives of millions of our people have improved.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 smtClean="0"/>
              <a:t>, as the National Development Plan and the Presidency Twenty Year Review highlight, the triple challenges of poverty, inequality and unemployment continue to affect the lives of many people</a:t>
            </a:r>
            <a:r>
              <a:rPr lang="en-US" dirty="0" smtClean="0"/>
              <a:t>.” SONA 2014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>
            <a:normAutofit/>
          </a:bodyPr>
          <a:lstStyle/>
          <a:p>
            <a:pPr eaLnBrk="1" hangingPunct="1">
              <a:buFont typeface="Times New Roman" pitchFamily="-111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ZA" sz="4000" dirty="0" smtClean="0"/>
              <a:t>About the CPSI</a:t>
            </a: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491163"/>
          </a:xfrm>
        </p:spPr>
        <p:txBody>
          <a:bodyPr>
            <a:noAutofit/>
          </a:bodyPr>
          <a:lstStyle/>
          <a:p>
            <a:pPr marL="334963" indent="-334963" eaLnBrk="1" hangingPunct="1">
              <a:lnSpc>
                <a:spcPct val="80000"/>
              </a:lnSpc>
              <a:buFont typeface="Times New Roman" pitchFamily="-112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en-GB" sz="2800" dirty="0">
                <a:ea typeface="ＭＳ Ｐゴシック" pitchFamily="-112" charset="-128"/>
                <a:cs typeface="ＭＳ Ｐゴシック" pitchFamily="-112" charset="-128"/>
              </a:rPr>
              <a:t>A Government Component - ‘lean’ government entity with single mandate reporting to the Minister</a:t>
            </a:r>
            <a:r>
              <a:rPr lang="en-GB" sz="2800" dirty="0" smtClean="0">
                <a:ea typeface="ＭＳ Ｐゴシック" pitchFamily="-112" charset="-128"/>
                <a:cs typeface="ＭＳ Ｐゴシック" pitchFamily="-112" charset="-128"/>
              </a:rPr>
              <a:t> for Public Service and Administration</a:t>
            </a:r>
          </a:p>
          <a:p>
            <a:pPr marL="1482725" lvl="1" indent="-568325" eaLnBrk="1" hangingPunct="1">
              <a:lnSpc>
                <a:spcPct val="80000"/>
              </a:lnSpc>
              <a:buFont typeface="Times New Roman" pitchFamily="-112" charset="0"/>
              <a:buChar char="–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en-GB" sz="2000" dirty="0"/>
          </a:p>
          <a:p>
            <a:pPr marL="334963" indent="-334963" eaLnBrk="1" hangingPunct="1">
              <a:lnSpc>
                <a:spcPct val="80000"/>
              </a:lnSpc>
              <a:spcBef>
                <a:spcPts val="500"/>
              </a:spcBef>
              <a:buFont typeface="Century Gothic" pitchFamily="-112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en-GB" sz="2800" dirty="0">
                <a:ea typeface="ＭＳ Ｐゴシック" pitchFamily="-112" charset="-128"/>
                <a:cs typeface="ＭＳ Ｐゴシック" pitchFamily="-112" charset="-128"/>
              </a:rPr>
              <a:t>The Public Service Act mandates the Minister</a:t>
            </a:r>
            <a:r>
              <a:rPr lang="en-GB" sz="2800" dirty="0" smtClean="0">
                <a:ea typeface="ＭＳ Ｐゴシック" pitchFamily="-112" charset="-128"/>
                <a:cs typeface="ＭＳ Ｐゴシック" pitchFamily="-112" charset="-128"/>
              </a:rPr>
              <a:t> to </a:t>
            </a:r>
            <a:r>
              <a:rPr lang="en-GB" sz="2800" dirty="0">
                <a:ea typeface="ＭＳ Ｐゴシック" pitchFamily="-112" charset="-128"/>
                <a:cs typeface="ＭＳ Ｐゴシック" pitchFamily="-112" charset="-128"/>
              </a:rPr>
              <a:t>drive innovation in the public service:</a:t>
            </a:r>
            <a:endParaRPr lang="en-GB" sz="24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1482725" lvl="1" indent="-568325" eaLnBrk="1" hangingPunct="1">
              <a:lnSpc>
                <a:spcPct val="80000"/>
              </a:lnSpc>
              <a:spcBef>
                <a:spcPts val="500"/>
              </a:spcBef>
              <a:buFont typeface="Century Gothic" pitchFamily="-112" charset="0"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en-GB" sz="2000" dirty="0"/>
              <a:t>	</a:t>
            </a:r>
            <a:r>
              <a:rPr lang="en-GB" sz="2400" dirty="0"/>
              <a:t>Minister is “</a:t>
            </a:r>
            <a:r>
              <a:rPr lang="en-GB" sz="2400" i="1" dirty="0"/>
              <a:t>responsible for establishing norms and standards relating to transformation, reform, </a:t>
            </a:r>
            <a:r>
              <a:rPr lang="en-GB" sz="2400" i="1" u="sng" dirty="0"/>
              <a:t>innovation</a:t>
            </a:r>
            <a:r>
              <a:rPr lang="en-GB" sz="2400" i="1" dirty="0"/>
              <a:t> and any other matter, to improve the effectiveness and efficiency of the public service and its service delivery to the public</a:t>
            </a:r>
            <a:r>
              <a:rPr lang="en-GB" sz="2400" dirty="0"/>
              <a:t>”. </a:t>
            </a:r>
          </a:p>
          <a:p>
            <a:pPr marL="334963" indent="-334963" algn="r"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en-GB" sz="2400" dirty="0">
                <a:ea typeface="ＭＳ Ｐゴシック" pitchFamily="-112" charset="-128"/>
                <a:cs typeface="ＭＳ Ｐゴシック" pitchFamily="-112" charset="-128"/>
              </a:rPr>
              <a:t>Public Service Act of 1994 as amended in 2007</a:t>
            </a:r>
          </a:p>
          <a:p>
            <a:pPr marL="334963" indent="-334963" eaLnBrk="1" hangingPunct="1">
              <a:lnSpc>
                <a:spcPct val="80000"/>
              </a:lnSpc>
              <a:spcBef>
                <a:spcPts val="500"/>
              </a:spcBef>
              <a:buFont typeface="Century Gothic" pitchFamily="-112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en-GB" sz="24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334963" indent="-334963" eaLnBrk="1" hangingPunct="1">
              <a:lnSpc>
                <a:spcPct val="80000"/>
              </a:lnSpc>
              <a:spcBef>
                <a:spcPts val="500"/>
              </a:spcBef>
              <a:buFont typeface="Century Gothic" pitchFamily="-112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en-GB" sz="2800" dirty="0">
                <a:ea typeface="ＭＳ Ｐゴシック" pitchFamily="-112" charset="-128"/>
                <a:cs typeface="ＭＳ Ｐゴシック" pitchFamily="-112" charset="-128"/>
              </a:rPr>
              <a:t>It is therefore a facility of government with public sector wide reach, established</a:t>
            </a:r>
            <a:r>
              <a:rPr lang="en-GB" sz="2800" b="1" dirty="0"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GB" sz="2800" dirty="0">
                <a:ea typeface="ＭＳ Ｐゴシック" pitchFamily="-112" charset="-128"/>
                <a:cs typeface="ＭＳ Ｐゴシック" pitchFamily="-112" charset="-128"/>
              </a:rPr>
              <a:t>to </a:t>
            </a:r>
            <a:r>
              <a:rPr lang="en-GB" sz="2800" b="1" dirty="0">
                <a:ea typeface="ＭＳ Ｐゴシック" pitchFamily="-112" charset="-128"/>
                <a:cs typeface="ＭＳ Ｐゴシック" pitchFamily="-112" charset="-128"/>
              </a:rPr>
              <a:t>entrench and drive the culture and practice of innovation </a:t>
            </a:r>
            <a:r>
              <a:rPr lang="en-GB" sz="2800" dirty="0">
                <a:ea typeface="ＭＳ Ｐゴシック" pitchFamily="-112" charset="-128"/>
                <a:cs typeface="ＭＳ Ｐゴシック" pitchFamily="-112" charset="-128"/>
              </a:rPr>
              <a:t>in the Public Service in response to identified challenges in support of government’s priorities</a:t>
            </a:r>
            <a:endParaRPr lang="en-GB" sz="2400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buFont typeface="Times New Roman" pitchFamily="-111" charset="0"/>
              <a:buNone/>
              <a:defRPr/>
            </a:pPr>
            <a:r>
              <a:rPr lang="en-US" sz="3600" dirty="0" smtClean="0"/>
              <a:t>The role/mandate &amp; work streams of CPSI</a:t>
            </a:r>
            <a:endParaRPr lang="en-US" sz="3600" dirty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526463" cy="20574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US" sz="3600" i="1" dirty="0">
                <a:ea typeface="ＭＳ Ｐゴシック" pitchFamily="-112" charset="-128"/>
                <a:cs typeface="ＭＳ Ｐゴシック" pitchFamily="-112" charset="-128"/>
              </a:rPr>
              <a:t>Unearthing, encouraging, rewarding showcasing, piloting &amp; facilitate the mainstreaming innovation in the public sector  </a:t>
            </a:r>
            <a:endParaRPr lang="en-US" sz="3600" i="1" dirty="0">
              <a:solidFill>
                <a:srgbClr val="FF0000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600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600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600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 3"/>
          <p:cNvSpPr/>
          <p:nvPr/>
        </p:nvSpPr>
        <p:spPr>
          <a:xfrm flipH="1">
            <a:off x="4953000" y="2730500"/>
            <a:ext cx="2743200" cy="2438400"/>
          </a:xfrm>
          <a:prstGeom prst="leftCircularArrow">
            <a:avLst>
              <a:gd name="adj1" fmla="val 2969"/>
              <a:gd name="adj2" fmla="val 363730"/>
              <a:gd name="adj3" fmla="val 2139241"/>
              <a:gd name="adj4" fmla="val 9024489"/>
              <a:gd name="adj5" fmla="val 346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70800" cy="868362"/>
          </a:xfrm>
        </p:spPr>
        <p:txBody>
          <a:bodyPr/>
          <a:lstStyle/>
          <a:p>
            <a:r>
              <a:rPr lang="en-ZA" dirty="0" smtClean="0"/>
              <a:t>Model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44562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7086600" y="914400"/>
            <a:ext cx="2057400" cy="1447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Culture &amp; practice of innovation entrenched </a:t>
            </a:r>
            <a:endParaRPr lang="en-ZA" dirty="0"/>
          </a:p>
        </p:txBody>
      </p:sp>
      <p:sp>
        <p:nvSpPr>
          <p:cNvPr id="10" name="Oval 9"/>
          <p:cNvSpPr/>
          <p:nvPr/>
        </p:nvSpPr>
        <p:spPr>
          <a:xfrm>
            <a:off x="1752600" y="990600"/>
            <a:ext cx="2057400" cy="1447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Finding or developing innovations &amp; promoting replication </a:t>
            </a:r>
            <a:endParaRPr lang="en-ZA" dirty="0"/>
          </a:p>
        </p:txBody>
      </p:sp>
      <p:grpSp>
        <p:nvGrpSpPr>
          <p:cNvPr id="3" name="Group 10"/>
          <p:cNvGrpSpPr/>
          <p:nvPr/>
        </p:nvGrpSpPr>
        <p:grpSpPr>
          <a:xfrm>
            <a:off x="609600" y="5867400"/>
            <a:ext cx="2009619" cy="799159"/>
            <a:chOff x="503186" y="2795754"/>
            <a:chExt cx="2009619" cy="79915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503186" y="2795754"/>
              <a:ext cx="2009619" cy="79915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26593" y="2819161"/>
              <a:ext cx="1962805" cy="7523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82800" rIns="72000" bIns="8280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Projects</a:t>
              </a:r>
              <a:endPara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3429000" y="5867400"/>
            <a:ext cx="2009619" cy="799159"/>
            <a:chOff x="503186" y="2795754"/>
            <a:chExt cx="2009619" cy="79915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503186" y="2795754"/>
              <a:ext cx="2009619" cy="79915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526593" y="2819161"/>
              <a:ext cx="1962805" cy="7523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82800" rIns="72000" bIns="8280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MMIC</a:t>
              </a:r>
              <a:endPara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6172200" y="5867400"/>
            <a:ext cx="2009619" cy="799159"/>
            <a:chOff x="503186" y="2795754"/>
            <a:chExt cx="2009619" cy="79915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503186" y="2795754"/>
              <a:ext cx="2009619" cy="79915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526593" y="2819161"/>
              <a:ext cx="1962805" cy="7523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82800" rIns="72000" bIns="8280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Platforms &amp; Products</a:t>
              </a:r>
              <a:endPara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8A81-2523-44AA-BD8B-CA9556F8E83D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96200" cy="1066800"/>
          </a:xfrm>
        </p:spPr>
        <p:txBody>
          <a:bodyPr/>
          <a:lstStyle/>
          <a:p>
            <a:pPr eaLnBrk="1" hangingPunct="1">
              <a:buFont typeface="Times New Roman" pitchFamily="-111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/>
              <a:t>Approach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507038"/>
          </a:xfrm>
        </p:spPr>
        <p:txBody>
          <a:bodyPr>
            <a:normAutofit fontScale="92500" lnSpcReduction="20000"/>
          </a:bodyPr>
          <a:lstStyle/>
          <a:p>
            <a:pPr marL="342000" eaLnBrk="1" hangingPunct="1">
              <a:lnSpc>
                <a:spcPct val="110000"/>
              </a:lnSpc>
              <a:spcBef>
                <a:spcPts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Work </a:t>
            </a:r>
            <a:r>
              <a:rPr lang="en-US" sz="2400" b="1" dirty="0">
                <a:ea typeface="ＭＳ Ｐゴシック" pitchFamily="-112" charset="-128"/>
                <a:cs typeface="ＭＳ Ｐゴシック" pitchFamily="-112" charset="-128"/>
              </a:rPr>
              <a:t>in partnership with sectors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 to </a:t>
            </a:r>
            <a:r>
              <a:rPr lang="en-US" sz="2400" b="1" dirty="0">
                <a:ea typeface="ＭＳ Ｐゴシック" pitchFamily="-112" charset="-128"/>
                <a:cs typeface="ＭＳ Ｐゴシック" pitchFamily="-112" charset="-128"/>
              </a:rPr>
              <a:t>identify challenges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 relating to government priorities</a:t>
            </a:r>
          </a:p>
          <a:p>
            <a:pPr marL="342000" eaLnBrk="1" hangingPunct="1">
              <a:lnSpc>
                <a:spcPct val="110000"/>
              </a:lnSpc>
              <a:spcBef>
                <a:spcPts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24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342000" eaLnBrk="1" hangingPunct="1">
              <a:lnSpc>
                <a:spcPct val="110000"/>
              </a:lnSpc>
              <a:spcBef>
                <a:spcPts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Set up </a:t>
            </a:r>
            <a:r>
              <a:rPr lang="en-US" sz="2400" b="1" dirty="0">
                <a:ea typeface="ＭＳ Ｐゴシック" pitchFamily="-112" charset="-128"/>
                <a:cs typeface="ＭＳ Ｐゴシック" pitchFamily="-112" charset="-128"/>
              </a:rPr>
              <a:t>integrated stakeholder teams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 to interrogate the </a:t>
            </a:r>
            <a:r>
              <a:rPr lang="en-US" sz="2400" b="1" dirty="0">
                <a:ea typeface="ＭＳ Ｐゴシック" pitchFamily="-112" charset="-128"/>
                <a:cs typeface="ＭＳ Ｐゴシック" pitchFamily="-112" charset="-128"/>
              </a:rPr>
              <a:t>challenge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GB" sz="2400" dirty="0">
                <a:ea typeface="ＭＳ Ｐゴシック" pitchFamily="-112" charset="-128"/>
                <a:cs typeface="ＭＳ Ｐゴシック" pitchFamily="-112" charset="-128"/>
              </a:rPr>
              <a:t>explore innovative </a:t>
            </a:r>
            <a:r>
              <a:rPr lang="en-GB" sz="2400" b="1" dirty="0">
                <a:ea typeface="ＭＳ Ｐゴシック" pitchFamily="-112" charset="-128"/>
                <a:cs typeface="ＭＳ Ｐゴシック" pitchFamily="-112" charset="-128"/>
              </a:rPr>
              <a:t>solutions</a:t>
            </a:r>
            <a:r>
              <a:rPr lang="en-GB" sz="2400" dirty="0">
                <a:ea typeface="ＭＳ Ｐゴシック" pitchFamily="-112" charset="-128"/>
                <a:cs typeface="ＭＳ Ｐゴシック" pitchFamily="-112" charset="-128"/>
              </a:rPr>
              <a:t> to improve service delivery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 and </a:t>
            </a:r>
            <a:r>
              <a:rPr lang="en-US" sz="2400" b="1" dirty="0">
                <a:ea typeface="ＭＳ Ｐゴシック" pitchFamily="-112" charset="-128"/>
                <a:cs typeface="ＭＳ Ｐゴシック" pitchFamily="-112" charset="-128"/>
              </a:rPr>
              <a:t>funding model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 (CPSI does not own a service)</a:t>
            </a:r>
            <a:endParaRPr lang="en-US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342000" eaLnBrk="1" hangingPunct="1">
              <a:lnSpc>
                <a:spcPct val="110000"/>
              </a:lnSpc>
              <a:spcBef>
                <a:spcPts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342000" eaLnBrk="1" hangingPunct="1">
              <a:lnSpc>
                <a:spcPct val="110000"/>
              </a:lnSpc>
              <a:spcBef>
                <a:spcPts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Oversee </a:t>
            </a:r>
            <a:r>
              <a:rPr lang="en-US" sz="2400" b="1" dirty="0">
                <a:ea typeface="ＭＳ Ｐゴシック" pitchFamily="-112" charset="-128"/>
                <a:cs typeface="ＭＳ Ｐゴシック" pitchFamily="-112" charset="-128"/>
              </a:rPr>
              <a:t>testing and piloting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 – ensure in line with government legislation whilst challenging outdated rules and regulations </a:t>
            </a:r>
          </a:p>
          <a:p>
            <a:pPr marL="342000" eaLnBrk="1" hangingPunct="1">
              <a:lnSpc>
                <a:spcPct val="110000"/>
              </a:lnSpc>
              <a:spcBef>
                <a:spcPts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24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342000" eaLnBrk="1" hangingPunct="1">
              <a:lnSpc>
                <a:spcPct val="110000"/>
              </a:lnSpc>
              <a:spcBef>
                <a:spcPts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Ensure </a:t>
            </a:r>
            <a:r>
              <a:rPr lang="en-US" sz="2400" b="1" dirty="0">
                <a:ea typeface="ＭＳ Ｐゴシック" pitchFamily="-112" charset="-128"/>
                <a:cs typeface="ＭＳ Ｐゴシック" pitchFamily="-112" charset="-128"/>
              </a:rPr>
              <a:t>ownership is appropriately allocated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 for </a:t>
            </a: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mainstreaming, 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sustainability &amp; IP </a:t>
            </a:r>
            <a:r>
              <a:rPr lang="en-US" sz="2400" dirty="0" smtClean="0">
                <a:ea typeface="ＭＳ Ｐゴシック" pitchFamily="-112" charset="-128"/>
                <a:cs typeface="ＭＳ Ｐゴシック" pitchFamily="-112" charset="-128"/>
              </a:rPr>
              <a:t>protection</a:t>
            </a:r>
          </a:p>
          <a:p>
            <a:pPr marL="342000" eaLnBrk="1" hangingPunct="1">
              <a:lnSpc>
                <a:spcPct val="110000"/>
              </a:lnSpc>
              <a:spcBef>
                <a:spcPts val="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342000" algn="just">
              <a:lnSpc>
                <a:spcPct val="110000"/>
              </a:lnSpc>
              <a:spcBef>
                <a:spcPts val="0"/>
              </a:spcBef>
              <a:buFont typeface="Times New Roman" pitchFamily="-112" charset="0"/>
              <a:buChar char="•"/>
            </a:pPr>
            <a:r>
              <a:rPr lang="en-GB" sz="2400" dirty="0" smtClean="0">
                <a:ea typeface="ＭＳ Ｐゴシック" pitchFamily="-112" charset="-128"/>
                <a:cs typeface="ＭＳ Ｐゴシック" pitchFamily="-112" charset="-128"/>
              </a:rPr>
              <a:t>Facilitate </a:t>
            </a:r>
            <a:r>
              <a:rPr lang="en-GB" sz="2400" b="1" dirty="0" smtClean="0">
                <a:ea typeface="ＭＳ Ｐゴシック" pitchFamily="-112" charset="-128"/>
                <a:cs typeface="ＭＳ Ｐゴシック" pitchFamily="-112" charset="-128"/>
              </a:rPr>
              <a:t>sharing of knowledge</a:t>
            </a:r>
            <a:r>
              <a:rPr lang="en-GB" sz="2400" dirty="0" smtClean="0">
                <a:ea typeface="ＭＳ Ｐゴシック" pitchFamily="-112" charset="-128"/>
                <a:cs typeface="ＭＳ Ｐゴシック" pitchFamily="-112" charset="-128"/>
              </a:rPr>
              <a:t> on innovative approaches and solutions to avoid re-inventing of the wheel</a:t>
            </a:r>
          </a:p>
          <a:p>
            <a:pPr marL="342000" algn="just">
              <a:lnSpc>
                <a:spcPct val="110000"/>
              </a:lnSpc>
              <a:spcBef>
                <a:spcPts val="0"/>
              </a:spcBef>
              <a:buFont typeface="Times New Roman" pitchFamily="-112" charset="0"/>
              <a:buChar char="•"/>
            </a:pPr>
            <a:endParaRPr lang="en-GB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342000" algn="just">
              <a:lnSpc>
                <a:spcPct val="110000"/>
              </a:lnSpc>
              <a:spcBef>
                <a:spcPts val="0"/>
              </a:spcBef>
              <a:buFont typeface="Times New Roman" pitchFamily="-112" charset="0"/>
              <a:buChar char="•"/>
            </a:pPr>
            <a:r>
              <a:rPr lang="en-GB" sz="2400" dirty="0" smtClean="0">
                <a:ea typeface="ＭＳ Ｐゴシック" pitchFamily="-112" charset="-128"/>
                <a:cs typeface="ＭＳ Ｐゴシック" pitchFamily="-112" charset="-128"/>
              </a:rPr>
              <a:t>Facilitate &amp; support </a:t>
            </a:r>
            <a:r>
              <a:rPr lang="en-GB" sz="2400" b="1" dirty="0" smtClean="0">
                <a:ea typeface="ＭＳ Ｐゴシック" pitchFamily="-112" charset="-128"/>
                <a:cs typeface="ＭＳ Ｐゴシック" pitchFamily="-112" charset="-128"/>
              </a:rPr>
              <a:t>replication</a:t>
            </a:r>
            <a:endParaRPr lang="en-GB" sz="24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96200" cy="1066800"/>
          </a:xfrm>
        </p:spPr>
        <p:txBody>
          <a:bodyPr/>
          <a:lstStyle/>
          <a:p>
            <a:pPr eaLnBrk="1" hangingPunct="1">
              <a:buFont typeface="Times New Roman" pitchFamily="-111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/>
              <a:t>Instruments and Mechanisms</a:t>
            </a:r>
            <a:endParaRPr lang="en-US" dirty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5070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800" b="1" dirty="0" smtClean="0">
                <a:ea typeface="ＭＳ Ｐゴシック" pitchFamily="-112" charset="-128"/>
                <a:cs typeface="ＭＳ Ｐゴシック" pitchFamily="-112" charset="-128"/>
              </a:rPr>
              <a:t>Multi-Media Innovation </a:t>
            </a:r>
            <a:r>
              <a:rPr lang="en-GB" sz="2800" b="1" dirty="0" smtClean="0">
                <a:ea typeface="ＭＳ Ｐゴシック" pitchFamily="-112" charset="-128"/>
                <a:cs typeface="ＭＳ Ｐゴシック" pitchFamily="-112" charset="-128"/>
              </a:rPr>
              <a:t>Centre - </a:t>
            </a:r>
            <a:r>
              <a:rPr lang="en-GB" sz="2800" dirty="0" smtClean="0">
                <a:ea typeface="ＭＳ Ｐゴシック" pitchFamily="-112" charset="-128"/>
                <a:cs typeface="ＭＳ Ｐゴシック" pitchFamily="-112" charset="-128"/>
              </a:rPr>
              <a:t>Access to and sharing </a:t>
            </a:r>
            <a:r>
              <a:rPr lang="en-GB" sz="2800" b="1" dirty="0" smtClean="0">
                <a:ea typeface="ＭＳ Ｐゴシック" pitchFamily="-112" charset="-128"/>
                <a:cs typeface="ＭＳ Ｐゴシック" pitchFamily="-112" charset="-128"/>
              </a:rPr>
              <a:t>of international innovative practices</a:t>
            </a:r>
          </a:p>
          <a:p>
            <a:pPr>
              <a:lnSpc>
                <a:spcPct val="80000"/>
              </a:lnSpc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2800" b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lnSpc>
                <a:spcPct val="80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sz="2800" b="1" dirty="0" smtClean="0"/>
              <a:t>12 </a:t>
            </a:r>
            <a:r>
              <a:rPr lang="en-US" sz="2800" b="1" dirty="0" smtClean="0"/>
              <a:t>Years of Annual Innovation </a:t>
            </a:r>
            <a:r>
              <a:rPr lang="en-US" sz="2800" b="1" dirty="0" smtClean="0"/>
              <a:t>Awards</a:t>
            </a:r>
            <a:r>
              <a:rPr lang="en-US" sz="2800" b="1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(including entry into international Awards such as the UN Pubic Service 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Awards, AAPSIA, CAPAM)</a:t>
            </a:r>
            <a:endParaRPr lang="en-US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2800" b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GB" sz="2800" dirty="0" smtClean="0">
                <a:ea typeface="ＭＳ Ｐゴシック" pitchFamily="-112" charset="-128"/>
                <a:cs typeface="ＭＳ Ｐゴシック" pitchFamily="-112" charset="-128"/>
              </a:rPr>
              <a:t>Knowledge Sharing </a:t>
            </a:r>
            <a:r>
              <a:rPr lang="en-GB" sz="2800" b="1" dirty="0" smtClean="0">
                <a:ea typeface="ＭＳ Ｐゴシック" pitchFamily="-112" charset="-128"/>
                <a:cs typeface="ＭＳ Ｐゴシック" pitchFamily="-112" charset="-128"/>
              </a:rPr>
              <a:t>Platforms and Products</a:t>
            </a:r>
          </a:p>
          <a:p>
            <a:pPr eaLnBrk="1" hangingPunct="1">
              <a:lnSpc>
                <a:spcPct val="80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2800" b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just">
              <a:buFont typeface="Times New Roman" pitchFamily="-112" charset="0"/>
              <a:buChar char="•"/>
            </a:pPr>
            <a:r>
              <a:rPr lang="en-GB" sz="2800" dirty="0" smtClean="0">
                <a:ea typeface="ＭＳ Ｐゴシック" pitchFamily="-112" charset="-128"/>
                <a:cs typeface="ＭＳ Ｐゴシック" pitchFamily="-112" charset="-128"/>
              </a:rPr>
              <a:t>Demonstrator </a:t>
            </a:r>
            <a:r>
              <a:rPr lang="en-GB" sz="2800" b="1" dirty="0" smtClean="0">
                <a:ea typeface="ＭＳ Ｐゴシック" pitchFamily="-112" charset="-128"/>
                <a:cs typeface="ＭＳ Ｐゴシック" pitchFamily="-112" charset="-128"/>
              </a:rPr>
              <a:t>Pilot Projects </a:t>
            </a:r>
            <a:r>
              <a:rPr lang="en-GB" sz="2800" dirty="0" smtClean="0">
                <a:ea typeface="ＭＳ Ｐゴシック" pitchFamily="-112" charset="-128"/>
                <a:cs typeface="ＭＳ Ｐゴシック" pitchFamily="-112" charset="-128"/>
              </a:rPr>
              <a:t>and </a:t>
            </a:r>
            <a:r>
              <a:rPr lang="en-GB" sz="2800" b="1" dirty="0" smtClean="0">
                <a:ea typeface="ＭＳ Ｐゴシック" pitchFamily="-112" charset="-128"/>
                <a:cs typeface="ＭＳ Ｐゴシック" pitchFamily="-112" charset="-128"/>
              </a:rPr>
              <a:t>Replication Projects</a:t>
            </a:r>
          </a:p>
          <a:p>
            <a:pPr algn="just">
              <a:buFont typeface="Times New Roman" pitchFamily="-112" charset="0"/>
              <a:buChar char="•"/>
            </a:pPr>
            <a:endParaRPr lang="en-GB" sz="2800" b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just">
              <a:buFont typeface="Times New Roman" pitchFamily="-112" charset="0"/>
              <a:buChar char="•"/>
            </a:pPr>
            <a:r>
              <a:rPr lang="en-GB" sz="2800" b="1" dirty="0" smtClean="0">
                <a:ea typeface="ＭＳ Ｐゴシック" pitchFamily="-112" charset="-128"/>
                <a:cs typeface="ＭＳ Ｐゴシック" pitchFamily="-112" charset="-128"/>
              </a:rPr>
              <a:t>Training Course</a:t>
            </a:r>
          </a:p>
          <a:p>
            <a:pPr algn="just">
              <a:buFont typeface="Times New Roman" pitchFamily="-112" charset="0"/>
              <a:buChar char="•"/>
            </a:pPr>
            <a:endParaRPr lang="en-GB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just" eaLnBrk="1" hangingPunct="1">
              <a:lnSpc>
                <a:spcPct val="80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2800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1"/>
          <p:cNvSpPr>
            <a:spLocks noGrp="1"/>
          </p:cNvSpPr>
          <p:nvPr>
            <p:ph type="title"/>
          </p:nvPr>
        </p:nvSpPr>
        <p:spPr>
          <a:ln cap="flat" algn="ctr">
            <a:solidFill>
              <a:schemeClr val="accent1">
                <a:shade val="50000"/>
              </a:schemeClr>
            </a:solidFill>
          </a:ln>
          <a:effectLst/>
        </p:spPr>
        <p:txBody>
          <a:bodyPr rtlCol="0">
            <a:normAutofit/>
          </a:bodyPr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Multi-Media Innovation Centre 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2227" name="Content Placeholder 2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5867400"/>
          </a:xfrm>
        </p:spPr>
        <p:txBody>
          <a:bodyPr>
            <a:noAutofit/>
          </a:bodyPr>
          <a:lstStyle/>
          <a:p>
            <a:pPr lvl="1" eaLnBrk="1" hangingPunct="1"/>
            <a:endParaRPr lang="en-GB" dirty="0" smtClean="0"/>
          </a:p>
          <a:p>
            <a:pPr lvl="1" eaLnBrk="1" hangingPunct="1">
              <a:buFont typeface="Arial" pitchFamily="-112" charset="0"/>
              <a:buChar char="•"/>
            </a:pPr>
            <a:r>
              <a:rPr lang="en-GB" dirty="0"/>
              <a:t>A content driven exhibition and decision-support centre (walk-in facility) with various multi-media platforms for learning, demonstrating innovation and </a:t>
            </a:r>
            <a:r>
              <a:rPr lang="en-GB" dirty="0" smtClean="0"/>
              <a:t>planning</a:t>
            </a:r>
          </a:p>
          <a:p>
            <a:pPr lvl="1" eaLnBrk="1" hangingPunct="1">
              <a:buFont typeface="Arial" pitchFamily="-112" charset="0"/>
              <a:buChar char="•"/>
            </a:pPr>
            <a:endParaRPr lang="en-GB" sz="3600" dirty="0" smtClean="0"/>
          </a:p>
          <a:p>
            <a:pPr lvl="1" eaLnBrk="1" hangingPunct="1">
              <a:buFont typeface="Arial" pitchFamily="-112" charset="0"/>
              <a:buChar char="•"/>
            </a:pPr>
            <a:r>
              <a:rPr lang="en-GB" dirty="0"/>
              <a:t>Space and a platform for public servants to interrogate their specific challenges, and explore and incubate solutions</a:t>
            </a:r>
            <a:r>
              <a:rPr lang="en-US" dirty="0"/>
              <a:t> </a:t>
            </a:r>
            <a:r>
              <a:rPr lang="en-GB" dirty="0"/>
              <a:t>away from their offices and </a:t>
            </a:r>
            <a:r>
              <a:rPr lang="en-GB" dirty="0" smtClean="0"/>
              <a:t>environments</a:t>
            </a:r>
          </a:p>
          <a:p>
            <a:pPr lvl="1" eaLnBrk="1" hangingPunct="1">
              <a:buFont typeface="Arial" pitchFamily="-112" charset="0"/>
              <a:buChar char="•"/>
            </a:pPr>
            <a:endParaRPr lang="en-GB" dirty="0" smtClean="0"/>
          </a:p>
          <a:p>
            <a:pPr lvl="1" eaLnBrk="1" hangingPunct="1">
              <a:buFont typeface="Arial" pitchFamily="-112" charset="0"/>
              <a:buChar char="•"/>
            </a:pPr>
            <a:r>
              <a:rPr lang="en-GB" dirty="0" smtClean="0"/>
              <a:t>Demonstrate content at exhibitions / conferences</a:t>
            </a:r>
          </a:p>
          <a:p>
            <a:pPr lvl="1" eaLnBrk="1" hangingPunct="1">
              <a:buFont typeface="Arial" pitchFamily="-112" charset="0"/>
              <a:buChar char="•"/>
            </a:pPr>
            <a:endParaRPr lang="en-GB" dirty="0" smtClean="0"/>
          </a:p>
          <a:p>
            <a:pPr lvl="1" eaLnBrk="1" hangingPunct="1">
              <a:buFont typeface="Arial" pitchFamily="-112" charset="0"/>
              <a:buChar char="•"/>
            </a:pPr>
            <a:r>
              <a:rPr lang="en-GB" dirty="0" smtClean="0"/>
              <a:t>Next phase – virtual innovation centre</a:t>
            </a:r>
            <a:endParaRPr lang="en-US" dirty="0" smtClean="0"/>
          </a:p>
          <a:p>
            <a:pPr eaLnBrk="1" hangingPunct="1">
              <a:buFont typeface="Arial" pitchFamily="-112" charset="0"/>
              <a:buChar char="•"/>
            </a:pP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-112" charset="0"/>
              <a:buNone/>
            </a:pPr>
            <a:fld id="{9C85F037-5D58-0244-8C3F-D98E6811C233}" type="slidenum">
              <a:rPr lang="en-ZA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>
                <a:buFont typeface="Times New Roman" pitchFamily="-112" charset="0"/>
                <a:buNone/>
              </a:pPr>
              <a:t>8</a:t>
            </a:fld>
            <a:endParaRPr lang="en-ZA" dirty="0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ts val="3800"/>
              </a:lnSpc>
              <a:buFont typeface="Times New Roman" pitchFamily="-111" charset="0"/>
              <a:buNone/>
              <a:defRPr/>
            </a:pPr>
            <a:r>
              <a:rPr lang="en-US" dirty="0"/>
              <a:t>The CPSI Public Sector Innovation </a:t>
            </a:r>
            <a:r>
              <a:rPr lang="en-US" dirty="0" smtClean="0"/>
              <a:t>Awards as feeder into Repository </a:t>
            </a:r>
            <a:endParaRPr lang="en-US" dirty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0300"/>
            <a:ext cx="8915400" cy="57277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GB" sz="2800" dirty="0">
                <a:ea typeface="ＭＳ Ｐゴシック" pitchFamily="-112" charset="-128"/>
                <a:cs typeface="ＭＳ Ｐゴシック" pitchFamily="-112" charset="-128"/>
              </a:rPr>
              <a:t>Established in 2003 to </a:t>
            </a:r>
            <a:r>
              <a:rPr lang="en-GB" sz="2800" b="1" dirty="0">
                <a:ea typeface="ＭＳ Ｐゴシック" pitchFamily="-112" charset="-128"/>
                <a:cs typeface="ＭＳ Ｐゴシック" pitchFamily="-112" charset="-128"/>
              </a:rPr>
              <a:t>recognise &amp; reward</a:t>
            </a:r>
            <a:r>
              <a:rPr lang="en-GB" sz="2800" dirty="0">
                <a:ea typeface="ＭＳ Ｐゴシック" pitchFamily="-112" charset="-128"/>
                <a:cs typeface="ＭＳ Ｐゴシック" pitchFamily="-112" charset="-128"/>
              </a:rPr>
              <a:t> innovation in the public sector</a:t>
            </a: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endParaRPr lang="en-GB" sz="2800" dirty="0">
              <a:ea typeface="ＭＳ Ｐゴシック" pitchFamily="-112" charset="-128"/>
              <a:cs typeface="ＭＳ Ｐゴシック" pitchFamily="-112" charset="-128"/>
            </a:endParaRP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GB" sz="2800" dirty="0">
                <a:ea typeface="ＭＳ Ｐゴシック" pitchFamily="-112" charset="-128"/>
                <a:cs typeface="ＭＳ Ｐゴシック" pitchFamily="-112" charset="-128"/>
              </a:rPr>
              <a:t>Promotes </a:t>
            </a:r>
            <a:r>
              <a:rPr lang="en-GB" sz="2800" b="1" dirty="0">
                <a:ea typeface="ＭＳ Ｐゴシック" pitchFamily="-112" charset="-128"/>
                <a:cs typeface="ＭＳ Ｐゴシック" pitchFamily="-112" charset="-128"/>
              </a:rPr>
              <a:t>unearthing, sharing and replication</a:t>
            </a:r>
            <a:r>
              <a:rPr lang="en-GB" sz="2800" dirty="0">
                <a:ea typeface="ＭＳ Ｐゴシック" pitchFamily="-112" charset="-128"/>
                <a:cs typeface="ＭＳ Ｐゴシック" pitchFamily="-112" charset="-128"/>
              </a:rPr>
              <a:t> of innovative practices</a:t>
            </a: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endParaRPr lang="en-GB" sz="2800" dirty="0">
              <a:ea typeface="ＭＳ Ｐゴシック" pitchFamily="-112" charset="-128"/>
              <a:cs typeface="ＭＳ Ｐゴシック" pitchFamily="-112" charset="-128"/>
            </a:endParaRP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GB" sz="2800" b="1" dirty="0">
                <a:ea typeface="ＭＳ Ｐゴシック" pitchFamily="-112" charset="-128"/>
                <a:cs typeface="ＭＳ Ｐゴシック" pitchFamily="-112" charset="-128"/>
              </a:rPr>
              <a:t>Celebrates</a:t>
            </a:r>
            <a:r>
              <a:rPr lang="en-GB" sz="2800" dirty="0">
                <a:ea typeface="ＭＳ Ｐゴシック" pitchFamily="-112" charset="-128"/>
                <a:cs typeface="ＭＳ Ｐゴシック" pitchFamily="-112" charset="-128"/>
              </a:rPr>
              <a:t> the successes of individuals, teams, municipalities, national and provincial departments and other </a:t>
            </a:r>
            <a:r>
              <a:rPr lang="en-GB" sz="2800" dirty="0" smtClean="0">
                <a:ea typeface="ＭＳ Ｐゴシック" pitchFamily="-112" charset="-128"/>
                <a:cs typeface="ＭＳ Ｐゴシック" pitchFamily="-112" charset="-128"/>
              </a:rPr>
              <a:t>institutions.</a:t>
            </a: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endParaRPr lang="en-GB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GB" sz="2800" dirty="0" smtClean="0">
                <a:ea typeface="ＭＳ Ｐゴシック" pitchFamily="-112" charset="-128"/>
                <a:cs typeface="ＭＳ Ｐゴシック" pitchFamily="-112" charset="-128"/>
              </a:rPr>
              <a:t>Feeds into the CPSI </a:t>
            </a:r>
            <a:r>
              <a:rPr lang="en-GB" sz="2800" b="1" dirty="0" smtClean="0">
                <a:ea typeface="ＭＳ Ｐゴシック" pitchFamily="-112" charset="-128"/>
                <a:cs typeface="ＭＳ Ｐゴシック" pitchFamily="-112" charset="-128"/>
              </a:rPr>
              <a:t>replication</a:t>
            </a:r>
            <a:r>
              <a:rPr lang="en-GB" sz="2800" dirty="0" smtClean="0">
                <a:ea typeface="ＭＳ Ｐゴシック" pitchFamily="-112" charset="-128"/>
                <a:cs typeface="ＭＳ Ｐゴシック" pitchFamily="-112" charset="-128"/>
              </a:rPr>
              <a:t> programme.</a:t>
            </a: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endParaRPr lang="en-GB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r>
              <a:rPr lang="en-GB" sz="2800" dirty="0" smtClean="0">
                <a:ea typeface="ＭＳ Ｐゴシック" pitchFamily="-112" charset="-128"/>
                <a:cs typeface="ＭＳ Ｐゴシック" pitchFamily="-112" charset="-128"/>
              </a:rPr>
              <a:t>Important: Winners and finalists become “champions and ambassadors”, i.e. supporting others in replicating</a:t>
            </a:r>
          </a:p>
          <a:p>
            <a:pPr algn="just" eaLnBrk="1" hangingPunct="1">
              <a:lnSpc>
                <a:spcPct val="90000"/>
              </a:lnSpc>
              <a:buFont typeface="Times New Roman" pitchFamily="-112" charset="0"/>
              <a:buChar char="•"/>
            </a:pPr>
            <a:endParaRPr lang="en-US" sz="2800" dirty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8697</TotalTime>
  <Words>1001</Words>
  <Application>Microsoft Macintosh PowerPoint</Application>
  <PresentationFormat>On-screen Show (4:3)</PresentationFormat>
  <Paragraphs>155</Paragraphs>
  <Slides>18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Innovation in South Africa   Mrs Kgatliso Hamilton,   Centre for Public Service Innovation (CPSI)  South Africa  26 November 2014  </vt:lpstr>
      <vt:lpstr>South Africa Today</vt:lpstr>
      <vt:lpstr>About the CPSI</vt:lpstr>
      <vt:lpstr>The role/mandate &amp; work streams of CPSI</vt:lpstr>
      <vt:lpstr>Model</vt:lpstr>
      <vt:lpstr>Approach</vt:lpstr>
      <vt:lpstr>Instruments and Mechanisms</vt:lpstr>
      <vt:lpstr>Multi-Media Innovation Centre </vt:lpstr>
      <vt:lpstr>The CPSI Public Sector Innovation Awards as feeder into Repository </vt:lpstr>
      <vt:lpstr>CPSI Awards Winner 2012</vt:lpstr>
      <vt:lpstr>Slide 11</vt:lpstr>
      <vt:lpstr>Slide 12</vt:lpstr>
      <vt:lpstr>Replicating Innovative Projects</vt:lpstr>
      <vt:lpstr>Knowledge Platforms and Products</vt:lpstr>
      <vt:lpstr>International Innovation Community</vt:lpstr>
      <vt:lpstr>Challenges</vt:lpstr>
      <vt:lpstr>Conclusion</vt:lpstr>
      <vt:lpstr>Thank you </vt:lpstr>
    </vt:vector>
  </TitlesOfParts>
  <Manager/>
  <Company>CPSI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Knowledge Sharing on  Innovation in South Africa   Mr Lindani Mthethwa,  Chief Director: Solution Support and Incubation  Centre for Public Service Innovation (CPSI)  South Africa  14 November 2014  </dc:title>
  <dc:subject/>
  <dc:creator>Pierre Schoonraad</dc:creator>
  <cp:keywords/>
  <dc:description/>
  <cp:lastModifiedBy>Kgatliso</cp:lastModifiedBy>
  <cp:revision>54</cp:revision>
  <dcterms:created xsi:type="dcterms:W3CDTF">2014-11-25T18:30:09Z</dcterms:created>
  <dcterms:modified xsi:type="dcterms:W3CDTF">2014-11-26T05:51:58Z</dcterms:modified>
  <cp:category/>
</cp:coreProperties>
</file>