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65" r:id="rId3"/>
    <p:sldId id="266" r:id="rId4"/>
    <p:sldId id="270" r:id="rId5"/>
    <p:sldId id="271" r:id="rId6"/>
    <p:sldId id="267" r:id="rId7"/>
    <p:sldId id="268" r:id="rId8"/>
    <p:sldId id="257" r:id="rId9"/>
    <p:sldId id="258" r:id="rId10"/>
    <p:sldId id="259" r:id="rId11"/>
    <p:sldId id="260" r:id="rId12"/>
    <p:sldId id="263" r:id="rId13"/>
    <p:sldId id="261" r:id="rId14"/>
    <p:sldId id="262" r:id="rId15"/>
    <p:sldId id="26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5" d="100"/>
          <a:sy n="85" d="100"/>
        </p:scale>
        <p:origin x="-1576" y="-3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2014/11/26</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2014/11/26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2014/11/26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2014/11/26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2014/11/26</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2014/11/26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2014/11/26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2014/11/26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2014/11/26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2014/11/26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2014/11/26</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2014/11/26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b="1" dirty="0" smtClean="0">
                <a:solidFill>
                  <a:schemeClr val="tx1"/>
                </a:solidFill>
              </a:rPr>
              <a:t> </a:t>
            </a:r>
            <a:r>
              <a:rPr lang="en-US" b="1" dirty="0">
                <a:solidFill>
                  <a:schemeClr val="tx1"/>
                </a:solidFill>
              </a:rPr>
              <a:t>JS </a:t>
            </a:r>
            <a:r>
              <a:rPr lang="en-US" b="1" dirty="0" err="1">
                <a:solidFill>
                  <a:schemeClr val="tx1"/>
                </a:solidFill>
              </a:rPr>
              <a:t>Mgidi</a:t>
            </a:r>
            <a:r>
              <a:rPr lang="en-US" b="1" dirty="0">
                <a:solidFill>
                  <a:schemeClr val="tx1"/>
                </a:solidFill>
              </a:rPr>
              <a:t>: DDG </a:t>
            </a:r>
            <a:r>
              <a:rPr lang="en-US" b="1" dirty="0" smtClean="0">
                <a:solidFill>
                  <a:schemeClr val="tx1"/>
                </a:solidFill>
              </a:rPr>
              <a:t>Institutional Development</a:t>
            </a:r>
          </a:p>
          <a:p>
            <a:r>
              <a:rPr lang="en-US" b="1" dirty="0" smtClean="0">
                <a:solidFill>
                  <a:schemeClr val="tx1"/>
                </a:solidFill>
              </a:rPr>
              <a:t>AT MSMS: 26 N0VEMBER 2014</a:t>
            </a:r>
            <a:endParaRPr lang="en-US" b="1" dirty="0">
              <a:solidFill>
                <a:schemeClr val="tx1"/>
              </a:solidFill>
            </a:endParaRPr>
          </a:p>
        </p:txBody>
      </p:sp>
      <p:sp>
        <p:nvSpPr>
          <p:cNvPr id="3" name="Title 2"/>
          <p:cNvSpPr>
            <a:spLocks noGrp="1"/>
          </p:cNvSpPr>
          <p:nvPr>
            <p:ph type="ctrTitle"/>
          </p:nvPr>
        </p:nvSpPr>
        <p:spPr/>
        <p:txBody>
          <a:bodyPr/>
          <a:lstStyle/>
          <a:p>
            <a:r>
              <a:rPr lang="en-US" sz="2000" dirty="0"/>
              <a:t>Are we facing the same direction?  Strategies and tactics for effective service </a:t>
            </a:r>
            <a:r>
              <a:rPr lang="en-US" sz="2000" dirty="0" smtClean="0"/>
              <a:t>delivery </a:t>
            </a:r>
            <a:endParaRPr lang="en-US" sz="2000" dirty="0"/>
          </a:p>
        </p:txBody>
      </p:sp>
    </p:spTree>
    <p:extLst>
      <p:ext uri="{BB962C8B-B14F-4D97-AF65-F5344CB8AC3E}">
        <p14:creationId xmlns:p14="http://schemas.microsoft.com/office/powerpoint/2010/main" val="21989489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srgbClr val="000000"/>
                </a:solidFill>
              </a:rPr>
              <a:t>Invest in skills</a:t>
            </a:r>
            <a:r>
              <a:rPr lang="en-US" dirty="0"/>
              <a:t/>
            </a:r>
            <a:br>
              <a:rPr lang="en-US" dirty="0"/>
            </a:br>
            <a:endParaRPr lang="en-US" dirty="0"/>
          </a:p>
        </p:txBody>
      </p:sp>
      <p:sp>
        <p:nvSpPr>
          <p:cNvPr id="3" name="Content Placeholder 2"/>
          <p:cNvSpPr>
            <a:spLocks noGrp="1"/>
          </p:cNvSpPr>
          <p:nvPr>
            <p:ph idx="1"/>
          </p:nvPr>
        </p:nvSpPr>
        <p:spPr/>
        <p:txBody>
          <a:bodyPr/>
          <a:lstStyle/>
          <a:p>
            <a:pPr marL="114300" indent="0">
              <a:buNone/>
            </a:pPr>
            <a:endParaRPr lang="en-US" dirty="0"/>
          </a:p>
          <a:p>
            <a:pPr marL="114300" indent="0">
              <a:buNone/>
            </a:pPr>
            <a:r>
              <a:rPr lang="en-US" dirty="0" smtClean="0"/>
              <a:t>Our </a:t>
            </a:r>
            <a:r>
              <a:rPr lang="en-US" dirty="0"/>
              <a:t>intellectual capacity enables us to better understand our work environment, determines our destiny (Vision and Mission) makes whatever choices we make towards achieving our objective. This includes deploying appropriate skills, available or developed, that are equal to the task</a:t>
            </a:r>
          </a:p>
          <a:p>
            <a:endParaRPr lang="en-US" dirty="0"/>
          </a:p>
        </p:txBody>
      </p:sp>
    </p:spTree>
    <p:extLst>
      <p:ext uri="{BB962C8B-B14F-4D97-AF65-F5344CB8AC3E}">
        <p14:creationId xmlns:p14="http://schemas.microsoft.com/office/powerpoint/2010/main" val="34133166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a:t>
            </a:r>
            <a:r>
              <a:rPr lang="en-US" b="1" dirty="0" smtClean="0"/>
              <a:t>learning </a:t>
            </a:r>
            <a:r>
              <a:rPr lang="en-US" b="1" dirty="0"/>
              <a:t>organization</a:t>
            </a:r>
            <a:endParaRPr lang="en-US" dirty="0"/>
          </a:p>
        </p:txBody>
      </p:sp>
      <p:sp>
        <p:nvSpPr>
          <p:cNvPr id="3" name="Content Placeholder 2"/>
          <p:cNvSpPr>
            <a:spLocks noGrp="1"/>
          </p:cNvSpPr>
          <p:nvPr>
            <p:ph idx="1"/>
          </p:nvPr>
        </p:nvSpPr>
        <p:spPr>
          <a:xfrm>
            <a:off x="457200" y="1752600"/>
            <a:ext cx="8229600" cy="4928451"/>
          </a:xfrm>
        </p:spPr>
        <p:txBody>
          <a:bodyPr>
            <a:normAutofit fontScale="40000" lnSpcReduction="20000"/>
          </a:bodyPr>
          <a:lstStyle/>
          <a:p>
            <a:endParaRPr lang="en-US" dirty="0"/>
          </a:p>
          <a:p>
            <a:r>
              <a:rPr lang="en-US" sz="6200" dirty="0"/>
              <a:t>The following are some of the characteristics of the learning organization:</a:t>
            </a:r>
          </a:p>
          <a:p>
            <a:endParaRPr lang="en-US" sz="6200" dirty="0"/>
          </a:p>
          <a:p>
            <a:pPr lvl="0"/>
            <a:r>
              <a:rPr lang="en-US" sz="6200" dirty="0"/>
              <a:t>Ability to continually improve performance through new ideas, knowledge and insights</a:t>
            </a:r>
            <a:r>
              <a:rPr lang="en-US" sz="6200" dirty="0" smtClean="0"/>
              <a:t>,</a:t>
            </a:r>
          </a:p>
          <a:p>
            <a:pPr lvl="0"/>
            <a:endParaRPr lang="en-US" sz="6200" dirty="0"/>
          </a:p>
          <a:p>
            <a:pPr lvl="0"/>
            <a:r>
              <a:rPr lang="en-US" sz="6200" dirty="0"/>
              <a:t>Ability to constantly anticipate, innovate and find new and better ways to fulfill its mission</a:t>
            </a:r>
            <a:r>
              <a:rPr lang="en-US" sz="6200" dirty="0" smtClean="0"/>
              <a:t>,</a:t>
            </a:r>
          </a:p>
          <a:p>
            <a:pPr lvl="0"/>
            <a:endParaRPr lang="en-US" sz="6200" dirty="0"/>
          </a:p>
          <a:p>
            <a:pPr lvl="0"/>
            <a:r>
              <a:rPr lang="en-US" sz="6200" dirty="0"/>
              <a:t>A tendency to change its behavior to reflect new ideas and insights,</a:t>
            </a:r>
          </a:p>
          <a:p>
            <a:endParaRPr lang="en-US" dirty="0"/>
          </a:p>
        </p:txBody>
      </p:sp>
    </p:spTree>
    <p:extLst>
      <p:ext uri="{BB962C8B-B14F-4D97-AF65-F5344CB8AC3E}">
        <p14:creationId xmlns:p14="http://schemas.microsoft.com/office/powerpoint/2010/main" val="15500970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learning organization</a:t>
            </a:r>
            <a:endParaRPr lang="en-US" dirty="0"/>
          </a:p>
        </p:txBody>
      </p:sp>
      <p:sp>
        <p:nvSpPr>
          <p:cNvPr id="3" name="Content Placeholder 2"/>
          <p:cNvSpPr>
            <a:spLocks noGrp="1"/>
          </p:cNvSpPr>
          <p:nvPr>
            <p:ph idx="1"/>
          </p:nvPr>
        </p:nvSpPr>
        <p:spPr>
          <a:xfrm>
            <a:off x="457200" y="1752600"/>
            <a:ext cx="8229600" cy="5105400"/>
          </a:xfrm>
        </p:spPr>
        <p:txBody>
          <a:bodyPr>
            <a:normAutofit/>
          </a:bodyPr>
          <a:lstStyle/>
          <a:p>
            <a:pPr lvl="0"/>
            <a:r>
              <a:rPr lang="en-US" dirty="0"/>
              <a:t>People, their knowledge, know-how and ability to innovate are at the heart of the learning organization</a:t>
            </a:r>
            <a:r>
              <a:rPr lang="en-US" dirty="0" smtClean="0"/>
              <a:t>,</a:t>
            </a:r>
          </a:p>
          <a:p>
            <a:pPr lvl="0"/>
            <a:endParaRPr lang="en-US" dirty="0"/>
          </a:p>
          <a:p>
            <a:pPr lvl="0"/>
            <a:r>
              <a:rPr lang="en-US" dirty="0"/>
              <a:t>It recognizes learning as being a collective undertaking involving the exchange of knowledge and ideas among people working together in teams and network</a:t>
            </a:r>
            <a:r>
              <a:rPr lang="en-US" dirty="0" smtClean="0"/>
              <a:t>,</a:t>
            </a:r>
          </a:p>
          <a:p>
            <a:pPr marL="114300" lvl="0" indent="0">
              <a:buNone/>
            </a:pPr>
            <a:endParaRPr lang="en-US" dirty="0" smtClean="0"/>
          </a:p>
          <a:p>
            <a:pPr lvl="0"/>
            <a:r>
              <a:rPr lang="en-US" dirty="0"/>
              <a:t>It encourages managers and employees to identify their own needs,</a:t>
            </a:r>
          </a:p>
          <a:p>
            <a:pPr marL="114300" indent="0">
              <a:buNone/>
            </a:pPr>
            <a:r>
              <a:rPr lang="en-US" dirty="0"/>
              <a:t> </a:t>
            </a:r>
          </a:p>
          <a:p>
            <a:pPr lvl="0"/>
            <a:endParaRPr lang="en-US" dirty="0"/>
          </a:p>
          <a:p>
            <a:endParaRPr lang="en-US" dirty="0"/>
          </a:p>
        </p:txBody>
      </p:sp>
    </p:spTree>
    <p:extLst>
      <p:ext uri="{BB962C8B-B14F-4D97-AF65-F5344CB8AC3E}">
        <p14:creationId xmlns:p14="http://schemas.microsoft.com/office/powerpoint/2010/main" val="4474237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learning organization</a:t>
            </a:r>
            <a:endParaRPr lang="en-US" dirty="0"/>
          </a:p>
        </p:txBody>
      </p:sp>
      <p:sp>
        <p:nvSpPr>
          <p:cNvPr id="3" name="Content Placeholder 2"/>
          <p:cNvSpPr>
            <a:spLocks noGrp="1"/>
          </p:cNvSpPr>
          <p:nvPr>
            <p:ph idx="1"/>
          </p:nvPr>
        </p:nvSpPr>
        <p:spPr>
          <a:xfrm>
            <a:off x="457200" y="1752600"/>
            <a:ext cx="8229600" cy="4941681"/>
          </a:xfrm>
        </p:spPr>
        <p:txBody>
          <a:bodyPr>
            <a:normAutofit/>
          </a:bodyPr>
          <a:lstStyle/>
          <a:p>
            <a:pPr lvl="0"/>
            <a:r>
              <a:rPr lang="en-US" dirty="0"/>
              <a:t>Provides a regular review of performance and learning for the individual</a:t>
            </a:r>
            <a:r>
              <a:rPr lang="en-US" dirty="0" smtClean="0"/>
              <a:t>,</a:t>
            </a:r>
          </a:p>
          <a:p>
            <a:pPr lvl="0"/>
            <a:endParaRPr lang="en-US" dirty="0"/>
          </a:p>
          <a:p>
            <a:pPr lvl="0"/>
            <a:r>
              <a:rPr lang="en-US" dirty="0"/>
              <a:t>Encourage individuals to set challenging learning goals for themselves</a:t>
            </a:r>
            <a:r>
              <a:rPr lang="en-US" dirty="0" smtClean="0"/>
              <a:t>,</a:t>
            </a:r>
          </a:p>
          <a:p>
            <a:pPr marL="114300" lvl="0" indent="0">
              <a:buNone/>
            </a:pPr>
            <a:endParaRPr lang="en-US" dirty="0"/>
          </a:p>
          <a:p>
            <a:pPr lvl="0"/>
            <a:r>
              <a:rPr lang="en-US" dirty="0"/>
              <a:t>Provides feedback at the time on both performance and achieved learning</a:t>
            </a:r>
            <a:r>
              <a:rPr lang="en-US" dirty="0" smtClean="0"/>
              <a:t>,</a:t>
            </a:r>
          </a:p>
          <a:p>
            <a:pPr lvl="0"/>
            <a:r>
              <a:rPr lang="en-US" dirty="0"/>
              <a:t>It relies on teams and networks to expand its intellectual capacity</a:t>
            </a:r>
            <a:r>
              <a:rPr lang="en-US" dirty="0" smtClean="0"/>
              <a:t>,</a:t>
            </a:r>
          </a:p>
          <a:p>
            <a:pPr marL="114300" lvl="0" indent="0">
              <a:buNone/>
            </a:pPr>
            <a:endParaRPr lang="en-US" dirty="0" smtClean="0"/>
          </a:p>
          <a:p>
            <a:pPr lvl="0"/>
            <a:endParaRPr lang="en-US" dirty="0"/>
          </a:p>
        </p:txBody>
      </p:sp>
    </p:spTree>
    <p:extLst>
      <p:ext uri="{BB962C8B-B14F-4D97-AF65-F5344CB8AC3E}">
        <p14:creationId xmlns:p14="http://schemas.microsoft.com/office/powerpoint/2010/main" val="9662032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learning organization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Reviews the performance of mangers in helping to develop others,</a:t>
            </a:r>
          </a:p>
          <a:p>
            <a:pPr lvl="0"/>
            <a:endParaRPr lang="en-US" dirty="0"/>
          </a:p>
          <a:p>
            <a:pPr lvl="0"/>
            <a:r>
              <a:rPr lang="en-US" dirty="0"/>
              <a:t>Seeks to provide new experiences from which individual can learn,</a:t>
            </a:r>
          </a:p>
          <a:p>
            <a:pPr lvl="0"/>
            <a:endParaRPr lang="en-US" dirty="0"/>
          </a:p>
          <a:p>
            <a:pPr lvl="0"/>
            <a:r>
              <a:rPr lang="en-US" dirty="0"/>
              <a:t>Provide and facilitates the use of on-the-job training,</a:t>
            </a:r>
          </a:p>
          <a:p>
            <a:pPr marL="114300" lvl="0" indent="0">
              <a:buNone/>
            </a:pPr>
            <a:endParaRPr lang="en-US" dirty="0"/>
          </a:p>
          <a:p>
            <a:pPr lvl="0"/>
            <a:r>
              <a:rPr lang="en-US" dirty="0"/>
              <a:t>Tolerates some mistakes, provided individuals to try and to learn from them </a:t>
            </a:r>
          </a:p>
          <a:p>
            <a:pPr lvl="0"/>
            <a:endParaRPr lang="en-US" dirty="0"/>
          </a:p>
          <a:p>
            <a:pPr lvl="0"/>
            <a:r>
              <a:rPr lang="en-US" dirty="0"/>
              <a:t>Encourages individuals to review, conclude and plan learning activities.</a:t>
            </a:r>
          </a:p>
          <a:p>
            <a:pPr marL="114300" indent="0">
              <a:buNone/>
            </a:pPr>
            <a:endParaRPr lang="en-US" dirty="0"/>
          </a:p>
          <a:p>
            <a:endParaRPr lang="en-US" dirty="0"/>
          </a:p>
        </p:txBody>
      </p:sp>
    </p:spTree>
    <p:extLst>
      <p:ext uri="{BB962C8B-B14F-4D97-AF65-F5344CB8AC3E}">
        <p14:creationId xmlns:p14="http://schemas.microsoft.com/office/powerpoint/2010/main" val="24965167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685800" lvl="2" indent="0">
              <a:buNone/>
            </a:pPr>
            <a:r>
              <a:rPr lang="en-US" sz="4800" dirty="0" smtClean="0"/>
              <a:t>		THANK YOU</a:t>
            </a:r>
            <a:endParaRPr lang="en-US" sz="4800" dirty="0"/>
          </a:p>
        </p:txBody>
      </p:sp>
    </p:spTree>
    <p:extLst>
      <p:ext uri="{BB962C8B-B14F-4D97-AF65-F5344CB8AC3E}">
        <p14:creationId xmlns:p14="http://schemas.microsoft.com/office/powerpoint/2010/main" val="4266439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752600"/>
            <a:ext cx="8229600" cy="5105400"/>
          </a:xfrm>
        </p:spPr>
        <p:txBody>
          <a:bodyPr>
            <a:normAutofit lnSpcReduction="10000"/>
          </a:bodyPr>
          <a:lstStyle/>
          <a:p>
            <a:r>
              <a:rPr lang="en-ZA" dirty="0"/>
              <a:t>The advent of freedom and democratic rule in our country in 1994, Government in 1994, heralded hope and new wishes. It produced new thinking, new expectations, needs and demands on the part of society. In those who experienced freedom and democracy for the first time, it created a sense of ultimate achievement, satisfaction and pleasure. And they were humanly correct to respond in this manner. What did not seem to be an obvious and serious challenge in the earlier years of freedom and democracy was: How all these new human constructs were going to, dynamically and constantly and with the passage of time, mutate themselves into new forms and shapes.</a:t>
            </a:r>
            <a:endParaRPr lang="en-US" dirty="0"/>
          </a:p>
          <a:p>
            <a:endParaRPr lang="en-US" dirty="0"/>
          </a:p>
        </p:txBody>
      </p:sp>
    </p:spTree>
    <p:extLst>
      <p:ext uri="{BB962C8B-B14F-4D97-AF65-F5344CB8AC3E}">
        <p14:creationId xmlns:p14="http://schemas.microsoft.com/office/powerpoint/2010/main" val="34308332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r>
              <a:rPr lang="en-ZA" dirty="0"/>
              <a:t> Concurrently with all the new developments, new scenarios, opportunities and challenges emerged in various areas including governance, administration, management and leadership. This Summit, being the biggest gathering of SMS members whose mandate it is to translate the wishes, needs and  socio- economic, politico-developmental and humanitarian wishes, needs and aspirations of society into concrete programmes and projects, must produce, collectively, new ideas, new ways of thinking and working and new skills and new plans in order to meet new societal expectations. </a:t>
            </a:r>
            <a:endParaRPr lang="en-US" dirty="0"/>
          </a:p>
          <a:p>
            <a:endParaRPr lang="en-US" dirty="0"/>
          </a:p>
        </p:txBody>
      </p:sp>
    </p:spTree>
    <p:extLst>
      <p:ext uri="{BB962C8B-B14F-4D97-AF65-F5344CB8AC3E}">
        <p14:creationId xmlns:p14="http://schemas.microsoft.com/office/powerpoint/2010/main" val="9663028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smtClean="0"/>
              <a:t>WHAT IS THIS DIRECTION THAT WE ARE TALKING ABOUT AND WHY SHOULD WE ALL FACE THE SAME DIRECTION</a:t>
            </a:r>
          </a:p>
          <a:p>
            <a:endParaRPr lang="en-US" dirty="0"/>
          </a:p>
          <a:p>
            <a:r>
              <a:rPr lang="en-US" dirty="0" smtClean="0"/>
              <a:t>THE DIRECTION POINTERS IN OUR CASE INCLUDE</a:t>
            </a:r>
          </a:p>
          <a:p>
            <a:pPr marL="571500" indent="-457200">
              <a:buFont typeface="+mj-lt"/>
              <a:buAutoNum type="arabicPeriod"/>
            </a:pPr>
            <a:r>
              <a:rPr lang="en-US" dirty="0"/>
              <a:t> </a:t>
            </a:r>
            <a:r>
              <a:rPr lang="en-US" dirty="0" smtClean="0"/>
              <a:t>Constitution</a:t>
            </a:r>
          </a:p>
          <a:p>
            <a:pPr marL="571500" indent="-457200">
              <a:buFont typeface="+mj-lt"/>
              <a:buAutoNum type="arabicPeriod"/>
            </a:pPr>
            <a:r>
              <a:rPr lang="en-US" dirty="0" smtClean="0"/>
              <a:t>Constitutional creatures</a:t>
            </a:r>
          </a:p>
          <a:p>
            <a:pPr marL="571500" indent="-457200">
              <a:buFont typeface="+mj-lt"/>
              <a:buAutoNum type="arabicPeriod"/>
            </a:pPr>
            <a:r>
              <a:rPr lang="en-US" dirty="0" smtClean="0"/>
              <a:t>Policies of Government</a:t>
            </a:r>
          </a:p>
          <a:p>
            <a:pPr marL="571500" indent="-457200">
              <a:buFont typeface="+mj-lt"/>
              <a:buAutoNum type="arabicPeriod"/>
            </a:pPr>
            <a:endParaRPr lang="en-US" dirty="0"/>
          </a:p>
        </p:txBody>
      </p:sp>
    </p:spTree>
    <p:extLst>
      <p:ext uri="{BB962C8B-B14F-4D97-AF65-F5344CB8AC3E}">
        <p14:creationId xmlns:p14="http://schemas.microsoft.com/office/powerpoint/2010/main" val="1350754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Same direction </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Respect for constitution</a:t>
            </a:r>
          </a:p>
          <a:p>
            <a:endParaRPr lang="en-US" dirty="0" smtClean="0"/>
          </a:p>
          <a:p>
            <a:r>
              <a:rPr lang="en-US" dirty="0" smtClean="0"/>
              <a:t>Law in particular (PFMA, PSA </a:t>
            </a:r>
            <a:r>
              <a:rPr lang="en-US" dirty="0" err="1" smtClean="0"/>
              <a:t>etc</a:t>
            </a:r>
            <a:r>
              <a:rPr lang="en-US" dirty="0" smtClean="0"/>
              <a:t>)</a:t>
            </a:r>
          </a:p>
          <a:p>
            <a:endParaRPr lang="en-US" dirty="0" smtClean="0"/>
          </a:p>
          <a:p>
            <a:r>
              <a:rPr lang="en-US" dirty="0" smtClean="0"/>
              <a:t>Policies and its creatures</a:t>
            </a:r>
          </a:p>
          <a:p>
            <a:endParaRPr lang="en-US" dirty="0" smtClean="0"/>
          </a:p>
          <a:p>
            <a:r>
              <a:rPr lang="en-US" dirty="0" smtClean="0"/>
              <a:t>Shared vision</a:t>
            </a:r>
          </a:p>
          <a:p>
            <a:endParaRPr lang="en-US" dirty="0" smtClean="0"/>
          </a:p>
          <a:p>
            <a:r>
              <a:rPr lang="en-US" dirty="0" smtClean="0"/>
              <a:t>Value add (Skills and Knowledge)</a:t>
            </a:r>
          </a:p>
          <a:p>
            <a:endParaRPr lang="en-US" dirty="0" smtClean="0"/>
          </a:p>
          <a:p>
            <a:r>
              <a:rPr lang="en-US" dirty="0" smtClean="0"/>
              <a:t>Exemplary leadership</a:t>
            </a:r>
            <a:endParaRPr lang="en-US" dirty="0"/>
          </a:p>
        </p:txBody>
      </p:sp>
    </p:spTree>
    <p:extLst>
      <p:ext uri="{BB962C8B-B14F-4D97-AF65-F5344CB8AC3E}">
        <p14:creationId xmlns:p14="http://schemas.microsoft.com/office/powerpoint/2010/main" val="3067302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endParaRPr lang="en-ZA" dirty="0" smtClean="0"/>
          </a:p>
          <a:p>
            <a:r>
              <a:rPr lang="en-ZA" dirty="0" smtClean="0"/>
              <a:t>Alan </a:t>
            </a:r>
            <a:r>
              <a:rPr lang="en-ZA" dirty="0"/>
              <a:t>Ehrenhalt believes that </a:t>
            </a:r>
            <a:r>
              <a:rPr lang="en-ZA" b="1" dirty="0"/>
              <a:t>“ When the government has the right people, and the right systems, and the right intentions, many good things are possible. The trick is knowing which ones they are.” </a:t>
            </a:r>
            <a:r>
              <a:rPr lang="en-ZA" dirty="0"/>
              <a:t>WHERE DO WE STAND COLLEAGUES IN RELATION TO THIS POSITION? A we the right fit for the new purpose?</a:t>
            </a:r>
            <a:r>
              <a:rPr lang="en-ZA" b="1" dirty="0"/>
              <a:t> Our systems and procedures giving us the results expected by our communities?</a:t>
            </a:r>
            <a:endParaRPr lang="en-US" dirty="0"/>
          </a:p>
          <a:p>
            <a:endParaRPr lang="en-US" dirty="0"/>
          </a:p>
        </p:txBody>
      </p:sp>
    </p:spTree>
    <p:extLst>
      <p:ext uri="{BB962C8B-B14F-4D97-AF65-F5344CB8AC3E}">
        <p14:creationId xmlns:p14="http://schemas.microsoft.com/office/powerpoint/2010/main" val="38328906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endParaRPr lang="en-ZA" dirty="0" smtClean="0"/>
          </a:p>
          <a:p>
            <a:r>
              <a:rPr lang="en-ZA" dirty="0" smtClean="0"/>
              <a:t>One </a:t>
            </a:r>
            <a:r>
              <a:rPr lang="en-ZA" dirty="0"/>
              <a:t>of the biggest challenges we face today as administrative leadership is the right match of right solutions to the right challenges. In other words dispelling the notion and tendency of trying to solve today’s problem at the same level of thinking we were at when they were created. </a:t>
            </a:r>
            <a:endParaRPr lang="en-US" dirty="0"/>
          </a:p>
          <a:p>
            <a:endParaRPr lang="en-US" dirty="0"/>
          </a:p>
        </p:txBody>
      </p:sp>
    </p:spTree>
    <p:extLst>
      <p:ext uri="{BB962C8B-B14F-4D97-AF65-F5344CB8AC3E}">
        <p14:creationId xmlns:p14="http://schemas.microsoft.com/office/powerpoint/2010/main" val="39280044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rgbClr val="000000"/>
                </a:solidFill>
              </a:rPr>
              <a:t>COMMON FACTORS FOR SERVICE DELIVERY</a:t>
            </a:r>
            <a:r>
              <a:rPr lang="en-US" dirty="0">
                <a:solidFill>
                  <a:srgbClr val="000000"/>
                </a:solidFill>
              </a:rPr>
              <a:t/>
            </a:r>
            <a:br>
              <a:rPr lang="en-US" dirty="0">
                <a:solidFill>
                  <a:srgbClr val="000000"/>
                </a:solidFill>
              </a:rPr>
            </a:br>
            <a:endParaRPr lang="en-US" dirty="0">
              <a:solidFill>
                <a:srgbClr val="000000"/>
              </a:solidFill>
            </a:endParaRPr>
          </a:p>
        </p:txBody>
      </p:sp>
      <p:sp>
        <p:nvSpPr>
          <p:cNvPr id="3" name="Content Placeholder 2"/>
          <p:cNvSpPr>
            <a:spLocks noGrp="1"/>
          </p:cNvSpPr>
          <p:nvPr>
            <p:ph idx="1"/>
          </p:nvPr>
        </p:nvSpPr>
        <p:spPr/>
        <p:txBody>
          <a:bodyPr/>
          <a:lstStyle/>
          <a:p>
            <a:pPr lvl="0"/>
            <a:r>
              <a:rPr lang="en-US" dirty="0"/>
              <a:t>Better evidence for better decision making </a:t>
            </a:r>
            <a:endParaRPr lang="en-US" dirty="0" smtClean="0"/>
          </a:p>
          <a:p>
            <a:pPr lvl="0"/>
            <a:endParaRPr lang="en-US" dirty="0"/>
          </a:p>
          <a:p>
            <a:pPr lvl="0"/>
            <a:r>
              <a:rPr lang="en-US" dirty="0"/>
              <a:t>Greater engagement and empowerment of the </a:t>
            </a:r>
            <a:r>
              <a:rPr lang="en-US" dirty="0" smtClean="0"/>
              <a:t>people</a:t>
            </a:r>
          </a:p>
          <a:p>
            <a:pPr lvl="0"/>
            <a:endParaRPr lang="en-US" dirty="0"/>
          </a:p>
          <a:p>
            <a:pPr lvl="0"/>
            <a:r>
              <a:rPr lang="en-US" dirty="0"/>
              <a:t>Investment in </a:t>
            </a:r>
            <a:r>
              <a:rPr lang="en-US" dirty="0" smtClean="0"/>
              <a:t>skills</a:t>
            </a:r>
          </a:p>
          <a:p>
            <a:pPr lvl="0"/>
            <a:endParaRPr lang="en-US" dirty="0"/>
          </a:p>
          <a:p>
            <a:pPr lvl="0"/>
            <a:r>
              <a:rPr lang="en-US" dirty="0"/>
              <a:t>Cooperation and </a:t>
            </a:r>
            <a:r>
              <a:rPr lang="en-US" dirty="0" smtClean="0"/>
              <a:t>partnership</a:t>
            </a:r>
          </a:p>
          <a:p>
            <a:pPr marL="114300" indent="0">
              <a:buNone/>
            </a:pPr>
            <a:endParaRPr lang="en-US" dirty="0"/>
          </a:p>
        </p:txBody>
      </p:sp>
    </p:spTree>
    <p:extLst>
      <p:ext uri="{BB962C8B-B14F-4D97-AF65-F5344CB8AC3E}">
        <p14:creationId xmlns:p14="http://schemas.microsoft.com/office/powerpoint/2010/main" val="12802710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
            </a:r>
            <a:br>
              <a:rPr lang="en-US" dirty="0"/>
            </a:br>
            <a:r>
              <a:rPr lang="en-US" dirty="0"/>
              <a:t>Change prone and open mindedness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b="1" u="sng" dirty="0"/>
              <a:t>The problem we face today</a:t>
            </a:r>
            <a:endParaRPr lang="en-US" dirty="0"/>
          </a:p>
          <a:p>
            <a:pPr marL="114300" indent="0">
              <a:buNone/>
            </a:pPr>
            <a:r>
              <a:rPr lang="en-US" dirty="0"/>
              <a:t> </a:t>
            </a:r>
          </a:p>
          <a:p>
            <a:pPr marL="114300" indent="0">
              <a:buNone/>
            </a:pPr>
            <a:r>
              <a:rPr lang="en-US" i="1" dirty="0"/>
              <a:t>Albert Einstein: Definition of sanity is doing the same thing over and over again and expect different results.</a:t>
            </a:r>
            <a:endParaRPr lang="en-US" dirty="0"/>
          </a:p>
          <a:p>
            <a:pPr marL="114300" indent="0">
              <a:buNone/>
            </a:pPr>
            <a:r>
              <a:rPr lang="en-US" dirty="0"/>
              <a:t> </a:t>
            </a:r>
          </a:p>
          <a:p>
            <a:pPr marL="114300" indent="0">
              <a:buNone/>
            </a:pPr>
            <a:r>
              <a:rPr lang="en-US" dirty="0" smtClean="0"/>
              <a:t>Leadership</a:t>
            </a:r>
            <a:r>
              <a:rPr lang="en-US" dirty="0"/>
              <a:t>: </a:t>
            </a:r>
            <a:r>
              <a:rPr lang="en-US" b="1" i="1" dirty="0"/>
              <a:t>Is about getting results through others</a:t>
            </a:r>
            <a:endParaRPr lang="en-US" dirty="0"/>
          </a:p>
          <a:p>
            <a:pPr marL="114300" indent="0">
              <a:buNone/>
            </a:pPr>
            <a:r>
              <a:rPr lang="en-US" dirty="0"/>
              <a:t> </a:t>
            </a:r>
            <a:endParaRPr lang="en-US" dirty="0" smtClean="0"/>
          </a:p>
          <a:p>
            <a:pPr marL="114300" indent="0">
              <a:buNone/>
            </a:pPr>
            <a:r>
              <a:rPr lang="en-US" dirty="0" smtClean="0"/>
              <a:t>Leadership </a:t>
            </a:r>
            <a:r>
              <a:rPr lang="en-US" dirty="0"/>
              <a:t>and discipline </a:t>
            </a:r>
            <a:r>
              <a:rPr lang="en-US" b="1" i="1" dirty="0"/>
              <a:t>are essential to performance.</a:t>
            </a:r>
            <a:endParaRPr lang="en-US" dirty="0"/>
          </a:p>
          <a:p>
            <a:endParaRPr lang="en-US" dirty="0"/>
          </a:p>
          <a:p>
            <a:pPr marL="114300" lvl="0" indent="0">
              <a:buNone/>
            </a:pPr>
            <a:r>
              <a:rPr lang="en-US" b="1" dirty="0"/>
              <a:t>Results </a:t>
            </a:r>
            <a:r>
              <a:rPr lang="en-US" b="1" dirty="0" err="1"/>
              <a:t>orientedness</a:t>
            </a:r>
            <a:endParaRPr lang="en-US" dirty="0"/>
          </a:p>
          <a:p>
            <a:pPr marL="114300" indent="0">
              <a:buNone/>
            </a:pPr>
            <a:r>
              <a:rPr lang="en-US" dirty="0"/>
              <a:t> </a:t>
            </a:r>
          </a:p>
          <a:p>
            <a:pPr marL="114300" indent="0">
              <a:buNone/>
            </a:pPr>
            <a:r>
              <a:rPr lang="en-US" i="1" dirty="0"/>
              <a:t>If you turn to be more concerned about inputs than results you end up creating work not results</a:t>
            </a:r>
            <a:endParaRPr lang="en-US" dirty="0"/>
          </a:p>
          <a:p>
            <a:pPr marL="114300" indent="0">
              <a:buNone/>
            </a:pPr>
            <a:r>
              <a:rPr lang="en-US" dirty="0"/>
              <a:t> </a:t>
            </a:r>
          </a:p>
          <a:p>
            <a:pPr marL="114300" indent="0">
              <a:buNone/>
            </a:pPr>
            <a:r>
              <a:rPr lang="en-US" dirty="0"/>
              <a:t>The effect is organizational overload bulky wage bill</a:t>
            </a:r>
          </a:p>
          <a:p>
            <a:endParaRPr lang="en-US" dirty="0"/>
          </a:p>
        </p:txBody>
      </p:sp>
    </p:spTree>
    <p:extLst>
      <p:ext uri="{BB962C8B-B14F-4D97-AF65-F5344CB8AC3E}">
        <p14:creationId xmlns:p14="http://schemas.microsoft.com/office/powerpoint/2010/main" val="48524466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92</TotalTime>
  <Words>753</Words>
  <Application>Microsoft Macintosh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Apothecary</vt:lpstr>
      <vt:lpstr>Are we facing the same direction?  Strategies and tactics for effective service delivery </vt:lpstr>
      <vt:lpstr>INTRODUCTION</vt:lpstr>
      <vt:lpstr>INTRODUCTION</vt:lpstr>
      <vt:lpstr>INTRODUCTION</vt:lpstr>
      <vt:lpstr>Same direction </vt:lpstr>
      <vt:lpstr>INTRODUCTION</vt:lpstr>
      <vt:lpstr>INTRODUCTION</vt:lpstr>
      <vt:lpstr>COMMON FACTORS FOR SERVICE DELIVERY </vt:lpstr>
      <vt:lpstr> Change prone and open mindedness </vt:lpstr>
      <vt:lpstr>Invest in skills </vt:lpstr>
      <vt:lpstr>What is the learning organization</vt:lpstr>
      <vt:lpstr>What is the learning organization</vt:lpstr>
      <vt:lpstr>What is the learning organization</vt:lpstr>
      <vt:lpstr>What is the learning organization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we facing the same direction?  Strategies and tactics for effective service delivery </dc:title>
  <dc:creator>jiyane</dc:creator>
  <cp:lastModifiedBy>jiyane</cp:lastModifiedBy>
  <cp:revision>10</cp:revision>
  <dcterms:created xsi:type="dcterms:W3CDTF">2014-11-26T11:41:45Z</dcterms:created>
  <dcterms:modified xsi:type="dcterms:W3CDTF">2014-11-26T13:14:25Z</dcterms:modified>
</cp:coreProperties>
</file>