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bookmarkIdSeed="3">
  <p:sldMasterIdLst>
    <p:sldMasterId id="2147483649" r:id="rId1"/>
    <p:sldMasterId id="2147483663" r:id="rId2"/>
  </p:sldMasterIdLst>
  <p:notesMasterIdLst>
    <p:notesMasterId r:id="rId30"/>
  </p:notesMasterIdLst>
  <p:handoutMasterIdLst>
    <p:handoutMasterId r:id="rId31"/>
  </p:handoutMasterIdLst>
  <p:sldIdLst>
    <p:sldId id="256" r:id="rId3"/>
    <p:sldId id="863" r:id="rId4"/>
    <p:sldId id="856" r:id="rId5"/>
    <p:sldId id="860" r:id="rId6"/>
    <p:sldId id="797" r:id="rId7"/>
    <p:sldId id="671" r:id="rId8"/>
    <p:sldId id="867" r:id="rId9"/>
    <p:sldId id="683" r:id="rId10"/>
    <p:sldId id="823" r:id="rId11"/>
    <p:sldId id="852" r:id="rId12"/>
    <p:sldId id="825" r:id="rId13"/>
    <p:sldId id="695" r:id="rId14"/>
    <p:sldId id="726" r:id="rId15"/>
    <p:sldId id="869" r:id="rId16"/>
    <p:sldId id="828" r:id="rId17"/>
    <p:sldId id="830" r:id="rId18"/>
    <p:sldId id="833" r:id="rId19"/>
    <p:sldId id="835" r:id="rId20"/>
    <p:sldId id="836" r:id="rId21"/>
    <p:sldId id="837" r:id="rId22"/>
    <p:sldId id="840" r:id="rId23"/>
    <p:sldId id="853" r:id="rId24"/>
    <p:sldId id="845" r:id="rId25"/>
    <p:sldId id="846" r:id="rId26"/>
    <p:sldId id="848" r:id="rId27"/>
    <p:sldId id="868" r:id="rId28"/>
    <p:sldId id="851" r:id="rId29"/>
  </p:sldIdLst>
  <p:sldSz cx="9144000" cy="6858000" type="screen4x3"/>
  <p:notesSz cx="6808788" cy="9940925"/>
  <p:defaultTextStyle>
    <a:defPPr>
      <a:defRPr lang="en-US"/>
    </a:defPPr>
    <a:lvl1pPr algn="ctr" rtl="0" fontAlgn="base">
      <a:spcBef>
        <a:spcPct val="0"/>
      </a:spcBef>
      <a:spcAft>
        <a:spcPct val="0"/>
      </a:spcAft>
      <a:defRPr sz="3200" b="1" kern="1200">
        <a:solidFill>
          <a:schemeClr val="tx1"/>
        </a:solidFill>
        <a:latin typeface="Arial" charset="0"/>
        <a:ea typeface="MS PGothic" pitchFamily="34" charset="-128"/>
        <a:cs typeface="+mn-cs"/>
      </a:defRPr>
    </a:lvl1pPr>
    <a:lvl2pPr marL="457200" algn="ctr" rtl="0" fontAlgn="base">
      <a:spcBef>
        <a:spcPct val="0"/>
      </a:spcBef>
      <a:spcAft>
        <a:spcPct val="0"/>
      </a:spcAft>
      <a:defRPr sz="3200" b="1" kern="1200">
        <a:solidFill>
          <a:schemeClr val="tx1"/>
        </a:solidFill>
        <a:latin typeface="Arial" charset="0"/>
        <a:ea typeface="MS PGothic" pitchFamily="34" charset="-128"/>
        <a:cs typeface="+mn-cs"/>
      </a:defRPr>
    </a:lvl2pPr>
    <a:lvl3pPr marL="914400" algn="ctr" rtl="0" fontAlgn="base">
      <a:spcBef>
        <a:spcPct val="0"/>
      </a:spcBef>
      <a:spcAft>
        <a:spcPct val="0"/>
      </a:spcAft>
      <a:defRPr sz="3200" b="1" kern="1200">
        <a:solidFill>
          <a:schemeClr val="tx1"/>
        </a:solidFill>
        <a:latin typeface="Arial" charset="0"/>
        <a:ea typeface="MS PGothic" pitchFamily="34" charset="-128"/>
        <a:cs typeface="+mn-cs"/>
      </a:defRPr>
    </a:lvl3pPr>
    <a:lvl4pPr marL="1371600" algn="ctr" rtl="0" fontAlgn="base">
      <a:spcBef>
        <a:spcPct val="0"/>
      </a:spcBef>
      <a:spcAft>
        <a:spcPct val="0"/>
      </a:spcAft>
      <a:defRPr sz="3200" b="1" kern="1200">
        <a:solidFill>
          <a:schemeClr val="tx1"/>
        </a:solidFill>
        <a:latin typeface="Arial" charset="0"/>
        <a:ea typeface="MS PGothic" pitchFamily="34" charset="-128"/>
        <a:cs typeface="+mn-cs"/>
      </a:defRPr>
    </a:lvl4pPr>
    <a:lvl5pPr marL="1828800" algn="ctr" rtl="0" fontAlgn="base">
      <a:spcBef>
        <a:spcPct val="0"/>
      </a:spcBef>
      <a:spcAft>
        <a:spcPct val="0"/>
      </a:spcAft>
      <a:defRPr sz="3200" b="1" kern="1200">
        <a:solidFill>
          <a:schemeClr val="tx1"/>
        </a:solidFill>
        <a:latin typeface="Arial" charset="0"/>
        <a:ea typeface="MS PGothic" pitchFamily="34" charset="-128"/>
        <a:cs typeface="+mn-cs"/>
      </a:defRPr>
    </a:lvl5pPr>
    <a:lvl6pPr marL="2286000" algn="l" defTabSz="914400" rtl="0" eaLnBrk="1" latinLnBrk="0" hangingPunct="1">
      <a:defRPr sz="3200" b="1" kern="1200">
        <a:solidFill>
          <a:schemeClr val="tx1"/>
        </a:solidFill>
        <a:latin typeface="Arial" charset="0"/>
        <a:ea typeface="MS PGothic" pitchFamily="34" charset="-128"/>
        <a:cs typeface="+mn-cs"/>
      </a:defRPr>
    </a:lvl6pPr>
    <a:lvl7pPr marL="2743200" algn="l" defTabSz="914400" rtl="0" eaLnBrk="1" latinLnBrk="0" hangingPunct="1">
      <a:defRPr sz="3200" b="1" kern="1200">
        <a:solidFill>
          <a:schemeClr val="tx1"/>
        </a:solidFill>
        <a:latin typeface="Arial" charset="0"/>
        <a:ea typeface="MS PGothic" pitchFamily="34" charset="-128"/>
        <a:cs typeface="+mn-cs"/>
      </a:defRPr>
    </a:lvl7pPr>
    <a:lvl8pPr marL="3200400" algn="l" defTabSz="914400" rtl="0" eaLnBrk="1" latinLnBrk="0" hangingPunct="1">
      <a:defRPr sz="3200" b="1" kern="1200">
        <a:solidFill>
          <a:schemeClr val="tx1"/>
        </a:solidFill>
        <a:latin typeface="Arial" charset="0"/>
        <a:ea typeface="MS PGothic" pitchFamily="34" charset="-128"/>
        <a:cs typeface="+mn-cs"/>
      </a:defRPr>
    </a:lvl8pPr>
    <a:lvl9pPr marL="3657600" algn="l" defTabSz="914400" rtl="0" eaLnBrk="1" latinLnBrk="0" hangingPunct="1">
      <a:defRPr sz="3200" b="1" kern="1200">
        <a:solidFill>
          <a:schemeClr val="tx1"/>
        </a:solidFill>
        <a:latin typeface="Arial" charset="0"/>
        <a:ea typeface="MS PGothic" pitchFamily="34" charset="-128"/>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a:srgbClr val="993300"/>
    <a:srgbClr val="FFFF99"/>
    <a:srgbClr val="CCFFCC"/>
    <a:srgbClr val="99FF99"/>
    <a:srgbClr val="FFCC66"/>
    <a:srgbClr val="306A72"/>
    <a:srgbClr val="FFC2A3"/>
    <a:srgbClr val="D1E9EB"/>
    <a:srgbClr val="5EB1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426" autoAdjust="0"/>
    <p:restoredTop sz="91329" autoAdjust="0"/>
  </p:normalViewPr>
  <p:slideViewPr>
    <p:cSldViewPr>
      <p:cViewPr varScale="1">
        <p:scale>
          <a:sx n="74" d="100"/>
          <a:sy n="74" d="100"/>
        </p:scale>
        <p:origin x="-1188"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7046"/>
          </a:xfrm>
          <a:prstGeom prst="rect">
            <a:avLst/>
          </a:prstGeom>
        </p:spPr>
        <p:txBody>
          <a:bodyPr vert="horz" lIns="92281" tIns="46141" rIns="92281" bIns="46141" rtlCol="0"/>
          <a:lstStyle>
            <a:lvl1pPr algn="l" eaLnBrk="0" hangingPunct="0">
              <a:defRPr sz="1200" b="0">
                <a:ea typeface="ＭＳ Ｐゴシック" pitchFamily="-48" charset="-128"/>
                <a:cs typeface="+mn-cs"/>
              </a:defRPr>
            </a:lvl1pPr>
          </a:lstStyle>
          <a:p>
            <a:pPr>
              <a:defRPr/>
            </a:pPr>
            <a:endParaRPr lang="en-ZA" dirty="0"/>
          </a:p>
        </p:txBody>
      </p:sp>
      <p:sp>
        <p:nvSpPr>
          <p:cNvPr id="3" name="Date Placeholder 2"/>
          <p:cNvSpPr>
            <a:spLocks noGrp="1"/>
          </p:cNvSpPr>
          <p:nvPr>
            <p:ph type="dt" sz="quarter" idx="1"/>
          </p:nvPr>
        </p:nvSpPr>
        <p:spPr>
          <a:xfrm>
            <a:off x="3856738" y="0"/>
            <a:ext cx="2950475" cy="497046"/>
          </a:xfrm>
          <a:prstGeom prst="rect">
            <a:avLst/>
          </a:prstGeom>
        </p:spPr>
        <p:txBody>
          <a:bodyPr vert="horz" lIns="92281" tIns="46141" rIns="92281" bIns="46141" rtlCol="0"/>
          <a:lstStyle>
            <a:lvl1pPr algn="r" eaLnBrk="0" hangingPunct="0">
              <a:defRPr sz="1200" b="0">
                <a:ea typeface="ＭＳ Ｐゴシック" pitchFamily="-48" charset="-128"/>
                <a:cs typeface="+mn-cs"/>
              </a:defRPr>
            </a:lvl1pPr>
          </a:lstStyle>
          <a:p>
            <a:pPr>
              <a:defRPr/>
            </a:pPr>
            <a:fld id="{6F0F58CE-E353-4C3B-AE21-2B003DBE13BC}" type="datetimeFigureOut">
              <a:rPr lang="en-US"/>
              <a:pPr>
                <a:defRPr/>
              </a:pPr>
              <a:t>11/21/2014</a:t>
            </a:fld>
            <a:endParaRPr lang="en-ZA" dirty="0"/>
          </a:p>
        </p:txBody>
      </p:sp>
      <p:sp>
        <p:nvSpPr>
          <p:cNvPr id="4" name="Footer Placeholder 3"/>
          <p:cNvSpPr>
            <a:spLocks noGrp="1"/>
          </p:cNvSpPr>
          <p:nvPr>
            <p:ph type="ftr" sz="quarter" idx="2"/>
          </p:nvPr>
        </p:nvSpPr>
        <p:spPr>
          <a:xfrm>
            <a:off x="0" y="9442154"/>
            <a:ext cx="2950475" cy="497046"/>
          </a:xfrm>
          <a:prstGeom prst="rect">
            <a:avLst/>
          </a:prstGeom>
        </p:spPr>
        <p:txBody>
          <a:bodyPr vert="horz" lIns="92281" tIns="46141" rIns="92281" bIns="46141" rtlCol="0" anchor="b"/>
          <a:lstStyle>
            <a:lvl1pPr algn="l" eaLnBrk="0" hangingPunct="0">
              <a:defRPr sz="1200" b="0">
                <a:ea typeface="ＭＳ Ｐゴシック" pitchFamily="-48" charset="-128"/>
                <a:cs typeface="+mn-cs"/>
              </a:defRPr>
            </a:lvl1pPr>
          </a:lstStyle>
          <a:p>
            <a:pPr>
              <a:defRPr/>
            </a:pPr>
            <a:endParaRPr lang="en-ZA" dirty="0"/>
          </a:p>
        </p:txBody>
      </p:sp>
      <p:sp>
        <p:nvSpPr>
          <p:cNvPr id="5" name="Slide Number Placeholder 4"/>
          <p:cNvSpPr>
            <a:spLocks noGrp="1"/>
          </p:cNvSpPr>
          <p:nvPr>
            <p:ph type="sldNum" sz="quarter" idx="3"/>
          </p:nvPr>
        </p:nvSpPr>
        <p:spPr>
          <a:xfrm>
            <a:off x="3856738" y="9442154"/>
            <a:ext cx="2950475" cy="497046"/>
          </a:xfrm>
          <a:prstGeom prst="rect">
            <a:avLst/>
          </a:prstGeom>
        </p:spPr>
        <p:txBody>
          <a:bodyPr vert="horz" lIns="92281" tIns="46141" rIns="92281" bIns="46141" rtlCol="0" anchor="b"/>
          <a:lstStyle>
            <a:lvl1pPr algn="r" eaLnBrk="0" hangingPunct="0">
              <a:defRPr sz="1200" b="0">
                <a:ea typeface="ＭＳ Ｐゴシック" pitchFamily="-48" charset="-128"/>
                <a:cs typeface="+mn-cs"/>
              </a:defRPr>
            </a:lvl1pPr>
          </a:lstStyle>
          <a:p>
            <a:pPr>
              <a:defRPr/>
            </a:pPr>
            <a:fld id="{D9950981-E226-4F73-85DC-8F98536B5783}" type="slidenum">
              <a:rPr lang="en-ZA"/>
              <a:pPr>
                <a:defRPr/>
              </a:pPr>
              <a:t>‹#›</a:t>
            </a:fld>
            <a:endParaRPr lang="en-ZA" dirty="0"/>
          </a:p>
        </p:txBody>
      </p:sp>
    </p:spTree>
    <p:extLst>
      <p:ext uri="{BB962C8B-B14F-4D97-AF65-F5344CB8AC3E}">
        <p14:creationId xmlns:p14="http://schemas.microsoft.com/office/powerpoint/2010/main" val="129653699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7046"/>
          </a:xfrm>
          <a:prstGeom prst="rect">
            <a:avLst/>
          </a:prstGeom>
        </p:spPr>
        <p:txBody>
          <a:bodyPr vert="horz" lIns="92281" tIns="46141" rIns="92281" bIns="46141" rtlCol="0"/>
          <a:lstStyle>
            <a:lvl1pPr algn="l" eaLnBrk="0" hangingPunct="0">
              <a:defRPr sz="1200" b="0">
                <a:ea typeface="ＭＳ Ｐゴシック" pitchFamily="-48" charset="-128"/>
                <a:cs typeface="+mn-cs"/>
              </a:defRPr>
            </a:lvl1pPr>
          </a:lstStyle>
          <a:p>
            <a:pPr>
              <a:defRPr/>
            </a:pPr>
            <a:endParaRPr lang="en-ZA" dirty="0"/>
          </a:p>
        </p:txBody>
      </p:sp>
      <p:sp>
        <p:nvSpPr>
          <p:cNvPr id="3" name="Date Placeholder 2"/>
          <p:cNvSpPr>
            <a:spLocks noGrp="1"/>
          </p:cNvSpPr>
          <p:nvPr>
            <p:ph type="dt" idx="1"/>
          </p:nvPr>
        </p:nvSpPr>
        <p:spPr>
          <a:xfrm>
            <a:off x="3856738" y="0"/>
            <a:ext cx="2950475" cy="497046"/>
          </a:xfrm>
          <a:prstGeom prst="rect">
            <a:avLst/>
          </a:prstGeom>
        </p:spPr>
        <p:txBody>
          <a:bodyPr vert="horz" lIns="92281" tIns="46141" rIns="92281" bIns="46141" rtlCol="0"/>
          <a:lstStyle>
            <a:lvl1pPr algn="r" eaLnBrk="0" hangingPunct="0">
              <a:defRPr sz="1200" b="0">
                <a:ea typeface="ＭＳ Ｐゴシック" pitchFamily="-48" charset="-128"/>
                <a:cs typeface="+mn-cs"/>
              </a:defRPr>
            </a:lvl1pPr>
          </a:lstStyle>
          <a:p>
            <a:pPr>
              <a:defRPr/>
            </a:pPr>
            <a:fld id="{E607998B-4435-48E0-9FB3-325E18145312}" type="datetimeFigureOut">
              <a:rPr lang="en-US"/>
              <a:pPr>
                <a:defRPr/>
              </a:pPr>
              <a:t>11/21/2014</a:t>
            </a:fld>
            <a:endParaRPr lang="en-ZA" dirty="0"/>
          </a:p>
        </p:txBody>
      </p:sp>
      <p:sp>
        <p:nvSpPr>
          <p:cNvPr id="4" name="Slide Image Placeholder 3"/>
          <p:cNvSpPr>
            <a:spLocks noGrp="1" noRot="1" noChangeAspect="1"/>
          </p:cNvSpPr>
          <p:nvPr>
            <p:ph type="sldImg" idx="2"/>
          </p:nvPr>
        </p:nvSpPr>
        <p:spPr>
          <a:xfrm>
            <a:off x="919163" y="746125"/>
            <a:ext cx="4970462" cy="3727450"/>
          </a:xfrm>
          <a:prstGeom prst="rect">
            <a:avLst/>
          </a:prstGeom>
          <a:noFill/>
          <a:ln w="12700">
            <a:solidFill>
              <a:prstClr val="black"/>
            </a:solidFill>
          </a:ln>
        </p:spPr>
        <p:txBody>
          <a:bodyPr vert="horz" lIns="92281" tIns="46141" rIns="92281" bIns="46141" rtlCol="0" anchor="ctr"/>
          <a:lstStyle/>
          <a:p>
            <a:pPr lvl="0"/>
            <a:endParaRPr lang="en-ZA" noProof="0" dirty="0" smtClean="0"/>
          </a:p>
        </p:txBody>
      </p:sp>
      <p:sp>
        <p:nvSpPr>
          <p:cNvPr id="5" name="Notes Placeholder 4"/>
          <p:cNvSpPr>
            <a:spLocks noGrp="1"/>
          </p:cNvSpPr>
          <p:nvPr>
            <p:ph type="body" sz="quarter" idx="3"/>
          </p:nvPr>
        </p:nvSpPr>
        <p:spPr>
          <a:xfrm>
            <a:off x="680879" y="4721941"/>
            <a:ext cx="5447030" cy="4473416"/>
          </a:xfrm>
          <a:prstGeom prst="rect">
            <a:avLst/>
          </a:prstGeom>
        </p:spPr>
        <p:txBody>
          <a:bodyPr vert="horz" wrap="square" lIns="92281" tIns="46141" rIns="92281" bIns="46141"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ZA" noProof="0" smtClean="0"/>
          </a:p>
        </p:txBody>
      </p:sp>
      <p:sp>
        <p:nvSpPr>
          <p:cNvPr id="6" name="Footer Placeholder 5"/>
          <p:cNvSpPr>
            <a:spLocks noGrp="1"/>
          </p:cNvSpPr>
          <p:nvPr>
            <p:ph type="ftr" sz="quarter" idx="4"/>
          </p:nvPr>
        </p:nvSpPr>
        <p:spPr>
          <a:xfrm>
            <a:off x="0" y="9442154"/>
            <a:ext cx="2950475" cy="497046"/>
          </a:xfrm>
          <a:prstGeom prst="rect">
            <a:avLst/>
          </a:prstGeom>
        </p:spPr>
        <p:txBody>
          <a:bodyPr vert="horz" lIns="92281" tIns="46141" rIns="92281" bIns="46141" rtlCol="0" anchor="b"/>
          <a:lstStyle>
            <a:lvl1pPr algn="l" eaLnBrk="0" hangingPunct="0">
              <a:defRPr sz="1200" b="0">
                <a:ea typeface="ＭＳ Ｐゴシック" pitchFamily="-48" charset="-128"/>
                <a:cs typeface="+mn-cs"/>
              </a:defRPr>
            </a:lvl1pPr>
          </a:lstStyle>
          <a:p>
            <a:pPr>
              <a:defRPr/>
            </a:pPr>
            <a:endParaRPr lang="en-ZA" dirty="0"/>
          </a:p>
        </p:txBody>
      </p:sp>
      <p:sp>
        <p:nvSpPr>
          <p:cNvPr id="7" name="Slide Number Placeholder 6"/>
          <p:cNvSpPr>
            <a:spLocks noGrp="1"/>
          </p:cNvSpPr>
          <p:nvPr>
            <p:ph type="sldNum" sz="quarter" idx="5"/>
          </p:nvPr>
        </p:nvSpPr>
        <p:spPr>
          <a:xfrm>
            <a:off x="3856738" y="9442154"/>
            <a:ext cx="2950475" cy="497046"/>
          </a:xfrm>
          <a:prstGeom prst="rect">
            <a:avLst/>
          </a:prstGeom>
        </p:spPr>
        <p:txBody>
          <a:bodyPr vert="horz" lIns="92281" tIns="46141" rIns="92281" bIns="46141" rtlCol="0" anchor="b"/>
          <a:lstStyle>
            <a:lvl1pPr algn="r" eaLnBrk="0" hangingPunct="0">
              <a:defRPr sz="1200" b="0">
                <a:ea typeface="ＭＳ Ｐゴシック" pitchFamily="-48" charset="-128"/>
                <a:cs typeface="+mn-cs"/>
              </a:defRPr>
            </a:lvl1pPr>
          </a:lstStyle>
          <a:p>
            <a:pPr>
              <a:defRPr/>
            </a:pPr>
            <a:fld id="{E949E51D-D1F7-4E9C-97B5-33942C566359}" type="slidenum">
              <a:rPr lang="en-ZA"/>
              <a:pPr>
                <a:defRPr/>
              </a:pPr>
              <a:t>‹#›</a:t>
            </a:fld>
            <a:endParaRPr lang="en-ZA" dirty="0"/>
          </a:p>
        </p:txBody>
      </p:sp>
    </p:spTree>
    <p:extLst>
      <p:ext uri="{BB962C8B-B14F-4D97-AF65-F5344CB8AC3E}">
        <p14:creationId xmlns:p14="http://schemas.microsoft.com/office/powerpoint/2010/main" val="2167058792"/>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Arial" charset="0"/>
      </a:defRPr>
    </a:lvl1pPr>
    <a:lvl2pPr marL="457200" algn="l" rtl="0" eaLnBrk="0" fontAlgn="base" hangingPunct="0">
      <a:spcBef>
        <a:spcPct val="30000"/>
      </a:spcBef>
      <a:spcAft>
        <a:spcPct val="0"/>
      </a:spcAft>
      <a:defRPr sz="1200" kern="1200">
        <a:solidFill>
          <a:schemeClr val="tx1"/>
        </a:solidFill>
        <a:latin typeface="+mn-lt"/>
        <a:ea typeface="+mn-ea"/>
        <a:cs typeface="Arial" charset="0"/>
      </a:defRPr>
    </a:lvl2pPr>
    <a:lvl3pPr marL="914400" algn="l" rtl="0" eaLnBrk="0" fontAlgn="base" hangingPunct="0">
      <a:spcBef>
        <a:spcPct val="30000"/>
      </a:spcBef>
      <a:spcAft>
        <a:spcPct val="0"/>
      </a:spcAft>
      <a:defRPr sz="1200" kern="1200">
        <a:solidFill>
          <a:schemeClr val="tx1"/>
        </a:solidFill>
        <a:latin typeface="+mn-lt"/>
        <a:ea typeface="+mn-ea"/>
        <a:cs typeface="Arial" charset="0"/>
      </a:defRPr>
    </a:lvl3pPr>
    <a:lvl4pPr marL="1371600" algn="l" rtl="0" eaLnBrk="0" fontAlgn="base" hangingPunct="0">
      <a:spcBef>
        <a:spcPct val="30000"/>
      </a:spcBef>
      <a:spcAft>
        <a:spcPct val="0"/>
      </a:spcAft>
      <a:defRPr sz="1200" kern="1200">
        <a:solidFill>
          <a:schemeClr val="tx1"/>
        </a:solidFill>
        <a:latin typeface="+mn-lt"/>
        <a:ea typeface="+mn-ea"/>
        <a:cs typeface="Arial" charset="0"/>
      </a:defRPr>
    </a:lvl4pPr>
    <a:lvl5pPr marL="1828800" algn="l" rtl="0" eaLnBrk="0" fontAlgn="base" hangingPunct="0">
      <a:spcBef>
        <a:spcPct val="30000"/>
      </a:spcBef>
      <a:spcAft>
        <a:spcPct val="0"/>
      </a:spcAft>
      <a:defRPr sz="1200" kern="1200">
        <a:solidFill>
          <a:schemeClr val="tx1"/>
        </a:solidFill>
        <a:latin typeface="+mn-lt"/>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949E51D-D1F7-4E9C-97B5-33942C566359}" type="slidenum">
              <a:rPr lang="en-ZA" smtClean="0"/>
              <a:pPr>
                <a:defRPr/>
              </a:pPr>
              <a:t>1</a:t>
            </a:fld>
            <a:endParaRPr lang="en-ZA" dirty="0"/>
          </a:p>
        </p:txBody>
      </p:sp>
    </p:spTree>
    <p:extLst>
      <p:ext uri="{BB962C8B-B14F-4D97-AF65-F5344CB8AC3E}">
        <p14:creationId xmlns:p14="http://schemas.microsoft.com/office/powerpoint/2010/main" val="10363982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949E51D-D1F7-4E9C-97B5-33942C566359}" type="slidenum">
              <a:rPr lang="en-ZA" smtClean="0"/>
              <a:pPr>
                <a:defRPr/>
              </a:pPr>
              <a:t>8</a:t>
            </a:fld>
            <a:endParaRPr lang="en-ZA" dirty="0"/>
          </a:p>
        </p:txBody>
      </p:sp>
    </p:spTree>
    <p:extLst>
      <p:ext uri="{BB962C8B-B14F-4D97-AF65-F5344CB8AC3E}">
        <p14:creationId xmlns:p14="http://schemas.microsoft.com/office/powerpoint/2010/main" val="12921419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949E51D-D1F7-4E9C-97B5-33942C566359}" type="slidenum">
              <a:rPr lang="en-ZA" smtClean="0"/>
              <a:pPr>
                <a:defRPr/>
              </a:pPr>
              <a:t>9</a:t>
            </a:fld>
            <a:endParaRPr lang="en-ZA" dirty="0"/>
          </a:p>
        </p:txBody>
      </p:sp>
    </p:spTree>
    <p:extLst>
      <p:ext uri="{BB962C8B-B14F-4D97-AF65-F5344CB8AC3E}">
        <p14:creationId xmlns:p14="http://schemas.microsoft.com/office/powerpoint/2010/main" val="12921419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949E51D-D1F7-4E9C-97B5-33942C566359}" type="slidenum">
              <a:rPr lang="en-ZA" smtClean="0"/>
              <a:pPr>
                <a:defRPr/>
              </a:pPr>
              <a:t>10</a:t>
            </a:fld>
            <a:endParaRPr lang="en-ZA" dirty="0"/>
          </a:p>
        </p:txBody>
      </p:sp>
    </p:spTree>
    <p:extLst>
      <p:ext uri="{BB962C8B-B14F-4D97-AF65-F5344CB8AC3E}">
        <p14:creationId xmlns:p14="http://schemas.microsoft.com/office/powerpoint/2010/main" val="13091573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949E51D-D1F7-4E9C-97B5-33942C566359}" type="slidenum">
              <a:rPr lang="en-ZA" smtClean="0"/>
              <a:pPr>
                <a:defRPr/>
              </a:pPr>
              <a:t>11</a:t>
            </a:fld>
            <a:endParaRPr lang="en-ZA" dirty="0"/>
          </a:p>
        </p:txBody>
      </p:sp>
    </p:spTree>
    <p:extLst>
      <p:ext uri="{BB962C8B-B14F-4D97-AF65-F5344CB8AC3E}">
        <p14:creationId xmlns:p14="http://schemas.microsoft.com/office/powerpoint/2010/main" val="12921419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949E51D-D1F7-4E9C-97B5-33942C566359}" type="slidenum">
              <a:rPr lang="en-ZA" smtClean="0"/>
              <a:pPr>
                <a:defRPr/>
              </a:pPr>
              <a:t>12</a:t>
            </a:fld>
            <a:endParaRPr lang="en-ZA" dirty="0"/>
          </a:p>
        </p:txBody>
      </p:sp>
    </p:spTree>
    <p:extLst>
      <p:ext uri="{BB962C8B-B14F-4D97-AF65-F5344CB8AC3E}">
        <p14:creationId xmlns:p14="http://schemas.microsoft.com/office/powerpoint/2010/main" val="12921419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949E51D-D1F7-4E9C-97B5-33942C566359}" type="slidenum">
              <a:rPr lang="en-ZA" smtClean="0"/>
              <a:pPr>
                <a:defRPr/>
              </a:pPr>
              <a:t>13</a:t>
            </a:fld>
            <a:endParaRPr lang="en-ZA" dirty="0"/>
          </a:p>
        </p:txBody>
      </p:sp>
    </p:spTree>
    <p:extLst>
      <p:ext uri="{BB962C8B-B14F-4D97-AF65-F5344CB8AC3E}">
        <p14:creationId xmlns:p14="http://schemas.microsoft.com/office/powerpoint/2010/main" val="12921419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949E51D-D1F7-4E9C-97B5-33942C566359}" type="slidenum">
              <a:rPr lang="en-ZA" smtClean="0"/>
              <a:pPr>
                <a:defRPr/>
              </a:pPr>
              <a:t>21</a:t>
            </a:fld>
            <a:endParaRPr lang="en-ZA" dirty="0"/>
          </a:p>
        </p:txBody>
      </p:sp>
    </p:spTree>
    <p:extLst>
      <p:ext uri="{BB962C8B-B14F-4D97-AF65-F5344CB8AC3E}">
        <p14:creationId xmlns:p14="http://schemas.microsoft.com/office/powerpoint/2010/main" val="11173523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949E51D-D1F7-4E9C-97B5-33942C566359}" type="slidenum">
              <a:rPr lang="en-ZA" smtClean="0"/>
              <a:pPr>
                <a:defRPr/>
              </a:pPr>
              <a:t>22</a:t>
            </a:fld>
            <a:endParaRPr lang="en-ZA" dirty="0"/>
          </a:p>
        </p:txBody>
      </p:sp>
    </p:spTree>
    <p:extLst>
      <p:ext uri="{BB962C8B-B14F-4D97-AF65-F5344CB8AC3E}">
        <p14:creationId xmlns:p14="http://schemas.microsoft.com/office/powerpoint/2010/main" val="34513926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ZA"/>
          </a:p>
        </p:txBody>
      </p:sp>
      <p:sp>
        <p:nvSpPr>
          <p:cNvPr id="4" name="Rectangle 4"/>
          <p:cNvSpPr>
            <a:spLocks noGrp="1" noChangeArrowheads="1"/>
          </p:cNvSpPr>
          <p:nvPr>
            <p:ph type="dt" sz="half" idx="10"/>
          </p:nvPr>
        </p:nvSpPr>
        <p:spPr>
          <a:ln/>
        </p:spPr>
        <p:txBody>
          <a:bodyPr/>
          <a:lstStyle>
            <a:lvl1pPr>
              <a:defRPr/>
            </a:lvl1pPr>
          </a:lstStyle>
          <a:p>
            <a:pPr>
              <a:defRPr/>
            </a:pPr>
            <a:fld id="{5C064B6D-1195-42D8-B07F-235524F3FD67}" type="datetime1">
              <a:rPr lang="en-US" smtClean="0"/>
              <a:t>11/21/2014</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pic>
        <p:nvPicPr>
          <p:cNvPr id="6" name="Picture 5" descr="C:\Users\JusticeK\AppData\Local\Microsoft\Windows\Temporary Internet Files\Content.Outlook\3R6TD3T3\100 YEARS LOGO.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39552" y="6316870"/>
            <a:ext cx="985083" cy="369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Rectangle 4"/>
          <p:cNvSpPr>
            <a:spLocks noGrp="1" noChangeArrowheads="1"/>
          </p:cNvSpPr>
          <p:nvPr>
            <p:ph type="dt" sz="half" idx="10"/>
          </p:nvPr>
        </p:nvSpPr>
        <p:spPr>
          <a:ln/>
        </p:spPr>
        <p:txBody>
          <a:bodyPr/>
          <a:lstStyle>
            <a:lvl1pPr>
              <a:defRPr/>
            </a:lvl1pPr>
          </a:lstStyle>
          <a:p>
            <a:pPr>
              <a:defRPr/>
            </a:pPr>
            <a:fld id="{195EEB0E-674B-4EA9-B964-A912990718AB}" type="datetime1">
              <a:rPr lang="en-US" smtClean="0"/>
              <a:t>11/21/2014</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5288" y="274638"/>
            <a:ext cx="2095500" cy="5808662"/>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57200" y="274638"/>
            <a:ext cx="6135688" cy="58086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Rectangle 4"/>
          <p:cNvSpPr>
            <a:spLocks noGrp="1" noChangeArrowheads="1"/>
          </p:cNvSpPr>
          <p:nvPr>
            <p:ph type="dt" sz="half" idx="10"/>
          </p:nvPr>
        </p:nvSpPr>
        <p:spPr>
          <a:ln/>
        </p:spPr>
        <p:txBody>
          <a:bodyPr/>
          <a:lstStyle>
            <a:lvl1pPr>
              <a:defRPr/>
            </a:lvl1pPr>
          </a:lstStyle>
          <a:p>
            <a:pPr>
              <a:defRPr/>
            </a:pPr>
            <a:fld id="{F06EC5BE-A6E7-4D63-A3E3-F607290471F4}" type="datetime1">
              <a:rPr lang="en-US" smtClean="0"/>
              <a:t>11/21/2014</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ZA"/>
          </a:p>
        </p:txBody>
      </p:sp>
      <p:sp>
        <p:nvSpPr>
          <p:cNvPr id="3" name="Text Placeholder 2"/>
          <p:cNvSpPr>
            <a:spLocks noGrp="1"/>
          </p:cNvSpPr>
          <p:nvPr>
            <p:ph type="body" sz="half" idx="1"/>
          </p:nvPr>
        </p:nvSpPr>
        <p:spPr>
          <a:xfrm>
            <a:off x="611188" y="1557338"/>
            <a:ext cx="4038600" cy="4525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802188" y="1557338"/>
            <a:ext cx="4038600" cy="4525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Rectangle 4"/>
          <p:cNvSpPr>
            <a:spLocks noGrp="1" noChangeArrowheads="1"/>
          </p:cNvSpPr>
          <p:nvPr>
            <p:ph type="dt" sz="half" idx="10"/>
          </p:nvPr>
        </p:nvSpPr>
        <p:spPr>
          <a:ln/>
        </p:spPr>
        <p:txBody>
          <a:bodyPr/>
          <a:lstStyle>
            <a:lvl1pPr>
              <a:defRPr/>
            </a:lvl1pPr>
          </a:lstStyle>
          <a:p>
            <a:pPr>
              <a:defRPr/>
            </a:pPr>
            <a:fld id="{C20354B8-A804-460F-B045-C478F247E342}" type="datetime1">
              <a:rPr lang="en-US" smtClean="0"/>
              <a:t>11/21/2014</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ZA"/>
          </a:p>
        </p:txBody>
      </p:sp>
      <p:sp>
        <p:nvSpPr>
          <p:cNvPr id="3" name="Table Placeholder 2"/>
          <p:cNvSpPr>
            <a:spLocks noGrp="1"/>
          </p:cNvSpPr>
          <p:nvPr>
            <p:ph type="tbl" idx="1"/>
          </p:nvPr>
        </p:nvSpPr>
        <p:spPr>
          <a:xfrm>
            <a:off x="611188" y="1557338"/>
            <a:ext cx="8229600" cy="4525962"/>
          </a:xfrm>
        </p:spPr>
        <p:txBody>
          <a:bodyPr/>
          <a:lstStyle/>
          <a:p>
            <a:pPr lvl="0"/>
            <a:endParaRPr lang="en-ZA" noProof="0" dirty="0" smtClean="0"/>
          </a:p>
        </p:txBody>
      </p:sp>
      <p:sp>
        <p:nvSpPr>
          <p:cNvPr id="4" name="Rectangle 4"/>
          <p:cNvSpPr>
            <a:spLocks noGrp="1" noChangeArrowheads="1"/>
          </p:cNvSpPr>
          <p:nvPr>
            <p:ph type="dt" sz="half" idx="10"/>
          </p:nvPr>
        </p:nvSpPr>
        <p:spPr>
          <a:ln/>
        </p:spPr>
        <p:txBody>
          <a:bodyPr/>
          <a:lstStyle>
            <a:lvl1pPr>
              <a:defRPr/>
            </a:lvl1pPr>
          </a:lstStyle>
          <a:p>
            <a:pPr>
              <a:defRPr/>
            </a:pPr>
            <a:fld id="{60239D9A-2344-4E8F-A70B-24DB0E9AE4AF}" type="datetime1">
              <a:rPr lang="en-US" smtClean="0"/>
              <a:t>11/21/2014</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AAFDBDFC-9E36-4DBE-8856-F12C82820CC6}" type="datetime1">
              <a:rPr lang="en-US" smtClean="0"/>
              <a:t>11/21/2014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A7C7E0C-B3D9-4DC4-ACE4-56703A5B6EE0}" type="slidenum">
              <a:rPr lang="en-GB" smtClean="0"/>
              <a:t>‹#›</a:t>
            </a:fld>
            <a:endParaRPr lang="en-GB" dirty="0"/>
          </a:p>
        </p:txBody>
      </p:sp>
    </p:spTree>
    <p:extLst>
      <p:ext uri="{BB962C8B-B14F-4D97-AF65-F5344CB8AC3E}">
        <p14:creationId xmlns:p14="http://schemas.microsoft.com/office/powerpoint/2010/main" val="12041782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D1FA15C-F5BD-4215-B1F8-E4807E01BAD4}" type="datetime1">
              <a:rPr lang="en-US" smtClean="0"/>
              <a:t>11/21/2014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A7C7E0C-B3D9-4DC4-ACE4-56703A5B6EE0}" type="slidenum">
              <a:rPr lang="en-GB" smtClean="0"/>
              <a:t>‹#›</a:t>
            </a:fld>
            <a:endParaRPr lang="en-GB" dirty="0"/>
          </a:p>
        </p:txBody>
      </p:sp>
    </p:spTree>
    <p:extLst>
      <p:ext uri="{BB962C8B-B14F-4D97-AF65-F5344CB8AC3E}">
        <p14:creationId xmlns:p14="http://schemas.microsoft.com/office/powerpoint/2010/main" val="10016977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ED489B6-DE34-4912-8C1B-D9F2381EFED3}" type="datetime1">
              <a:rPr lang="en-US" smtClean="0"/>
              <a:t>11/21/2014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A7C7E0C-B3D9-4DC4-ACE4-56703A5B6EE0}" type="slidenum">
              <a:rPr lang="en-GB" smtClean="0"/>
              <a:t>‹#›</a:t>
            </a:fld>
            <a:endParaRPr lang="en-GB" dirty="0"/>
          </a:p>
        </p:txBody>
      </p:sp>
    </p:spTree>
    <p:extLst>
      <p:ext uri="{BB962C8B-B14F-4D97-AF65-F5344CB8AC3E}">
        <p14:creationId xmlns:p14="http://schemas.microsoft.com/office/powerpoint/2010/main" val="28503264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DF5CB74D-6E03-416E-AC9F-FB1D0FCBB7C6}" type="datetime1">
              <a:rPr lang="en-US" smtClean="0"/>
              <a:t>11/21/2014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A7C7E0C-B3D9-4DC4-ACE4-56703A5B6EE0}" type="slidenum">
              <a:rPr lang="en-GB" smtClean="0"/>
              <a:t>‹#›</a:t>
            </a:fld>
            <a:endParaRPr lang="en-GB" dirty="0"/>
          </a:p>
        </p:txBody>
      </p:sp>
    </p:spTree>
    <p:extLst>
      <p:ext uri="{BB962C8B-B14F-4D97-AF65-F5344CB8AC3E}">
        <p14:creationId xmlns:p14="http://schemas.microsoft.com/office/powerpoint/2010/main" val="18914096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9F7585A0-CCF2-4193-B0CC-F3CD42A8662C}" type="datetime1">
              <a:rPr lang="en-US" smtClean="0"/>
              <a:t>11/21/2014</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7A7C7E0C-B3D9-4DC4-ACE4-56703A5B6EE0}" type="slidenum">
              <a:rPr lang="en-GB" smtClean="0"/>
              <a:t>‹#›</a:t>
            </a:fld>
            <a:endParaRPr lang="en-GB" dirty="0"/>
          </a:p>
        </p:txBody>
      </p:sp>
    </p:spTree>
    <p:extLst>
      <p:ext uri="{BB962C8B-B14F-4D97-AF65-F5344CB8AC3E}">
        <p14:creationId xmlns:p14="http://schemas.microsoft.com/office/powerpoint/2010/main" val="2797515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9FA993D-43DA-480E-85F5-1AF2FF6D2815}" type="datetime1">
              <a:rPr lang="en-US" smtClean="0"/>
              <a:t>11/21/2014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A7C7E0C-B3D9-4DC4-ACE4-56703A5B6EE0}" type="slidenum">
              <a:rPr lang="en-GB" smtClean="0"/>
              <a:t>‹#›</a:t>
            </a:fld>
            <a:endParaRPr lang="en-GB" dirty="0"/>
          </a:p>
        </p:txBody>
      </p:sp>
    </p:spTree>
    <p:extLst>
      <p:ext uri="{BB962C8B-B14F-4D97-AF65-F5344CB8AC3E}">
        <p14:creationId xmlns:p14="http://schemas.microsoft.com/office/powerpoint/2010/main" val="16154471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Rectangle 4"/>
          <p:cNvSpPr>
            <a:spLocks noGrp="1" noChangeArrowheads="1"/>
          </p:cNvSpPr>
          <p:nvPr>
            <p:ph type="dt" sz="half" idx="10"/>
          </p:nvPr>
        </p:nvSpPr>
        <p:spPr>
          <a:ln/>
        </p:spPr>
        <p:txBody>
          <a:bodyPr/>
          <a:lstStyle>
            <a:lvl1pPr>
              <a:defRPr/>
            </a:lvl1pPr>
          </a:lstStyle>
          <a:p>
            <a:pPr>
              <a:defRPr/>
            </a:pPr>
            <a:fld id="{00758009-9136-4391-BAB8-92B61EE7758E}" type="datetime1">
              <a:rPr lang="en-US" smtClean="0"/>
              <a:t>11/21/2014</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CC1A28-DCEF-4C49-A808-485315A0E564}" type="datetime1">
              <a:rPr lang="en-US" smtClean="0"/>
              <a:t>11/21/2014</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7A7C7E0C-B3D9-4DC4-ACE4-56703A5B6EE0}" type="slidenum">
              <a:rPr lang="en-GB" smtClean="0"/>
              <a:t>‹#›</a:t>
            </a:fld>
            <a:endParaRPr lang="en-GB" dirty="0"/>
          </a:p>
        </p:txBody>
      </p:sp>
    </p:spTree>
    <p:extLst>
      <p:ext uri="{BB962C8B-B14F-4D97-AF65-F5344CB8AC3E}">
        <p14:creationId xmlns:p14="http://schemas.microsoft.com/office/powerpoint/2010/main" val="9251381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EF1032-DF14-4545-81BB-7377AF7A8FD5}" type="datetime1">
              <a:rPr lang="en-US" smtClean="0"/>
              <a:t>11/21/2014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A7C7E0C-B3D9-4DC4-ACE4-56703A5B6EE0}" type="slidenum">
              <a:rPr lang="en-GB" smtClean="0"/>
              <a:t>‹#›</a:t>
            </a:fld>
            <a:endParaRPr lang="en-GB" dirty="0"/>
          </a:p>
        </p:txBody>
      </p:sp>
    </p:spTree>
    <p:extLst>
      <p:ext uri="{BB962C8B-B14F-4D97-AF65-F5344CB8AC3E}">
        <p14:creationId xmlns:p14="http://schemas.microsoft.com/office/powerpoint/2010/main" val="35028752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979025-5B82-4E57-8CB7-BEF346D48512}" type="datetime1">
              <a:rPr lang="en-US" smtClean="0"/>
              <a:t>11/21/2014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A7C7E0C-B3D9-4DC4-ACE4-56703A5B6EE0}" type="slidenum">
              <a:rPr lang="en-GB" smtClean="0"/>
              <a:t>‹#›</a:t>
            </a:fld>
            <a:endParaRPr lang="en-GB" dirty="0"/>
          </a:p>
        </p:txBody>
      </p:sp>
    </p:spTree>
    <p:extLst>
      <p:ext uri="{BB962C8B-B14F-4D97-AF65-F5344CB8AC3E}">
        <p14:creationId xmlns:p14="http://schemas.microsoft.com/office/powerpoint/2010/main" val="21120345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2956987-50E6-41AF-9304-71AE9337F466}" type="datetime1">
              <a:rPr lang="en-US" smtClean="0"/>
              <a:t>11/21/2014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A7C7E0C-B3D9-4DC4-ACE4-56703A5B6EE0}" type="slidenum">
              <a:rPr lang="en-GB" smtClean="0"/>
              <a:t>‹#›</a:t>
            </a:fld>
            <a:endParaRPr lang="en-GB" dirty="0"/>
          </a:p>
        </p:txBody>
      </p:sp>
    </p:spTree>
    <p:extLst>
      <p:ext uri="{BB962C8B-B14F-4D97-AF65-F5344CB8AC3E}">
        <p14:creationId xmlns:p14="http://schemas.microsoft.com/office/powerpoint/2010/main" val="40398063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9742F0E-1294-41E3-8701-2550C37A4BAA}" type="datetime1">
              <a:rPr lang="en-US" smtClean="0"/>
              <a:t>11/21/2014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A7C7E0C-B3D9-4DC4-ACE4-56703A5B6EE0}" type="slidenum">
              <a:rPr lang="en-GB" smtClean="0"/>
              <a:t>‹#›</a:t>
            </a:fld>
            <a:endParaRPr lang="en-GB" dirty="0"/>
          </a:p>
        </p:txBody>
      </p:sp>
    </p:spTree>
    <p:extLst>
      <p:ext uri="{BB962C8B-B14F-4D97-AF65-F5344CB8AC3E}">
        <p14:creationId xmlns:p14="http://schemas.microsoft.com/office/powerpoint/2010/main" val="36850827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8E2F9C5D-22C5-42E2-AC47-2759F1604C99}" type="datetime1">
              <a:rPr lang="en-US" smtClean="0"/>
              <a:t>11/21/2014</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611188" y="15573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802188" y="15573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Rectangle 4"/>
          <p:cNvSpPr>
            <a:spLocks noGrp="1" noChangeArrowheads="1"/>
          </p:cNvSpPr>
          <p:nvPr>
            <p:ph type="dt" sz="half" idx="10"/>
          </p:nvPr>
        </p:nvSpPr>
        <p:spPr>
          <a:ln/>
        </p:spPr>
        <p:txBody>
          <a:bodyPr/>
          <a:lstStyle>
            <a:lvl1pPr>
              <a:defRPr/>
            </a:lvl1pPr>
          </a:lstStyle>
          <a:p>
            <a:pPr>
              <a:defRPr/>
            </a:pPr>
            <a:fld id="{2D4715D5-4DD6-4138-8A29-26122842C074}" type="datetime1">
              <a:rPr lang="en-US" smtClean="0"/>
              <a:t>11/21/2014</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Rectangle 4"/>
          <p:cNvSpPr>
            <a:spLocks noGrp="1" noChangeArrowheads="1"/>
          </p:cNvSpPr>
          <p:nvPr>
            <p:ph type="dt" sz="half" idx="10"/>
          </p:nvPr>
        </p:nvSpPr>
        <p:spPr>
          <a:ln/>
        </p:spPr>
        <p:txBody>
          <a:bodyPr/>
          <a:lstStyle>
            <a:lvl1pPr>
              <a:defRPr/>
            </a:lvl1pPr>
          </a:lstStyle>
          <a:p>
            <a:pPr>
              <a:defRPr/>
            </a:pPr>
            <a:fld id="{894DD6C2-2FEF-4475-A934-27EBA7B33E0E}" type="datetime1">
              <a:rPr lang="en-US" smtClean="0"/>
              <a:t>11/21/2014</a:t>
            </a:fld>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Rectangle 4"/>
          <p:cNvSpPr>
            <a:spLocks noGrp="1" noChangeArrowheads="1"/>
          </p:cNvSpPr>
          <p:nvPr>
            <p:ph type="dt" sz="half" idx="10"/>
          </p:nvPr>
        </p:nvSpPr>
        <p:spPr>
          <a:ln/>
        </p:spPr>
        <p:txBody>
          <a:bodyPr/>
          <a:lstStyle>
            <a:lvl1pPr>
              <a:defRPr/>
            </a:lvl1pPr>
          </a:lstStyle>
          <a:p>
            <a:pPr>
              <a:defRPr/>
            </a:pPr>
            <a:fld id="{1CE619D8-2DB3-467F-A02F-5A47F253FBC1}" type="datetime1">
              <a:rPr lang="en-US" smtClean="0"/>
              <a:t>11/21/2014</a:t>
            </a:fld>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7FEC7D1B-3341-433D-8FF3-8DADBDCDD8BD}" type="datetime1">
              <a:rPr lang="en-US" smtClean="0"/>
              <a:t>11/21/2014</a:t>
            </a:fld>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A0332F11-7793-4E0D-BFE5-03129A10FF81}" type="datetime1">
              <a:rPr lang="en-US" smtClean="0"/>
              <a:t>11/21/2014</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ZA"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61D4C546-D896-4AD7-AE02-E4C810A275C2}" type="datetime1">
              <a:rPr lang="en-US" smtClean="0"/>
              <a:t>11/21/2014</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11188" y="15573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246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400" b="0">
                <a:ea typeface="ＭＳ Ｐゴシック" pitchFamily="34" charset="-128"/>
              </a:defRPr>
            </a:lvl1pPr>
          </a:lstStyle>
          <a:p>
            <a:pPr>
              <a:defRPr/>
            </a:pPr>
            <a:fld id="{31CC61A9-C231-46BB-BEF8-D41417BD184C}" type="datetime1">
              <a:rPr lang="en-US" smtClean="0"/>
              <a:t>11/21/2014</a:t>
            </a:fld>
            <a:endParaRPr lang="en-US" dirty="0"/>
          </a:p>
        </p:txBody>
      </p:sp>
      <p:sp>
        <p:nvSpPr>
          <p:cNvPr id="6246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b="0">
                <a:ea typeface="ＭＳ Ｐゴシック" pitchFamily="34" charset="-128"/>
              </a:defRPr>
            </a:lvl1pPr>
          </a:lstStyle>
          <a:p>
            <a:pPr>
              <a:defRPr/>
            </a:pPr>
            <a:endParaRPr lang="en-US" dirty="0"/>
          </a:p>
        </p:txBody>
      </p:sp>
      <p:pic>
        <p:nvPicPr>
          <p:cNvPr id="1030" name="Picture 11" descr="slide2_nu.jpg"/>
          <p:cNvPicPr>
            <a:picLocks noChangeAspect="1"/>
          </p:cNvPicPr>
          <p:nvPr/>
        </p:nvPicPr>
        <p:blipFill>
          <a:blip r:embed="rId15"/>
          <a:srcRect/>
          <a:stretch>
            <a:fillRect/>
          </a:stretch>
        </p:blipFill>
        <p:spPr bwMode="auto">
          <a:xfrm>
            <a:off x="3175" y="0"/>
            <a:ext cx="9140825"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C367C8-9BDD-4D85-9B02-C789ACF9A458}" type="datetime1">
              <a:rPr lang="en-US" smtClean="0"/>
              <a:t>11/21/2014</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7C7E0C-B3D9-4DC4-ACE4-56703A5B6EE0}" type="slidenum">
              <a:rPr lang="en-GB" smtClean="0"/>
              <a:t>‹#›</a:t>
            </a:fld>
            <a:endParaRPr lang="en-GB" dirty="0"/>
          </a:p>
        </p:txBody>
      </p:sp>
    </p:spTree>
    <p:extLst>
      <p:ext uri="{BB962C8B-B14F-4D97-AF65-F5344CB8AC3E}">
        <p14:creationId xmlns:p14="http://schemas.microsoft.com/office/powerpoint/2010/main" val="2275930282"/>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6" descr="H:\doc\Public Service\main.jpg"/>
          <p:cNvPicPr>
            <a:picLocks noChangeAspect="1" noChangeArrowheads="1"/>
          </p:cNvPicPr>
          <p:nvPr/>
        </p:nvPicPr>
        <p:blipFill>
          <a:blip r:embed="rId3"/>
          <a:srcRect/>
          <a:stretch>
            <a:fillRect/>
          </a:stretch>
        </p:blipFill>
        <p:spPr bwMode="auto">
          <a:xfrm>
            <a:off x="-19050" y="0"/>
            <a:ext cx="9163050" cy="6877050"/>
          </a:xfrm>
          <a:prstGeom prst="rect">
            <a:avLst/>
          </a:prstGeom>
          <a:noFill/>
          <a:ln w="9525">
            <a:noFill/>
            <a:miter lim="800000"/>
            <a:headEnd/>
            <a:tailEnd/>
          </a:ln>
        </p:spPr>
      </p:pic>
      <p:sp>
        <p:nvSpPr>
          <p:cNvPr id="2052" name="Subtitle 14"/>
          <p:cNvSpPr>
            <a:spLocks/>
          </p:cNvSpPr>
          <p:nvPr/>
        </p:nvSpPr>
        <p:spPr bwMode="auto">
          <a:xfrm>
            <a:off x="188243" y="2852936"/>
            <a:ext cx="8748464" cy="3528392"/>
          </a:xfrm>
          <a:prstGeom prst="rect">
            <a:avLst/>
          </a:prstGeom>
          <a:noFill/>
          <a:ln w="9525">
            <a:noFill/>
            <a:miter lim="800000"/>
            <a:headEnd/>
            <a:tailEnd/>
          </a:ln>
        </p:spPr>
        <p:txBody>
          <a:bodyPr/>
          <a:lstStyle/>
          <a:p>
            <a:pPr algn="r">
              <a:lnSpc>
                <a:spcPct val="110000"/>
              </a:lnSpc>
              <a:spcBef>
                <a:spcPts val="0"/>
              </a:spcBef>
            </a:pPr>
            <a:r>
              <a:rPr lang="en-GB" dirty="0" smtClean="0">
                <a:solidFill>
                  <a:srgbClr val="800000"/>
                </a:solidFill>
                <a:latin typeface="Aharoni" panose="02010803020104030203" pitchFamily="2" charset="-79"/>
                <a:ea typeface="Times New Roman"/>
                <a:cs typeface="Aharoni" panose="02010803020104030203" pitchFamily="2" charset="-79"/>
              </a:rPr>
              <a:t>Does the current legal and regulatory framework support the building of capable developmental state.</a:t>
            </a:r>
            <a:endParaRPr lang="en-GB" dirty="0" smtClean="0">
              <a:solidFill>
                <a:srgbClr val="800000"/>
              </a:solidFill>
              <a:latin typeface="Aharoni" panose="02010803020104030203" pitchFamily="2" charset="-79"/>
              <a:ea typeface="Times New Roman"/>
              <a:cs typeface="Aharoni" panose="02010803020104030203" pitchFamily="2" charset="-79"/>
            </a:endParaRPr>
          </a:p>
          <a:p>
            <a:pPr algn="r">
              <a:lnSpc>
                <a:spcPct val="110000"/>
              </a:lnSpc>
              <a:spcBef>
                <a:spcPts val="0"/>
              </a:spcBef>
            </a:pPr>
            <a:r>
              <a:rPr lang="en-US" sz="3000" dirty="0" smtClean="0">
                <a:solidFill>
                  <a:srgbClr val="006666"/>
                </a:solidFill>
                <a:latin typeface="Aharoni" panose="02010803020104030203" pitchFamily="2" charset="-79"/>
                <a:cs typeface="Aharoni" panose="02010803020104030203" pitchFamily="2" charset="-79"/>
              </a:rPr>
              <a:t>Provincial </a:t>
            </a:r>
            <a:r>
              <a:rPr lang="en-US" sz="3000" smtClean="0">
                <a:solidFill>
                  <a:srgbClr val="006666"/>
                </a:solidFill>
                <a:latin typeface="Aharoni" panose="02010803020104030203" pitchFamily="2" charset="-79"/>
                <a:cs typeface="Aharoni" panose="02010803020104030203" pitchFamily="2" charset="-79"/>
              </a:rPr>
              <a:t>Public Service Summit</a:t>
            </a:r>
            <a:r>
              <a:rPr lang="en-US" sz="3000" dirty="0" smtClean="0">
                <a:solidFill>
                  <a:srgbClr val="006666"/>
                </a:solidFill>
                <a:latin typeface="Aharoni" panose="02010803020104030203" pitchFamily="2" charset="-79"/>
                <a:cs typeface="Aharoni" panose="02010803020104030203" pitchFamily="2" charset="-79"/>
              </a:rPr>
              <a:t>:</a:t>
            </a:r>
            <a:endParaRPr lang="en-US" sz="3000" dirty="0" smtClean="0">
              <a:solidFill>
                <a:srgbClr val="006666"/>
              </a:solidFill>
              <a:latin typeface="Aharoni" panose="02010803020104030203" pitchFamily="2" charset="-79"/>
              <a:cs typeface="Aharoni" panose="02010803020104030203" pitchFamily="2" charset="-79"/>
            </a:endParaRPr>
          </a:p>
          <a:p>
            <a:pPr algn="r">
              <a:lnSpc>
                <a:spcPct val="110000"/>
              </a:lnSpc>
              <a:spcBef>
                <a:spcPts val="0"/>
              </a:spcBef>
            </a:pPr>
            <a:r>
              <a:rPr lang="en-US" sz="3000" dirty="0" smtClean="0">
                <a:solidFill>
                  <a:srgbClr val="006666"/>
                </a:solidFill>
                <a:latin typeface="Aharoni" panose="02010803020104030203" pitchFamily="2" charset="-79"/>
                <a:cs typeface="Aharoni" panose="02010803020104030203" pitchFamily="2" charset="-79"/>
              </a:rPr>
              <a:t>26 -28</a:t>
            </a:r>
            <a:r>
              <a:rPr lang="en-US" sz="3000" dirty="0" smtClean="0">
                <a:solidFill>
                  <a:srgbClr val="006666"/>
                </a:solidFill>
                <a:latin typeface="Aharoni" panose="02010803020104030203" pitchFamily="2" charset="-79"/>
                <a:cs typeface="Aharoni" panose="02010803020104030203" pitchFamily="2" charset="-79"/>
              </a:rPr>
              <a:t> </a:t>
            </a:r>
            <a:r>
              <a:rPr lang="en-US" sz="3000" dirty="0" smtClean="0">
                <a:solidFill>
                  <a:srgbClr val="006666"/>
                </a:solidFill>
                <a:latin typeface="Aharoni" panose="02010803020104030203" pitchFamily="2" charset="-79"/>
                <a:cs typeface="Aharoni" panose="02010803020104030203" pitchFamily="2" charset="-79"/>
              </a:rPr>
              <a:t>November 2014</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4"/>
          <p:cNvSpPr>
            <a:spLocks noChangeArrowheads="1"/>
          </p:cNvSpPr>
          <p:nvPr/>
        </p:nvSpPr>
        <p:spPr bwMode="auto">
          <a:xfrm>
            <a:off x="6516216" y="6309320"/>
            <a:ext cx="2133600" cy="476250"/>
          </a:xfrm>
          <a:prstGeom prst="rect">
            <a:avLst/>
          </a:prstGeom>
          <a:noFill/>
          <a:ln w="9525">
            <a:noFill/>
            <a:miter lim="800000"/>
            <a:headEnd/>
            <a:tailEnd/>
          </a:ln>
        </p:spPr>
        <p:txBody>
          <a:bodyPr/>
          <a:lstStyle/>
          <a:p>
            <a:pPr algn="r" eaLnBrk="0" hangingPunct="0"/>
            <a:fld id="{3D7D7202-78FF-4AF5-8E29-E0B756925B96}" type="slidenum">
              <a:rPr lang="en-US" sz="1400" b="0">
                <a:solidFill>
                  <a:schemeClr val="bg1"/>
                </a:solidFill>
              </a:rPr>
              <a:pPr algn="r" eaLnBrk="0" hangingPunct="0"/>
              <a:t>10</a:t>
            </a:fld>
            <a:endParaRPr lang="en-US" sz="1400" b="0" dirty="0">
              <a:solidFill>
                <a:schemeClr val="bg1"/>
              </a:solidFill>
            </a:endParaRPr>
          </a:p>
        </p:txBody>
      </p:sp>
      <p:sp>
        <p:nvSpPr>
          <p:cNvPr id="8" name="Title 1"/>
          <p:cNvSpPr>
            <a:spLocks noGrp="1"/>
          </p:cNvSpPr>
          <p:nvPr>
            <p:ph type="title"/>
          </p:nvPr>
        </p:nvSpPr>
        <p:spPr>
          <a:xfrm>
            <a:off x="395536" y="548680"/>
            <a:ext cx="8254280" cy="902262"/>
          </a:xfrm>
        </p:spPr>
        <p:txBody>
          <a:bodyPr/>
          <a:lstStyle/>
          <a:p>
            <a:pPr>
              <a:lnSpc>
                <a:spcPct val="80000"/>
              </a:lnSpc>
            </a:pPr>
            <a:r>
              <a:rPr lang="en-US" sz="3200" dirty="0" smtClean="0">
                <a:solidFill>
                  <a:srgbClr val="800000"/>
                </a:solidFill>
                <a:latin typeface="Aharoni" panose="02010803020104030203" pitchFamily="2" charset="-79"/>
                <a:cs typeface="Aharoni" panose="02010803020104030203" pitchFamily="2" charset="-79"/>
              </a:rPr>
              <a:t>Recruitment </a:t>
            </a:r>
            <a:br>
              <a:rPr lang="en-US" sz="3200" dirty="0" smtClean="0">
                <a:solidFill>
                  <a:srgbClr val="800000"/>
                </a:solidFill>
                <a:latin typeface="Aharoni" panose="02010803020104030203" pitchFamily="2" charset="-79"/>
                <a:cs typeface="Aharoni" panose="02010803020104030203" pitchFamily="2" charset="-79"/>
              </a:rPr>
            </a:br>
            <a:r>
              <a:rPr lang="en-US" sz="3200" dirty="0" smtClean="0">
                <a:solidFill>
                  <a:srgbClr val="800000"/>
                </a:solidFill>
                <a:latin typeface="Aharoni" panose="02010803020104030203" pitchFamily="2" charset="-79"/>
                <a:cs typeface="Aharoni" panose="02010803020104030203" pitchFamily="2" charset="-79"/>
              </a:rPr>
              <a:t>Issues for consideration/policy options</a:t>
            </a:r>
            <a:endParaRPr lang="en-US" sz="3200" dirty="0">
              <a:solidFill>
                <a:srgbClr val="800000"/>
              </a:solidFill>
              <a:latin typeface="Aharoni" panose="02010803020104030203" pitchFamily="2" charset="-79"/>
              <a:cs typeface="Aharoni" panose="02010803020104030203" pitchFamily="2" charset="-79"/>
            </a:endParaRPr>
          </a:p>
        </p:txBody>
      </p:sp>
      <p:sp>
        <p:nvSpPr>
          <p:cNvPr id="6" name="Rectangle 5"/>
          <p:cNvSpPr/>
          <p:nvPr/>
        </p:nvSpPr>
        <p:spPr>
          <a:xfrm>
            <a:off x="467544" y="2132856"/>
            <a:ext cx="8274901" cy="4176464"/>
          </a:xfrm>
          <a:prstGeom prst="rect">
            <a:avLst/>
          </a:prstGeom>
          <a:solidFill>
            <a:schemeClr val="accent5"/>
          </a:solidFill>
        </p:spPr>
        <p:txBody>
          <a:bodyPr wrap="square">
            <a:noAutofit/>
          </a:bodyPr>
          <a:lstStyle/>
          <a:p>
            <a:pPr marL="342900" indent="-342900" algn="l">
              <a:buFont typeface="Arial" panose="020B0604020202020204" pitchFamily="34" charset="0"/>
              <a:buChar char="•"/>
            </a:pPr>
            <a:r>
              <a:rPr lang="en-US" sz="1900" b="0" dirty="0" smtClean="0"/>
              <a:t>Suitable </a:t>
            </a:r>
            <a:r>
              <a:rPr lang="en-US" sz="1900" b="0" dirty="0"/>
              <a:t>qualifications or training programmes in relevant fields of study designed or endorsed by the </a:t>
            </a:r>
            <a:r>
              <a:rPr lang="en-US" sz="1900" b="0" dirty="0" smtClean="0"/>
              <a:t>National School of Government (NSG), </a:t>
            </a:r>
            <a:r>
              <a:rPr lang="en-US" sz="1900" b="0" dirty="0"/>
              <a:t>set as a </a:t>
            </a:r>
            <a:r>
              <a:rPr lang="en-US" sz="1900" dirty="0"/>
              <a:t>probation or promotion requirement</a:t>
            </a:r>
            <a:r>
              <a:rPr lang="en-US" sz="1900" b="0" dirty="0"/>
              <a:t> (as per departmental needs).</a:t>
            </a:r>
          </a:p>
          <a:p>
            <a:pPr marL="342900" indent="-342900" algn="l">
              <a:buFont typeface="Arial" panose="020B0604020202020204" pitchFamily="34" charset="0"/>
              <a:buChar char="•"/>
            </a:pPr>
            <a:r>
              <a:rPr lang="en-US" sz="1900" b="0" dirty="0"/>
              <a:t>Alternatively, internship periods can be used for candidates to – </a:t>
            </a:r>
          </a:p>
          <a:p>
            <a:pPr marL="800100" lvl="1" indent="-342900" algn="l">
              <a:buFont typeface="Courier New" panose="02070309020205020404" pitchFamily="49" charset="0"/>
              <a:buChar char="o"/>
            </a:pPr>
            <a:r>
              <a:rPr lang="en-US" sz="1900" b="0" dirty="0"/>
              <a:t>obtain such prescribed relevant qualifications; and/or</a:t>
            </a:r>
          </a:p>
          <a:p>
            <a:pPr marL="800100" lvl="1" indent="-342900" algn="l">
              <a:buFont typeface="Courier New" panose="02070309020205020404" pitchFamily="49" charset="0"/>
              <a:buChar char="o"/>
            </a:pPr>
            <a:r>
              <a:rPr lang="en-US" sz="1900" b="0" dirty="0"/>
              <a:t>receive training and experiential learning in a specified scope of work, after which the candidate’s proficiency in that scope of work should be certified.</a:t>
            </a:r>
          </a:p>
          <a:p>
            <a:pPr marL="285750" indent="-285750" algn="l">
              <a:buFont typeface="Arial" pitchFamily="34" charset="0"/>
              <a:buChar char="•"/>
            </a:pPr>
            <a:r>
              <a:rPr lang="en-US" sz="1900" b="0" dirty="0"/>
              <a:t>Such internships should be highly structured and managed by the </a:t>
            </a:r>
            <a:r>
              <a:rPr lang="en-US" sz="1900" b="0" dirty="0" smtClean="0"/>
              <a:t>NSG </a:t>
            </a:r>
            <a:r>
              <a:rPr lang="en-US" sz="1900" b="0" dirty="0"/>
              <a:t>or any suitable co-ordinating body.</a:t>
            </a:r>
          </a:p>
          <a:p>
            <a:pPr marL="285750" indent="-285750" algn="l">
              <a:buFont typeface="Arial" pitchFamily="34" charset="0"/>
              <a:buChar char="•"/>
            </a:pPr>
            <a:r>
              <a:rPr lang="en-US" sz="1900" b="0" dirty="0"/>
              <a:t>These internships </a:t>
            </a:r>
            <a:r>
              <a:rPr lang="en-US" sz="1900" b="0" dirty="0" smtClean="0"/>
              <a:t>should specifically </a:t>
            </a:r>
            <a:r>
              <a:rPr lang="en-US" sz="1900" b="0" dirty="0"/>
              <a:t>apply to occupational categories that serve as feeders for the middle and senior </a:t>
            </a:r>
            <a:r>
              <a:rPr lang="en-US" sz="1900" b="0" dirty="0" smtClean="0"/>
              <a:t>management </a:t>
            </a:r>
            <a:r>
              <a:rPr lang="en-US" sz="1900" b="0" dirty="0"/>
              <a:t>services</a:t>
            </a:r>
            <a:r>
              <a:rPr lang="en-US" sz="1900" b="0" dirty="0" smtClean="0"/>
              <a:t>.</a:t>
            </a:r>
            <a:endParaRPr lang="en-US" sz="1900" b="0" dirty="0"/>
          </a:p>
        </p:txBody>
      </p:sp>
      <p:sp>
        <p:nvSpPr>
          <p:cNvPr id="2" name="TextBox 1"/>
          <p:cNvSpPr txBox="1"/>
          <p:nvPr/>
        </p:nvSpPr>
        <p:spPr>
          <a:xfrm>
            <a:off x="454264" y="1408420"/>
            <a:ext cx="8274901" cy="1015663"/>
          </a:xfrm>
          <a:prstGeom prst="rect">
            <a:avLst/>
          </a:prstGeom>
          <a:noFill/>
        </p:spPr>
        <p:txBody>
          <a:bodyPr wrap="square" rtlCol="0">
            <a:spAutoFit/>
          </a:bodyPr>
          <a:lstStyle/>
          <a:p>
            <a:pPr marL="0" lvl="1" algn="l"/>
            <a:r>
              <a:rPr lang="en-US" sz="2000" b="0" dirty="0"/>
              <a:t>Consequently, rather than proposing an entry examination or higher entry qualifications, the Discussion Document opted for:</a:t>
            </a:r>
          </a:p>
          <a:p>
            <a:pPr algn="l"/>
            <a:endParaRPr lang="en-ZA" sz="2000" dirty="0"/>
          </a:p>
        </p:txBody>
      </p:sp>
    </p:spTree>
    <p:extLst>
      <p:ext uri="{BB962C8B-B14F-4D97-AF65-F5344CB8AC3E}">
        <p14:creationId xmlns:p14="http://schemas.microsoft.com/office/powerpoint/2010/main" val="29310914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l="22033" t="675" r="26071" b="-1"/>
          <a:stretch/>
        </p:blipFill>
        <p:spPr>
          <a:xfrm>
            <a:off x="0" y="1674184"/>
            <a:ext cx="2987824" cy="4417828"/>
          </a:xfrm>
          <a:prstGeom prst="rect">
            <a:avLst/>
          </a:prstGeom>
          <a:ln>
            <a:noFill/>
          </a:ln>
          <a:effectLst>
            <a:softEdge rad="112500"/>
          </a:effectLst>
        </p:spPr>
      </p:pic>
      <p:sp>
        <p:nvSpPr>
          <p:cNvPr id="11" name="Rectangle 4"/>
          <p:cNvSpPr>
            <a:spLocks noChangeArrowheads="1"/>
          </p:cNvSpPr>
          <p:nvPr/>
        </p:nvSpPr>
        <p:spPr bwMode="auto">
          <a:xfrm>
            <a:off x="6516216" y="6309320"/>
            <a:ext cx="2133600" cy="476250"/>
          </a:xfrm>
          <a:prstGeom prst="rect">
            <a:avLst/>
          </a:prstGeom>
          <a:noFill/>
          <a:ln w="9525">
            <a:noFill/>
            <a:miter lim="800000"/>
            <a:headEnd/>
            <a:tailEnd/>
          </a:ln>
        </p:spPr>
        <p:txBody>
          <a:bodyPr/>
          <a:lstStyle/>
          <a:p>
            <a:pPr algn="r" eaLnBrk="0" hangingPunct="0"/>
            <a:fld id="{3D7D7202-78FF-4AF5-8E29-E0B756925B96}" type="slidenum">
              <a:rPr lang="en-US" sz="1400" b="0">
                <a:solidFill>
                  <a:schemeClr val="bg1"/>
                </a:solidFill>
              </a:rPr>
              <a:pPr algn="r" eaLnBrk="0" hangingPunct="0"/>
              <a:t>11</a:t>
            </a:fld>
            <a:endParaRPr lang="en-US" sz="1400" b="0" dirty="0">
              <a:solidFill>
                <a:schemeClr val="bg1"/>
              </a:solidFill>
            </a:endParaRPr>
          </a:p>
        </p:txBody>
      </p:sp>
      <p:sp>
        <p:nvSpPr>
          <p:cNvPr id="7" name="Content Placeholder 2"/>
          <p:cNvSpPr>
            <a:spLocks noGrp="1"/>
          </p:cNvSpPr>
          <p:nvPr>
            <p:ph idx="1"/>
          </p:nvPr>
        </p:nvSpPr>
        <p:spPr>
          <a:xfrm>
            <a:off x="2704725" y="2041210"/>
            <a:ext cx="6228191" cy="3927709"/>
          </a:xfrm>
        </p:spPr>
        <p:txBody>
          <a:bodyPr/>
          <a:lstStyle/>
          <a:p>
            <a:pPr marL="0" indent="0">
              <a:spcBef>
                <a:spcPts val="0"/>
              </a:spcBef>
              <a:buNone/>
            </a:pPr>
            <a:endParaRPr lang="en-US" sz="2000" dirty="0" smtClean="0">
              <a:cs typeface="Calibri" pitchFamily="34" charset="0"/>
            </a:endParaRPr>
          </a:p>
          <a:p>
            <a:pPr marL="0" indent="0" algn="just">
              <a:spcBef>
                <a:spcPts val="0"/>
              </a:spcBef>
              <a:buNone/>
            </a:pPr>
            <a:r>
              <a:rPr lang="en-US" sz="2000" dirty="0" smtClean="0">
                <a:cs typeface="Calibri" pitchFamily="34" charset="0"/>
              </a:rPr>
              <a:t>Careers </a:t>
            </a:r>
            <a:r>
              <a:rPr lang="en-US" sz="2000" dirty="0">
                <a:cs typeface="Calibri" pitchFamily="34" charset="0"/>
              </a:rPr>
              <a:t>in developmental states are characterised by the following:</a:t>
            </a:r>
          </a:p>
          <a:p>
            <a:pPr algn="just">
              <a:spcBef>
                <a:spcPts val="0"/>
              </a:spcBef>
            </a:pPr>
            <a:r>
              <a:rPr lang="en-GB" sz="2000" i="1" dirty="0"/>
              <a:t>Appointment until retirement</a:t>
            </a:r>
            <a:endParaRPr lang="en-ZA" sz="2000" dirty="0"/>
          </a:p>
          <a:p>
            <a:pPr algn="just">
              <a:spcBef>
                <a:spcPts val="0"/>
              </a:spcBef>
            </a:pPr>
            <a:r>
              <a:rPr lang="en-GB" sz="2000" i="1" dirty="0"/>
              <a:t>Internal promotion on the basis of seniority and performance</a:t>
            </a:r>
            <a:endParaRPr lang="en-ZA" sz="2000" dirty="0"/>
          </a:p>
          <a:p>
            <a:pPr algn="just"/>
            <a:r>
              <a:rPr lang="en-GB" sz="2000" i="1" dirty="0" smtClean="0"/>
              <a:t>Predictable </a:t>
            </a:r>
            <a:r>
              <a:rPr lang="en-GB" sz="2000" i="1" dirty="0"/>
              <a:t>career paths</a:t>
            </a:r>
            <a:endParaRPr lang="en-ZA" sz="2000" dirty="0"/>
          </a:p>
          <a:p>
            <a:pPr marL="284163" indent="-284163" algn="just">
              <a:buFont typeface="Arial" panose="020B0604020202020204" pitchFamily="34" charset="0"/>
              <a:buChar char="•"/>
            </a:pPr>
            <a:r>
              <a:rPr lang="en-GB" sz="2000" i="1" dirty="0" smtClean="0"/>
              <a:t>Rotation </a:t>
            </a:r>
            <a:r>
              <a:rPr lang="en-GB" sz="2000" i="1" dirty="0"/>
              <a:t>between departments and other </a:t>
            </a:r>
            <a:r>
              <a:rPr lang="en-GB" sz="2000" i="1" dirty="0" smtClean="0"/>
              <a:t>agencies</a:t>
            </a:r>
            <a:endParaRPr lang="en-ZA" sz="2000" dirty="0"/>
          </a:p>
        </p:txBody>
      </p:sp>
      <p:sp>
        <p:nvSpPr>
          <p:cNvPr id="8" name="Title 1"/>
          <p:cNvSpPr>
            <a:spLocks noGrp="1"/>
          </p:cNvSpPr>
          <p:nvPr>
            <p:ph type="title"/>
          </p:nvPr>
        </p:nvSpPr>
        <p:spPr>
          <a:xfrm>
            <a:off x="449633" y="548680"/>
            <a:ext cx="8229600" cy="940966"/>
          </a:xfrm>
        </p:spPr>
        <p:txBody>
          <a:bodyPr/>
          <a:lstStyle/>
          <a:p>
            <a:pPr>
              <a:lnSpc>
                <a:spcPct val="80000"/>
              </a:lnSpc>
            </a:pPr>
            <a:r>
              <a:rPr lang="en-US" sz="3200" dirty="0" smtClean="0">
                <a:solidFill>
                  <a:srgbClr val="800000"/>
                </a:solidFill>
                <a:latin typeface="Aharoni" panose="02010803020104030203" pitchFamily="2" charset="-79"/>
                <a:cs typeface="Aharoni" panose="02010803020104030203" pitchFamily="2" charset="-79"/>
              </a:rPr>
              <a:t>Promotion and Career Path: Developmental States (2)</a:t>
            </a:r>
            <a:endParaRPr lang="en-US" sz="3200" dirty="0">
              <a:solidFill>
                <a:srgbClr val="800000"/>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27270767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4"/>
          <p:cNvSpPr>
            <a:spLocks noChangeArrowheads="1"/>
          </p:cNvSpPr>
          <p:nvPr/>
        </p:nvSpPr>
        <p:spPr bwMode="auto">
          <a:xfrm>
            <a:off x="6516216" y="6309320"/>
            <a:ext cx="2133600" cy="476250"/>
          </a:xfrm>
          <a:prstGeom prst="rect">
            <a:avLst/>
          </a:prstGeom>
          <a:noFill/>
          <a:ln w="9525">
            <a:noFill/>
            <a:miter lim="800000"/>
            <a:headEnd/>
            <a:tailEnd/>
          </a:ln>
        </p:spPr>
        <p:txBody>
          <a:bodyPr/>
          <a:lstStyle/>
          <a:p>
            <a:pPr algn="r" eaLnBrk="0" hangingPunct="0"/>
            <a:fld id="{3D7D7202-78FF-4AF5-8E29-E0B756925B96}" type="slidenum">
              <a:rPr lang="en-US" sz="1400" b="0">
                <a:solidFill>
                  <a:schemeClr val="bg1"/>
                </a:solidFill>
              </a:rPr>
              <a:pPr algn="r" eaLnBrk="0" hangingPunct="0"/>
              <a:t>12</a:t>
            </a:fld>
            <a:endParaRPr lang="en-US" sz="1400" b="0" dirty="0">
              <a:solidFill>
                <a:schemeClr val="bg1"/>
              </a:solidFill>
            </a:endParaRPr>
          </a:p>
        </p:txBody>
      </p:sp>
      <p:sp>
        <p:nvSpPr>
          <p:cNvPr id="7" name="Content Placeholder 2"/>
          <p:cNvSpPr>
            <a:spLocks noGrp="1"/>
          </p:cNvSpPr>
          <p:nvPr>
            <p:ph idx="1"/>
          </p:nvPr>
        </p:nvSpPr>
        <p:spPr>
          <a:xfrm>
            <a:off x="457200" y="1556792"/>
            <a:ext cx="8229600" cy="1584176"/>
          </a:xfrm>
        </p:spPr>
        <p:txBody>
          <a:bodyPr/>
          <a:lstStyle/>
          <a:p>
            <a:pPr>
              <a:spcBef>
                <a:spcPts val="0"/>
              </a:spcBef>
            </a:pPr>
            <a:r>
              <a:rPr lang="en-US" sz="2000" dirty="0" smtClean="0">
                <a:cs typeface="Calibri" pitchFamily="34" charset="0"/>
              </a:rPr>
              <a:t>In SA the public service career system is an open system in the sense that all posts are advertised and anybody, not just career public servants, can apply.</a:t>
            </a:r>
            <a:r>
              <a:rPr lang="en-GB" sz="2000" dirty="0"/>
              <a:t> </a:t>
            </a:r>
            <a:endParaRPr lang="en-GB" sz="2000" dirty="0" smtClean="0"/>
          </a:p>
          <a:p>
            <a:pPr>
              <a:spcBef>
                <a:spcPts val="0"/>
              </a:spcBef>
            </a:pPr>
            <a:r>
              <a:rPr lang="en-GB" sz="2000" dirty="0" smtClean="0"/>
              <a:t>Promotion </a:t>
            </a:r>
            <a:r>
              <a:rPr lang="en-GB" sz="2000" dirty="0"/>
              <a:t>is treated as an appointment and therefore the same requirements as for appointment </a:t>
            </a:r>
            <a:r>
              <a:rPr lang="en-GB" sz="2000" dirty="0" smtClean="0"/>
              <a:t>apply.</a:t>
            </a:r>
          </a:p>
        </p:txBody>
      </p:sp>
      <p:sp>
        <p:nvSpPr>
          <p:cNvPr id="8" name="Title 1"/>
          <p:cNvSpPr>
            <a:spLocks noGrp="1"/>
          </p:cNvSpPr>
          <p:nvPr>
            <p:ph type="title"/>
          </p:nvPr>
        </p:nvSpPr>
        <p:spPr>
          <a:xfrm>
            <a:off x="457200" y="579822"/>
            <a:ext cx="8229600" cy="940966"/>
          </a:xfrm>
        </p:spPr>
        <p:txBody>
          <a:bodyPr/>
          <a:lstStyle/>
          <a:p>
            <a:pPr>
              <a:lnSpc>
                <a:spcPct val="80000"/>
              </a:lnSpc>
            </a:pPr>
            <a:r>
              <a:rPr lang="en-US" sz="3200" dirty="0">
                <a:solidFill>
                  <a:srgbClr val="800000"/>
                </a:solidFill>
                <a:latin typeface="Aharoni" panose="02010803020104030203" pitchFamily="2" charset="-79"/>
                <a:cs typeface="Aharoni" panose="02010803020104030203" pitchFamily="2" charset="-79"/>
              </a:rPr>
              <a:t>Promotion and Career </a:t>
            </a:r>
            <a:r>
              <a:rPr lang="en-US" sz="3200" dirty="0" smtClean="0">
                <a:solidFill>
                  <a:srgbClr val="800000"/>
                </a:solidFill>
                <a:latin typeface="Aharoni" panose="02010803020104030203" pitchFamily="2" charset="-79"/>
                <a:cs typeface="Aharoni" panose="02010803020104030203" pitchFamily="2" charset="-79"/>
              </a:rPr>
              <a:t>Path: Post-1994 SA Public Service</a:t>
            </a:r>
            <a:endParaRPr lang="en-US" sz="3200" dirty="0">
              <a:solidFill>
                <a:srgbClr val="800000"/>
              </a:solidFill>
              <a:latin typeface="Aharoni" panose="02010803020104030203" pitchFamily="2" charset="-79"/>
              <a:cs typeface="Aharoni" panose="02010803020104030203" pitchFamily="2" charset="-79"/>
            </a:endParaRPr>
          </a:p>
        </p:txBody>
      </p:sp>
      <p:pic>
        <p:nvPicPr>
          <p:cNvPr id="5" name="Picture 4"/>
          <p:cNvPicPr>
            <a:picLocks noChangeAspect="1"/>
          </p:cNvPicPr>
          <p:nvPr/>
        </p:nvPicPr>
        <p:blipFill rotWithShape="1">
          <a:blip r:embed="rId3"/>
          <a:srcRect l="19462" t="823"/>
          <a:stretch/>
        </p:blipFill>
        <p:spPr>
          <a:xfrm>
            <a:off x="5929321" y="2860396"/>
            <a:ext cx="2984334" cy="3327560"/>
          </a:xfrm>
          <a:prstGeom prst="rect">
            <a:avLst/>
          </a:prstGeom>
          <a:ln>
            <a:noFill/>
          </a:ln>
          <a:effectLst>
            <a:softEdge rad="112500"/>
          </a:effectLst>
        </p:spPr>
      </p:pic>
      <p:sp>
        <p:nvSpPr>
          <p:cNvPr id="2" name="TextBox 1"/>
          <p:cNvSpPr txBox="1"/>
          <p:nvPr/>
        </p:nvSpPr>
        <p:spPr>
          <a:xfrm>
            <a:off x="467544" y="3140968"/>
            <a:ext cx="5688632" cy="3046988"/>
          </a:xfrm>
          <a:prstGeom prst="rect">
            <a:avLst/>
          </a:prstGeom>
          <a:noFill/>
        </p:spPr>
        <p:txBody>
          <a:bodyPr wrap="square" rtlCol="0">
            <a:spAutoFit/>
          </a:bodyPr>
          <a:lstStyle/>
          <a:p>
            <a:pPr marL="285750" indent="-285750" algn="l">
              <a:spcBef>
                <a:spcPts val="0"/>
              </a:spcBef>
              <a:buFont typeface="Arial" pitchFamily="34" charset="0"/>
              <a:buChar char="•"/>
            </a:pPr>
            <a:r>
              <a:rPr lang="en-GB" sz="2000" b="0" dirty="0"/>
              <a:t>When people are appointed attention is not given to their longer term career within specific occupational categories and pools of skills are therefore not built over the longer term. </a:t>
            </a:r>
          </a:p>
          <a:p>
            <a:pPr marL="285750" indent="-285750" algn="l">
              <a:spcBef>
                <a:spcPts val="0"/>
              </a:spcBef>
              <a:buFont typeface="Arial" pitchFamily="34" charset="0"/>
              <a:buChar char="•"/>
            </a:pPr>
            <a:r>
              <a:rPr lang="en-GB" sz="2000" b="0" dirty="0"/>
              <a:t>Career paths and succession planning are determined largely by the individual who applies for posts to further his/her career.  </a:t>
            </a:r>
          </a:p>
          <a:p>
            <a:pPr algn="l"/>
            <a:endParaRPr lang="en-ZA" dirty="0"/>
          </a:p>
        </p:txBody>
      </p:sp>
    </p:spTree>
    <p:extLst>
      <p:ext uri="{BB962C8B-B14F-4D97-AF65-F5344CB8AC3E}">
        <p14:creationId xmlns:p14="http://schemas.microsoft.com/office/powerpoint/2010/main" val="28213615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4"/>
          <p:cNvSpPr>
            <a:spLocks noChangeArrowheads="1"/>
          </p:cNvSpPr>
          <p:nvPr/>
        </p:nvSpPr>
        <p:spPr bwMode="auto">
          <a:xfrm>
            <a:off x="6516216" y="6309320"/>
            <a:ext cx="2133600" cy="476250"/>
          </a:xfrm>
          <a:prstGeom prst="rect">
            <a:avLst/>
          </a:prstGeom>
          <a:noFill/>
          <a:ln w="9525">
            <a:noFill/>
            <a:miter lim="800000"/>
            <a:headEnd/>
            <a:tailEnd/>
          </a:ln>
        </p:spPr>
        <p:txBody>
          <a:bodyPr/>
          <a:lstStyle/>
          <a:p>
            <a:pPr algn="r" eaLnBrk="0" hangingPunct="0"/>
            <a:fld id="{3D7D7202-78FF-4AF5-8E29-E0B756925B96}" type="slidenum">
              <a:rPr lang="en-US" sz="1400" b="0">
                <a:solidFill>
                  <a:schemeClr val="bg1"/>
                </a:solidFill>
              </a:rPr>
              <a:pPr algn="r" eaLnBrk="0" hangingPunct="0"/>
              <a:t>13</a:t>
            </a:fld>
            <a:endParaRPr lang="en-US" sz="1400" b="0" dirty="0">
              <a:solidFill>
                <a:schemeClr val="bg1"/>
              </a:solidFill>
            </a:endParaRPr>
          </a:p>
        </p:txBody>
      </p:sp>
      <p:sp>
        <p:nvSpPr>
          <p:cNvPr id="8" name="Title 1"/>
          <p:cNvSpPr>
            <a:spLocks noGrp="1"/>
          </p:cNvSpPr>
          <p:nvPr>
            <p:ph type="title"/>
          </p:nvPr>
        </p:nvSpPr>
        <p:spPr>
          <a:xfrm>
            <a:off x="457200" y="620688"/>
            <a:ext cx="8229600" cy="864096"/>
          </a:xfrm>
        </p:spPr>
        <p:txBody>
          <a:bodyPr/>
          <a:lstStyle/>
          <a:p>
            <a:pPr>
              <a:lnSpc>
                <a:spcPct val="80000"/>
              </a:lnSpc>
            </a:pPr>
            <a:r>
              <a:rPr lang="en-US" sz="3200" dirty="0" smtClean="0">
                <a:solidFill>
                  <a:srgbClr val="800000"/>
                </a:solidFill>
                <a:latin typeface="Aharoni" panose="02010803020104030203" pitchFamily="2" charset="-79"/>
                <a:cs typeface="Aharoni" panose="02010803020104030203" pitchFamily="2" charset="-79"/>
              </a:rPr>
              <a:t>Promotion and Career Path:</a:t>
            </a:r>
            <a:br>
              <a:rPr lang="en-US" sz="3200" dirty="0" smtClean="0">
                <a:solidFill>
                  <a:srgbClr val="800000"/>
                </a:solidFill>
                <a:latin typeface="Aharoni" panose="02010803020104030203" pitchFamily="2" charset="-79"/>
                <a:cs typeface="Aharoni" panose="02010803020104030203" pitchFamily="2" charset="-79"/>
              </a:rPr>
            </a:br>
            <a:r>
              <a:rPr lang="en-US" sz="3200" dirty="0" smtClean="0">
                <a:solidFill>
                  <a:srgbClr val="800000"/>
                </a:solidFill>
                <a:latin typeface="Aharoni" panose="02010803020104030203" pitchFamily="2" charset="-79"/>
                <a:cs typeface="Aharoni" panose="02010803020104030203" pitchFamily="2" charset="-79"/>
              </a:rPr>
              <a:t>Issues for consideration/policy options</a:t>
            </a:r>
            <a:endParaRPr lang="en-US" sz="3200" dirty="0">
              <a:solidFill>
                <a:srgbClr val="800000"/>
              </a:solidFill>
              <a:latin typeface="Aharoni" panose="02010803020104030203" pitchFamily="2" charset="-79"/>
              <a:cs typeface="Aharoni" panose="02010803020104030203" pitchFamily="2" charset="-79"/>
            </a:endParaRPr>
          </a:p>
        </p:txBody>
      </p:sp>
      <p:sp>
        <p:nvSpPr>
          <p:cNvPr id="4" name="Content Placeholder 3"/>
          <p:cNvSpPr>
            <a:spLocks noGrp="1"/>
          </p:cNvSpPr>
          <p:nvPr>
            <p:ph idx="1"/>
          </p:nvPr>
        </p:nvSpPr>
        <p:spPr>
          <a:xfrm>
            <a:off x="524036" y="1828854"/>
            <a:ext cx="8229600" cy="4480466"/>
          </a:xfrm>
          <a:solidFill>
            <a:schemeClr val="accent5"/>
          </a:solidFill>
        </p:spPr>
        <p:txBody>
          <a:bodyPr/>
          <a:lstStyle/>
          <a:p>
            <a:pPr>
              <a:spcBef>
                <a:spcPts val="0"/>
              </a:spcBef>
            </a:pPr>
            <a:r>
              <a:rPr lang="en-US" sz="1800" i="1" dirty="0"/>
              <a:t>Advertisement of posts</a:t>
            </a:r>
          </a:p>
          <a:p>
            <a:pPr lvl="1">
              <a:spcBef>
                <a:spcPts val="0"/>
              </a:spcBef>
              <a:buFont typeface="Courier New" panose="02070309020205020404" pitchFamily="49" charset="0"/>
              <a:buChar char="o"/>
            </a:pPr>
            <a:r>
              <a:rPr lang="en-US" sz="1800" dirty="0" smtClean="0"/>
              <a:t>HoDs should </a:t>
            </a:r>
            <a:r>
              <a:rPr lang="en-US" sz="1800" dirty="0"/>
              <a:t>have the discretion to advertise selected posts within the public service only.</a:t>
            </a:r>
          </a:p>
          <a:p>
            <a:pPr lvl="1">
              <a:spcBef>
                <a:spcPts val="0"/>
              </a:spcBef>
              <a:buFont typeface="Courier New" panose="02070309020205020404" pitchFamily="49" charset="0"/>
              <a:buChar char="o"/>
            </a:pPr>
            <a:r>
              <a:rPr lang="en-US" sz="1800" dirty="0"/>
              <a:t>This means that besides the entry level, vacancies of selected posts should be filled internally first. </a:t>
            </a:r>
          </a:p>
          <a:p>
            <a:pPr lvl="1">
              <a:spcBef>
                <a:spcPts val="0"/>
              </a:spcBef>
              <a:buFont typeface="Courier New" panose="02070309020205020404" pitchFamily="49" charset="0"/>
              <a:buChar char="o"/>
            </a:pPr>
            <a:r>
              <a:rPr lang="en-US" sz="1800" dirty="0"/>
              <a:t>The regulation that SMS posts should be advertised nationwide should be reconsidered in the light of the above.</a:t>
            </a:r>
          </a:p>
          <a:p>
            <a:pPr>
              <a:spcBef>
                <a:spcPts val="0"/>
              </a:spcBef>
            </a:pPr>
            <a:r>
              <a:rPr lang="en-US" sz="1800" i="1" dirty="0"/>
              <a:t>Promotion requirements</a:t>
            </a:r>
          </a:p>
          <a:p>
            <a:pPr lvl="1">
              <a:spcBef>
                <a:spcPts val="0"/>
              </a:spcBef>
              <a:buFont typeface="Courier New" panose="02070309020205020404" pitchFamily="49" charset="0"/>
              <a:buChar char="o"/>
            </a:pPr>
            <a:r>
              <a:rPr lang="en-US" sz="1800" dirty="0"/>
              <a:t>A minimum number of years of service should be set for promotion from one rank to the next</a:t>
            </a:r>
            <a:r>
              <a:rPr lang="en-US" sz="1800" dirty="0" smtClean="0"/>
              <a:t>.</a:t>
            </a:r>
          </a:p>
          <a:p>
            <a:pPr lvl="1">
              <a:spcBef>
                <a:spcPts val="0"/>
              </a:spcBef>
              <a:buFont typeface="Courier New" panose="02070309020205020404" pitchFamily="49" charset="0"/>
              <a:buChar char="o"/>
            </a:pPr>
            <a:r>
              <a:rPr lang="en-US" sz="1800" dirty="0"/>
              <a:t>With regard to appointment/promotion in the MMS and SMS, the following options can be considered:</a:t>
            </a:r>
          </a:p>
          <a:p>
            <a:pPr lvl="2">
              <a:spcBef>
                <a:spcPts val="0"/>
              </a:spcBef>
              <a:buFont typeface="Wingdings" panose="05000000000000000000" pitchFamily="2" charset="2"/>
              <a:buChar char="ü"/>
            </a:pPr>
            <a:r>
              <a:rPr lang="en-US" sz="1800" dirty="0"/>
              <a:t>A promotion exam as a requirement for promotion to the MMS and SMS; OR</a:t>
            </a:r>
          </a:p>
          <a:p>
            <a:pPr lvl="2">
              <a:spcBef>
                <a:spcPts val="0"/>
              </a:spcBef>
              <a:buFont typeface="Wingdings" panose="05000000000000000000" pitchFamily="2" charset="2"/>
              <a:buChar char="ü"/>
            </a:pPr>
            <a:r>
              <a:rPr lang="en-US" sz="1800" dirty="0"/>
              <a:t>A prescribed course(s) in relevant fields of study, designed by the NSG, as a requirement for promotion into the MMS and SMS.</a:t>
            </a:r>
          </a:p>
          <a:p>
            <a:pPr lvl="2">
              <a:buFont typeface="Wingdings" pitchFamily="2" charset="2"/>
              <a:buChar char="q"/>
            </a:pPr>
            <a:endParaRPr lang="en-US" sz="1400" dirty="0"/>
          </a:p>
          <a:p>
            <a:endParaRPr lang="en-US" sz="2000" dirty="0"/>
          </a:p>
        </p:txBody>
      </p:sp>
    </p:spTree>
    <p:extLst>
      <p:ext uri="{BB962C8B-B14F-4D97-AF65-F5344CB8AC3E}">
        <p14:creationId xmlns:p14="http://schemas.microsoft.com/office/powerpoint/2010/main" val="40990789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16016" y="1561654"/>
            <a:ext cx="3816424" cy="4392488"/>
          </a:xfrm>
        </p:spPr>
        <p:txBody>
          <a:bodyPr/>
          <a:lstStyle/>
          <a:p>
            <a:pPr>
              <a:spcBef>
                <a:spcPts val="0"/>
              </a:spcBef>
              <a:spcAft>
                <a:spcPts val="0"/>
              </a:spcAft>
            </a:pPr>
            <a:r>
              <a:rPr lang="en-GB" sz="2000" dirty="0" smtClean="0"/>
              <a:t>No evaluation </a:t>
            </a:r>
            <a:r>
              <a:rPr lang="en-GB" sz="2000" dirty="0"/>
              <a:t>has been undertaken to test the effectiveness of the </a:t>
            </a:r>
            <a:r>
              <a:rPr lang="en-GB" sz="2000" dirty="0" smtClean="0"/>
              <a:t>PMDS against its objectives</a:t>
            </a:r>
            <a:r>
              <a:rPr lang="en-GB" sz="2000" dirty="0"/>
              <a:t>.  </a:t>
            </a:r>
            <a:endParaRPr lang="en-GB" sz="2000" dirty="0" smtClean="0"/>
          </a:p>
          <a:p>
            <a:pPr>
              <a:spcBef>
                <a:spcPts val="0"/>
              </a:spcBef>
              <a:spcAft>
                <a:spcPts val="0"/>
              </a:spcAft>
            </a:pPr>
            <a:r>
              <a:rPr lang="en-GB" sz="2000" dirty="0" smtClean="0"/>
              <a:t>A </a:t>
            </a:r>
            <a:r>
              <a:rPr lang="en-GB" sz="2000" dirty="0"/>
              <a:t>key question is: </a:t>
            </a:r>
            <a:r>
              <a:rPr lang="en-GB" sz="2000" i="1" dirty="0">
                <a:solidFill>
                  <a:srgbClr val="800000"/>
                </a:solidFill>
              </a:rPr>
              <a:t>To what extent does the system improve service delivery and evaluate performance fairly and objectively? </a:t>
            </a:r>
            <a:endParaRPr lang="en-ZA" sz="2000" i="1" dirty="0" smtClean="0">
              <a:solidFill>
                <a:srgbClr val="800000"/>
              </a:solidFill>
            </a:endParaRPr>
          </a:p>
        </p:txBody>
      </p:sp>
      <p:sp>
        <p:nvSpPr>
          <p:cNvPr id="7" name="Rectangle 4"/>
          <p:cNvSpPr>
            <a:spLocks noChangeArrowheads="1"/>
          </p:cNvSpPr>
          <p:nvPr/>
        </p:nvSpPr>
        <p:spPr bwMode="auto">
          <a:xfrm>
            <a:off x="6516216" y="6309320"/>
            <a:ext cx="2133600" cy="476250"/>
          </a:xfrm>
          <a:prstGeom prst="rect">
            <a:avLst/>
          </a:prstGeom>
          <a:noFill/>
          <a:ln w="9525">
            <a:noFill/>
            <a:miter lim="800000"/>
            <a:headEnd/>
            <a:tailEnd/>
          </a:ln>
        </p:spPr>
        <p:txBody>
          <a:bodyPr/>
          <a:lstStyle/>
          <a:p>
            <a:pPr algn="r" eaLnBrk="0" hangingPunct="0"/>
            <a:fld id="{3D7D7202-78FF-4AF5-8E29-E0B756925B96}" type="slidenum">
              <a:rPr lang="en-US" sz="1400" b="0">
                <a:solidFill>
                  <a:schemeClr val="bg1"/>
                </a:solidFill>
              </a:rPr>
              <a:pPr algn="r" eaLnBrk="0" hangingPunct="0"/>
              <a:t>14</a:t>
            </a:fld>
            <a:endParaRPr lang="en-US" sz="1400" b="0" dirty="0">
              <a:solidFill>
                <a:schemeClr val="bg1"/>
              </a:solidFill>
            </a:endParaRPr>
          </a:p>
        </p:txBody>
      </p:sp>
      <p:sp>
        <p:nvSpPr>
          <p:cNvPr id="6" name="Title 1"/>
          <p:cNvSpPr>
            <a:spLocks noGrp="1"/>
          </p:cNvSpPr>
          <p:nvPr>
            <p:ph type="title"/>
          </p:nvPr>
        </p:nvSpPr>
        <p:spPr>
          <a:xfrm>
            <a:off x="539552" y="620688"/>
            <a:ext cx="8229600" cy="940966"/>
          </a:xfrm>
        </p:spPr>
        <p:txBody>
          <a:bodyPr/>
          <a:lstStyle/>
          <a:p>
            <a:pPr>
              <a:lnSpc>
                <a:spcPct val="80000"/>
              </a:lnSpc>
            </a:pPr>
            <a:r>
              <a:rPr lang="en-US" sz="3200" dirty="0" smtClean="0">
                <a:solidFill>
                  <a:srgbClr val="800000"/>
                </a:solidFill>
                <a:latin typeface="Aharoni" panose="02010803020104030203" pitchFamily="2" charset="-79"/>
                <a:cs typeface="Aharoni" panose="02010803020104030203" pitchFamily="2" charset="-79"/>
              </a:rPr>
              <a:t>Role of Performance Management: Post- 1994 SA Public Service</a:t>
            </a:r>
            <a:endParaRPr lang="en-US" sz="3200" dirty="0">
              <a:solidFill>
                <a:srgbClr val="800000"/>
              </a:solidFill>
              <a:latin typeface="Aharoni" panose="02010803020104030203" pitchFamily="2" charset="-79"/>
              <a:cs typeface="Aharoni" panose="02010803020104030203" pitchFamily="2" charset="-79"/>
            </a:endParaRPr>
          </a:p>
        </p:txBody>
      </p:sp>
      <p:sp>
        <p:nvSpPr>
          <p:cNvPr id="5" name="Content Placeholder 2"/>
          <p:cNvSpPr txBox="1">
            <a:spLocks/>
          </p:cNvSpPr>
          <p:nvPr/>
        </p:nvSpPr>
        <p:spPr bwMode="auto">
          <a:xfrm>
            <a:off x="420525" y="1561654"/>
            <a:ext cx="4295491" cy="4603650"/>
          </a:xfrm>
          <a:prstGeom prst="rect">
            <a:avLst/>
          </a:prstGeom>
          <a:solidFill>
            <a:srgbClr val="FFFF99"/>
          </a:solid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a:spcBef>
                <a:spcPts val="0"/>
              </a:spcBef>
              <a:spcAft>
                <a:spcPts val="0"/>
              </a:spcAft>
            </a:pPr>
            <a:r>
              <a:rPr lang="en-ZA" sz="2000" b="0" kern="0" dirty="0" smtClean="0"/>
              <a:t>The objectives of the PMDS are among others to:</a:t>
            </a:r>
          </a:p>
          <a:p>
            <a:pPr lvl="1">
              <a:spcBef>
                <a:spcPts val="0"/>
              </a:spcBef>
              <a:spcAft>
                <a:spcPts val="0"/>
              </a:spcAft>
              <a:buFont typeface="Courier New" panose="02070309020205020404" pitchFamily="49" charset="0"/>
              <a:buChar char="o"/>
            </a:pPr>
            <a:r>
              <a:rPr lang="en-ZA" sz="2000" b="0" kern="0" dirty="0" smtClean="0"/>
              <a:t>establish a performance and learning culture in the public service</a:t>
            </a:r>
          </a:p>
          <a:p>
            <a:pPr lvl="1">
              <a:spcBef>
                <a:spcPts val="0"/>
              </a:spcBef>
              <a:spcAft>
                <a:spcPts val="0"/>
              </a:spcAft>
              <a:buFont typeface="Courier New" panose="02070309020205020404" pitchFamily="49" charset="0"/>
              <a:buChar char="o"/>
            </a:pPr>
            <a:r>
              <a:rPr lang="en-ZA" sz="2000" b="0" kern="0" dirty="0" smtClean="0"/>
              <a:t>improve service delivery</a:t>
            </a:r>
          </a:p>
          <a:p>
            <a:pPr lvl="1">
              <a:spcBef>
                <a:spcPts val="0"/>
              </a:spcBef>
              <a:spcAft>
                <a:spcPts val="0"/>
              </a:spcAft>
              <a:buFont typeface="Courier New" panose="02070309020205020404" pitchFamily="49" charset="0"/>
              <a:buChar char="o"/>
            </a:pPr>
            <a:r>
              <a:rPr lang="en-ZA" sz="2000" b="0" kern="0" dirty="0" smtClean="0"/>
              <a:t>ensure that all jobholders know and understand what is expected of them</a:t>
            </a:r>
          </a:p>
          <a:p>
            <a:pPr lvl="1">
              <a:spcBef>
                <a:spcPts val="0"/>
              </a:spcBef>
              <a:spcAft>
                <a:spcPts val="0"/>
              </a:spcAft>
              <a:buFont typeface="Courier New" panose="02070309020205020404" pitchFamily="49" charset="0"/>
              <a:buChar char="o"/>
            </a:pPr>
            <a:r>
              <a:rPr lang="en-ZA" sz="2000" b="0" kern="0" dirty="0" smtClean="0"/>
              <a:t>identify, manage and promote jobholders’ development needs</a:t>
            </a:r>
          </a:p>
          <a:p>
            <a:pPr lvl="1">
              <a:spcBef>
                <a:spcPts val="0"/>
              </a:spcBef>
              <a:spcAft>
                <a:spcPts val="0"/>
              </a:spcAft>
              <a:buFont typeface="Courier New" panose="02070309020205020404" pitchFamily="49" charset="0"/>
              <a:buChar char="o"/>
            </a:pPr>
            <a:r>
              <a:rPr lang="en-ZA" sz="2000" b="0" kern="0" dirty="0" smtClean="0"/>
              <a:t>evaluate and recognise performance fairly and objectively</a:t>
            </a:r>
          </a:p>
        </p:txBody>
      </p:sp>
      <p:pic>
        <p:nvPicPr>
          <p:cNvPr id="9" name="Picture 8"/>
          <p:cNvPicPr>
            <a:picLocks noChangeAspect="1"/>
          </p:cNvPicPr>
          <p:nvPr/>
        </p:nvPicPr>
        <p:blipFill>
          <a:blip r:embed="rId2"/>
          <a:stretch>
            <a:fillRect/>
          </a:stretch>
        </p:blipFill>
        <p:spPr>
          <a:xfrm>
            <a:off x="5796136" y="4489400"/>
            <a:ext cx="1747912" cy="1747912"/>
          </a:xfrm>
          <a:prstGeom prst="rect">
            <a:avLst/>
          </a:prstGeom>
        </p:spPr>
      </p:pic>
    </p:spTree>
    <p:extLst>
      <p:ext uri="{BB962C8B-B14F-4D97-AF65-F5344CB8AC3E}">
        <p14:creationId xmlns:p14="http://schemas.microsoft.com/office/powerpoint/2010/main" val="25741149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2533" y="1581943"/>
            <a:ext cx="8111915" cy="4464496"/>
          </a:xfrm>
        </p:spPr>
        <p:txBody>
          <a:bodyPr/>
          <a:lstStyle/>
          <a:p>
            <a:pPr>
              <a:spcBef>
                <a:spcPts val="0"/>
              </a:spcBef>
              <a:spcAft>
                <a:spcPts val="0"/>
              </a:spcAft>
            </a:pPr>
            <a:r>
              <a:rPr lang="en-ZA" sz="2000" dirty="0" smtClean="0"/>
              <a:t>The </a:t>
            </a:r>
            <a:r>
              <a:rPr lang="en-ZA" sz="2000" dirty="0"/>
              <a:t>PMDS assumes that performance can be fully and properly evaluated </a:t>
            </a:r>
            <a:r>
              <a:rPr lang="en-ZA" sz="2000" dirty="0" smtClean="0"/>
              <a:t>against objective </a:t>
            </a:r>
            <a:r>
              <a:rPr lang="en-ZA" sz="2000" dirty="0"/>
              <a:t>measures. </a:t>
            </a:r>
            <a:r>
              <a:rPr lang="en-GB" sz="2000" dirty="0"/>
              <a:t>Available evaluations show that one of the main preconditions for the success of the system, namely objective measures, is often not present</a:t>
            </a:r>
            <a:r>
              <a:rPr lang="en-GB" sz="2000" dirty="0" smtClean="0"/>
              <a:t>. </a:t>
            </a:r>
          </a:p>
          <a:p>
            <a:pPr>
              <a:spcBef>
                <a:spcPts val="0"/>
              </a:spcBef>
              <a:spcAft>
                <a:spcPts val="0"/>
              </a:spcAft>
            </a:pPr>
            <a:r>
              <a:rPr lang="en-GB" sz="2000" dirty="0"/>
              <a:t>The PSC has over a number of years undertaken </a:t>
            </a:r>
            <a:r>
              <a:rPr lang="en-GB" sz="2000" dirty="0" smtClean="0"/>
              <a:t>compliance </a:t>
            </a:r>
            <a:r>
              <a:rPr lang="en-GB" sz="2000" dirty="0"/>
              <a:t>studies, testing whether departments comply with the tenets of the </a:t>
            </a:r>
            <a:r>
              <a:rPr lang="en-GB" sz="2000" dirty="0" smtClean="0"/>
              <a:t>system</a:t>
            </a:r>
            <a:r>
              <a:rPr lang="en-GB" sz="2000" dirty="0"/>
              <a:t>;</a:t>
            </a:r>
            <a:r>
              <a:rPr lang="en-GB" sz="2000" dirty="0" smtClean="0"/>
              <a:t> compliance levels are very low.</a:t>
            </a:r>
          </a:p>
          <a:p>
            <a:pPr>
              <a:spcBef>
                <a:spcPts val="0"/>
              </a:spcBef>
              <a:spcAft>
                <a:spcPts val="0"/>
              </a:spcAft>
            </a:pPr>
            <a:r>
              <a:rPr lang="en-US" sz="2000" dirty="0" smtClean="0"/>
              <a:t>The stakes for employees in the system are high because of the link with performance bonuses.  There is a perception that the system is manipulated simply as the means to produce the supporting documentation and obtain approval for performance bonuses.</a:t>
            </a:r>
            <a:endParaRPr lang="en-ZA" sz="2000" dirty="0" smtClean="0"/>
          </a:p>
          <a:p>
            <a:pPr>
              <a:spcBef>
                <a:spcPts val="0"/>
              </a:spcBef>
              <a:spcAft>
                <a:spcPts val="0"/>
              </a:spcAft>
            </a:pPr>
            <a:r>
              <a:rPr lang="en-ZA" sz="2000" dirty="0" smtClean="0"/>
              <a:t>If </a:t>
            </a:r>
            <a:r>
              <a:rPr lang="en-ZA" sz="2000" dirty="0"/>
              <a:t>the preconditions for the success of the system are not met and are not likely to be met, the system needs to be fundamentally reviewed.</a:t>
            </a:r>
          </a:p>
          <a:p>
            <a:pPr>
              <a:spcBef>
                <a:spcPts val="0"/>
              </a:spcBef>
              <a:spcAft>
                <a:spcPts val="0"/>
              </a:spcAft>
            </a:pPr>
            <a:endParaRPr lang="en-GB" sz="2000" dirty="0" smtClean="0"/>
          </a:p>
          <a:p>
            <a:pPr marL="0" indent="0">
              <a:spcBef>
                <a:spcPts val="0"/>
              </a:spcBef>
              <a:spcAft>
                <a:spcPts val="0"/>
              </a:spcAft>
              <a:buNone/>
            </a:pPr>
            <a:endParaRPr lang="en-ZA" sz="2000" dirty="0" smtClean="0"/>
          </a:p>
        </p:txBody>
      </p:sp>
      <p:sp>
        <p:nvSpPr>
          <p:cNvPr id="7" name="Rectangle 4"/>
          <p:cNvSpPr>
            <a:spLocks noChangeArrowheads="1"/>
          </p:cNvSpPr>
          <p:nvPr/>
        </p:nvSpPr>
        <p:spPr bwMode="auto">
          <a:xfrm>
            <a:off x="6516216" y="6309320"/>
            <a:ext cx="2133600" cy="476250"/>
          </a:xfrm>
          <a:prstGeom prst="rect">
            <a:avLst/>
          </a:prstGeom>
          <a:noFill/>
          <a:ln w="9525">
            <a:noFill/>
            <a:miter lim="800000"/>
            <a:headEnd/>
            <a:tailEnd/>
          </a:ln>
        </p:spPr>
        <p:txBody>
          <a:bodyPr/>
          <a:lstStyle/>
          <a:p>
            <a:pPr algn="r" eaLnBrk="0" hangingPunct="0"/>
            <a:fld id="{3D7D7202-78FF-4AF5-8E29-E0B756925B96}" type="slidenum">
              <a:rPr lang="en-US" sz="1400" b="0">
                <a:solidFill>
                  <a:schemeClr val="bg1"/>
                </a:solidFill>
              </a:rPr>
              <a:pPr algn="r" eaLnBrk="0" hangingPunct="0"/>
              <a:t>15</a:t>
            </a:fld>
            <a:endParaRPr lang="en-US" sz="1400" b="0" dirty="0">
              <a:solidFill>
                <a:schemeClr val="bg1"/>
              </a:solidFill>
            </a:endParaRPr>
          </a:p>
        </p:txBody>
      </p:sp>
      <p:sp>
        <p:nvSpPr>
          <p:cNvPr id="6" name="Title 1"/>
          <p:cNvSpPr>
            <a:spLocks noGrp="1"/>
          </p:cNvSpPr>
          <p:nvPr>
            <p:ph type="title"/>
          </p:nvPr>
        </p:nvSpPr>
        <p:spPr>
          <a:xfrm>
            <a:off x="420525" y="620688"/>
            <a:ext cx="8229600" cy="940966"/>
          </a:xfrm>
        </p:spPr>
        <p:txBody>
          <a:bodyPr/>
          <a:lstStyle/>
          <a:p>
            <a:pPr>
              <a:lnSpc>
                <a:spcPct val="80000"/>
              </a:lnSpc>
            </a:pPr>
            <a:r>
              <a:rPr lang="en-US" sz="3200" dirty="0" smtClean="0">
                <a:solidFill>
                  <a:srgbClr val="800000"/>
                </a:solidFill>
                <a:latin typeface="Aharoni" panose="02010803020104030203" pitchFamily="2" charset="-79"/>
                <a:cs typeface="Aharoni" panose="02010803020104030203" pitchFamily="2" charset="-79"/>
              </a:rPr>
              <a:t>Performance Management:</a:t>
            </a:r>
            <a:br>
              <a:rPr lang="en-US" sz="3200" dirty="0" smtClean="0">
                <a:solidFill>
                  <a:srgbClr val="800000"/>
                </a:solidFill>
                <a:latin typeface="Aharoni" panose="02010803020104030203" pitchFamily="2" charset="-79"/>
                <a:cs typeface="Aharoni" panose="02010803020104030203" pitchFamily="2" charset="-79"/>
              </a:rPr>
            </a:br>
            <a:r>
              <a:rPr lang="en-US" sz="3200" dirty="0" smtClean="0">
                <a:solidFill>
                  <a:srgbClr val="800000"/>
                </a:solidFill>
                <a:latin typeface="Aharoni" panose="02010803020104030203" pitchFamily="2" charset="-79"/>
                <a:cs typeface="Aharoni" panose="02010803020104030203" pitchFamily="2" charset="-79"/>
              </a:rPr>
              <a:t>Post 1994 SA Public Service (2)</a:t>
            </a:r>
            <a:endParaRPr lang="en-US" sz="3200" dirty="0">
              <a:solidFill>
                <a:srgbClr val="800000"/>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21384803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p:cNvSpPr>
            <a:spLocks noChangeArrowheads="1"/>
          </p:cNvSpPr>
          <p:nvPr/>
        </p:nvSpPr>
        <p:spPr bwMode="auto">
          <a:xfrm>
            <a:off x="6516216" y="6309320"/>
            <a:ext cx="2133600" cy="476250"/>
          </a:xfrm>
          <a:prstGeom prst="rect">
            <a:avLst/>
          </a:prstGeom>
          <a:noFill/>
          <a:ln w="9525">
            <a:noFill/>
            <a:miter lim="800000"/>
            <a:headEnd/>
            <a:tailEnd/>
          </a:ln>
        </p:spPr>
        <p:txBody>
          <a:bodyPr/>
          <a:lstStyle/>
          <a:p>
            <a:pPr algn="r" eaLnBrk="0" hangingPunct="0"/>
            <a:fld id="{3D7D7202-78FF-4AF5-8E29-E0B756925B96}" type="slidenum">
              <a:rPr lang="en-US" sz="1400" b="0">
                <a:solidFill>
                  <a:schemeClr val="bg1"/>
                </a:solidFill>
              </a:rPr>
              <a:pPr algn="r" eaLnBrk="0" hangingPunct="0"/>
              <a:t>16</a:t>
            </a:fld>
            <a:endParaRPr lang="en-US" sz="1400" b="0" dirty="0">
              <a:solidFill>
                <a:schemeClr val="bg1"/>
              </a:solidFill>
            </a:endParaRPr>
          </a:p>
        </p:txBody>
      </p:sp>
      <p:sp>
        <p:nvSpPr>
          <p:cNvPr id="6" name="Title 1"/>
          <p:cNvSpPr>
            <a:spLocks noGrp="1"/>
          </p:cNvSpPr>
          <p:nvPr>
            <p:ph type="title"/>
          </p:nvPr>
        </p:nvSpPr>
        <p:spPr>
          <a:xfrm>
            <a:off x="451198" y="620688"/>
            <a:ext cx="8229600" cy="936104"/>
          </a:xfrm>
        </p:spPr>
        <p:txBody>
          <a:bodyPr/>
          <a:lstStyle/>
          <a:p>
            <a:pPr>
              <a:lnSpc>
                <a:spcPct val="80000"/>
              </a:lnSpc>
            </a:pPr>
            <a:r>
              <a:rPr lang="en-US" sz="3200" b="1" dirty="0" smtClean="0">
                <a:solidFill>
                  <a:srgbClr val="800000"/>
                </a:solidFill>
                <a:latin typeface="Aharoni" panose="02010803020104030203" pitchFamily="2" charset="-79"/>
                <a:cs typeface="Aharoni" panose="02010803020104030203" pitchFamily="2" charset="-79"/>
              </a:rPr>
              <a:t>Performance Management:</a:t>
            </a:r>
            <a:br>
              <a:rPr lang="en-US" sz="3200" b="1" dirty="0" smtClean="0">
                <a:solidFill>
                  <a:srgbClr val="800000"/>
                </a:solidFill>
                <a:latin typeface="Aharoni" panose="02010803020104030203" pitchFamily="2" charset="-79"/>
                <a:cs typeface="Aharoni" panose="02010803020104030203" pitchFamily="2" charset="-79"/>
              </a:rPr>
            </a:br>
            <a:r>
              <a:rPr lang="en-US" sz="3200" b="1" dirty="0">
                <a:solidFill>
                  <a:srgbClr val="800000"/>
                </a:solidFill>
                <a:latin typeface="Aharoni" panose="02010803020104030203" pitchFamily="2" charset="-79"/>
                <a:cs typeface="Aharoni" panose="02010803020104030203" pitchFamily="2" charset="-79"/>
              </a:rPr>
              <a:t>I</a:t>
            </a:r>
            <a:r>
              <a:rPr lang="en-US" sz="3200" b="1" dirty="0" smtClean="0">
                <a:solidFill>
                  <a:srgbClr val="800000"/>
                </a:solidFill>
                <a:latin typeface="Aharoni" panose="02010803020104030203" pitchFamily="2" charset="-79"/>
                <a:cs typeface="Aharoni" panose="02010803020104030203" pitchFamily="2" charset="-79"/>
              </a:rPr>
              <a:t>ssues for consideration/policy options</a:t>
            </a:r>
            <a:endParaRPr lang="en-US" sz="3200" dirty="0">
              <a:solidFill>
                <a:srgbClr val="800000"/>
              </a:solidFill>
              <a:latin typeface="Aharoni" panose="02010803020104030203" pitchFamily="2" charset="-79"/>
              <a:cs typeface="Aharoni" panose="02010803020104030203" pitchFamily="2" charset="-79"/>
            </a:endParaRPr>
          </a:p>
        </p:txBody>
      </p:sp>
      <p:sp>
        <p:nvSpPr>
          <p:cNvPr id="8" name="Rectangle 7"/>
          <p:cNvSpPr/>
          <p:nvPr/>
        </p:nvSpPr>
        <p:spPr>
          <a:xfrm>
            <a:off x="2987824" y="2710220"/>
            <a:ext cx="5661992" cy="1200329"/>
          </a:xfrm>
          <a:prstGeom prst="rect">
            <a:avLst/>
          </a:prstGeom>
          <a:solidFill>
            <a:schemeClr val="accent5"/>
          </a:solidFill>
        </p:spPr>
        <p:txBody>
          <a:bodyPr wrap="square">
            <a:spAutoFit/>
          </a:bodyPr>
          <a:lstStyle/>
          <a:p>
            <a:pPr marL="465138" lvl="1" indent="-465138" algn="l">
              <a:lnSpc>
                <a:spcPct val="120000"/>
              </a:lnSpc>
              <a:buFont typeface="Courier New" panose="02070309020205020404" pitchFamily="49" charset="0"/>
              <a:buChar char="o"/>
              <a:tabLst>
                <a:tab pos="465138" algn="l"/>
                <a:tab pos="682625" algn="l"/>
              </a:tabLst>
            </a:pPr>
            <a:r>
              <a:rPr lang="en-US" sz="2000" b="0" dirty="0" smtClean="0"/>
              <a:t>The PMDS should be </a:t>
            </a:r>
            <a:r>
              <a:rPr lang="en-US" sz="2000" b="0" dirty="0"/>
              <a:t>reviewed after an evaluation of the effectiveness of the system against its own stated objectives</a:t>
            </a:r>
            <a:r>
              <a:rPr lang="en-US" sz="2000" b="0" dirty="0" smtClean="0"/>
              <a:t>.</a:t>
            </a:r>
            <a:endParaRPr lang="en-US" sz="2000" b="0" dirty="0"/>
          </a:p>
        </p:txBody>
      </p:sp>
      <p:pic>
        <p:nvPicPr>
          <p:cNvPr id="4" name="Picture 3"/>
          <p:cNvPicPr>
            <a:picLocks noChangeAspect="1"/>
          </p:cNvPicPr>
          <p:nvPr/>
        </p:nvPicPr>
        <p:blipFill>
          <a:blip r:embed="rId2"/>
          <a:stretch>
            <a:fillRect/>
          </a:stretch>
        </p:blipFill>
        <p:spPr>
          <a:xfrm>
            <a:off x="20982" y="2503047"/>
            <a:ext cx="2554445" cy="2383743"/>
          </a:xfrm>
          <a:prstGeom prst="rect">
            <a:avLst/>
          </a:prstGeom>
        </p:spPr>
      </p:pic>
    </p:spTree>
    <p:extLst>
      <p:ext uri="{BB962C8B-B14F-4D97-AF65-F5344CB8AC3E}">
        <p14:creationId xmlns:p14="http://schemas.microsoft.com/office/powerpoint/2010/main" val="24824238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1" y="1624256"/>
            <a:ext cx="4690863" cy="4608512"/>
          </a:xfrm>
        </p:spPr>
        <p:txBody>
          <a:bodyPr/>
          <a:lstStyle/>
          <a:p>
            <a:pPr>
              <a:lnSpc>
                <a:spcPct val="120000"/>
              </a:lnSpc>
              <a:spcBef>
                <a:spcPts val="0"/>
              </a:spcBef>
              <a:spcAft>
                <a:spcPts val="0"/>
              </a:spcAft>
            </a:pPr>
            <a:endParaRPr lang="en-US" sz="2000" dirty="0" smtClean="0">
              <a:latin typeface="Arial" pitchFamily="34" charset="0"/>
              <a:cs typeface="Arial" pitchFamily="34" charset="0"/>
            </a:endParaRPr>
          </a:p>
          <a:p>
            <a:pPr>
              <a:lnSpc>
                <a:spcPct val="120000"/>
              </a:lnSpc>
              <a:spcBef>
                <a:spcPts val="0"/>
              </a:spcBef>
              <a:spcAft>
                <a:spcPts val="0"/>
              </a:spcAft>
            </a:pPr>
            <a:r>
              <a:rPr lang="en-US" sz="2000" dirty="0" smtClean="0">
                <a:latin typeface="Arial" pitchFamily="34" charset="0"/>
                <a:cs typeface="Arial" pitchFamily="34" charset="0"/>
              </a:rPr>
              <a:t>There </a:t>
            </a:r>
            <a:r>
              <a:rPr lang="en-US" sz="2000" dirty="0">
                <a:latin typeface="Arial" pitchFamily="34" charset="0"/>
                <a:cs typeface="Arial" pitchFamily="34" charset="0"/>
              </a:rPr>
              <a:t>is no blueprint competency framework that can be adapted from one developmental country to another.</a:t>
            </a:r>
          </a:p>
          <a:p>
            <a:pPr>
              <a:lnSpc>
                <a:spcPct val="120000"/>
              </a:lnSpc>
              <a:spcBef>
                <a:spcPts val="0"/>
              </a:spcBef>
              <a:spcAft>
                <a:spcPts val="0"/>
              </a:spcAft>
            </a:pPr>
            <a:r>
              <a:rPr lang="en-US" sz="2000" dirty="0" smtClean="0">
                <a:latin typeface="Arial" pitchFamily="34" charset="0"/>
                <a:cs typeface="Arial" pitchFamily="34" charset="0"/>
              </a:rPr>
              <a:t>Many competency frameworks contain behavioural competencies and limited attention is given to technical competencies.</a:t>
            </a:r>
          </a:p>
          <a:p>
            <a:pPr marL="0" indent="0">
              <a:lnSpc>
                <a:spcPct val="120000"/>
              </a:lnSpc>
              <a:spcBef>
                <a:spcPts val="0"/>
              </a:spcBef>
              <a:spcAft>
                <a:spcPts val="0"/>
              </a:spcAft>
              <a:buNone/>
            </a:pPr>
            <a:endParaRPr lang="en-US" sz="2000" dirty="0" smtClean="0">
              <a:latin typeface="Arial" pitchFamily="34" charset="0"/>
              <a:cs typeface="Arial" pitchFamily="34" charset="0"/>
            </a:endParaRPr>
          </a:p>
        </p:txBody>
      </p:sp>
      <p:sp>
        <p:nvSpPr>
          <p:cNvPr id="7" name="Rectangle 4"/>
          <p:cNvSpPr>
            <a:spLocks noChangeArrowheads="1"/>
          </p:cNvSpPr>
          <p:nvPr/>
        </p:nvSpPr>
        <p:spPr bwMode="auto">
          <a:xfrm>
            <a:off x="6516216" y="6309320"/>
            <a:ext cx="2133600" cy="476250"/>
          </a:xfrm>
          <a:prstGeom prst="rect">
            <a:avLst/>
          </a:prstGeom>
          <a:noFill/>
          <a:ln w="9525">
            <a:noFill/>
            <a:miter lim="800000"/>
            <a:headEnd/>
            <a:tailEnd/>
          </a:ln>
        </p:spPr>
        <p:txBody>
          <a:bodyPr/>
          <a:lstStyle/>
          <a:p>
            <a:pPr algn="r" eaLnBrk="0" hangingPunct="0"/>
            <a:fld id="{3D7D7202-78FF-4AF5-8E29-E0B756925B96}" type="slidenum">
              <a:rPr lang="en-US" sz="1400" b="0">
                <a:solidFill>
                  <a:schemeClr val="bg1"/>
                </a:solidFill>
              </a:rPr>
              <a:pPr algn="r" eaLnBrk="0" hangingPunct="0"/>
              <a:t>17</a:t>
            </a:fld>
            <a:endParaRPr lang="en-US" sz="1400" b="0" dirty="0">
              <a:solidFill>
                <a:schemeClr val="bg1"/>
              </a:solidFill>
            </a:endParaRPr>
          </a:p>
        </p:txBody>
      </p:sp>
      <p:sp>
        <p:nvSpPr>
          <p:cNvPr id="6" name="Title 1"/>
          <p:cNvSpPr>
            <a:spLocks noGrp="1"/>
          </p:cNvSpPr>
          <p:nvPr>
            <p:ph type="title"/>
          </p:nvPr>
        </p:nvSpPr>
        <p:spPr>
          <a:xfrm>
            <a:off x="323528" y="620688"/>
            <a:ext cx="8507288" cy="867211"/>
          </a:xfrm>
        </p:spPr>
        <p:txBody>
          <a:bodyPr/>
          <a:lstStyle/>
          <a:p>
            <a:pPr>
              <a:lnSpc>
                <a:spcPct val="80000"/>
              </a:lnSpc>
            </a:pPr>
            <a:r>
              <a:rPr lang="en-GB" sz="3200" dirty="0">
                <a:solidFill>
                  <a:srgbClr val="800000"/>
                </a:solidFill>
                <a:latin typeface="Aharoni" panose="02010803020104030203" pitchFamily="2" charset="-79"/>
                <a:cs typeface="Aharoni" panose="02010803020104030203" pitchFamily="2" charset="-79"/>
              </a:rPr>
              <a:t>C</a:t>
            </a:r>
            <a:r>
              <a:rPr lang="en-GB" sz="3200" dirty="0" smtClean="0">
                <a:solidFill>
                  <a:srgbClr val="800000"/>
                </a:solidFill>
                <a:latin typeface="Aharoni" panose="02010803020104030203" pitchFamily="2" charset="-79"/>
                <a:cs typeface="Aharoni" panose="02010803020104030203" pitchFamily="2" charset="-79"/>
              </a:rPr>
              <a:t>ompetencies </a:t>
            </a:r>
            <a:r>
              <a:rPr lang="en-GB" sz="3200" dirty="0">
                <a:solidFill>
                  <a:srgbClr val="800000"/>
                </a:solidFill>
                <a:latin typeface="Aharoni" panose="02010803020104030203" pitchFamily="2" charset="-79"/>
                <a:cs typeface="Aharoni" panose="02010803020104030203" pitchFamily="2" charset="-79"/>
              </a:rPr>
              <a:t>of </a:t>
            </a:r>
            <a:r>
              <a:rPr lang="en-GB" sz="3200" dirty="0" smtClean="0">
                <a:solidFill>
                  <a:srgbClr val="800000"/>
                </a:solidFill>
                <a:latin typeface="Aharoni" panose="02010803020104030203" pitchFamily="2" charset="-79"/>
                <a:cs typeface="Aharoni" panose="02010803020104030203" pitchFamily="2" charset="-79"/>
              </a:rPr>
              <a:t>Public Service Leadership: </a:t>
            </a:r>
            <a:r>
              <a:rPr lang="en-GB" sz="3200" dirty="0">
                <a:solidFill>
                  <a:srgbClr val="800000"/>
                </a:solidFill>
                <a:latin typeface="Aharoni" panose="02010803020104030203" pitchFamily="2" charset="-79"/>
                <a:cs typeface="Aharoni" panose="02010803020104030203" pitchFamily="2" charset="-79"/>
              </a:rPr>
              <a:t/>
            </a:r>
            <a:br>
              <a:rPr lang="en-GB" sz="3200" dirty="0">
                <a:solidFill>
                  <a:srgbClr val="800000"/>
                </a:solidFill>
                <a:latin typeface="Aharoni" panose="02010803020104030203" pitchFamily="2" charset="-79"/>
                <a:cs typeface="Aharoni" panose="02010803020104030203" pitchFamily="2" charset="-79"/>
              </a:rPr>
            </a:br>
            <a:r>
              <a:rPr lang="en-GB" sz="3200" dirty="0">
                <a:solidFill>
                  <a:srgbClr val="800000"/>
                </a:solidFill>
                <a:latin typeface="Aharoni" panose="02010803020104030203" pitchFamily="2" charset="-79"/>
                <a:cs typeface="Aharoni" panose="02010803020104030203" pitchFamily="2" charset="-79"/>
              </a:rPr>
              <a:t>Developmental States</a:t>
            </a:r>
            <a:endParaRPr lang="en-US" sz="3200" dirty="0">
              <a:solidFill>
                <a:srgbClr val="800000"/>
              </a:solidFill>
              <a:latin typeface="Aharoni" panose="02010803020104030203" pitchFamily="2" charset="-79"/>
              <a:cs typeface="Aharoni" panose="02010803020104030203" pitchFamily="2" charset="-79"/>
            </a:endParaRPr>
          </a:p>
        </p:txBody>
      </p:sp>
      <p:sp>
        <p:nvSpPr>
          <p:cNvPr id="2" name="Rectangle 1"/>
          <p:cNvSpPr/>
          <p:nvPr/>
        </p:nvSpPr>
        <p:spPr>
          <a:xfrm>
            <a:off x="5148064" y="1663653"/>
            <a:ext cx="3816424" cy="4569114"/>
          </a:xfrm>
          <a:prstGeom prst="rect">
            <a:avLst/>
          </a:prstGeom>
          <a:solidFill>
            <a:srgbClr val="CCFFCC"/>
          </a:solidFill>
        </p:spPr>
        <p:txBody>
          <a:bodyPr wrap="square">
            <a:noAutofit/>
          </a:bodyPr>
          <a:lstStyle/>
          <a:p>
            <a:pPr marL="346075" indent="-346075" algn="l">
              <a:spcBef>
                <a:spcPts val="0"/>
              </a:spcBef>
              <a:spcAft>
                <a:spcPts val="0"/>
              </a:spcAft>
              <a:buClr>
                <a:srgbClr val="00CC00"/>
              </a:buClr>
              <a:buSzPct val="60000"/>
              <a:buFont typeface="Wingdings" panose="05000000000000000000" pitchFamily="2" charset="2"/>
              <a:buChar char="ü"/>
            </a:pPr>
            <a:r>
              <a:rPr lang="en-US" sz="1900" b="0" dirty="0">
                <a:latin typeface="+mj-lt"/>
                <a:cs typeface="Calibri" pitchFamily="34" charset="0"/>
              </a:rPr>
              <a:t>Strategic </a:t>
            </a:r>
            <a:r>
              <a:rPr lang="en-US" sz="1900" b="0" dirty="0" smtClean="0">
                <a:latin typeface="+mj-lt"/>
                <a:cs typeface="Calibri" pitchFamily="34" charset="0"/>
              </a:rPr>
              <a:t>thinking</a:t>
            </a:r>
            <a:endParaRPr lang="en-US" sz="1900" b="0" dirty="0">
              <a:latin typeface="+mj-lt"/>
              <a:cs typeface="Calibri" pitchFamily="34" charset="0"/>
            </a:endParaRPr>
          </a:p>
          <a:p>
            <a:pPr marL="346075" indent="-346075" algn="l">
              <a:spcBef>
                <a:spcPts val="0"/>
              </a:spcBef>
              <a:spcAft>
                <a:spcPts val="0"/>
              </a:spcAft>
              <a:buClr>
                <a:srgbClr val="00CC00"/>
              </a:buClr>
              <a:buSzPct val="60000"/>
              <a:buFont typeface="Wingdings" panose="05000000000000000000" pitchFamily="2" charset="2"/>
              <a:buChar char="ü"/>
            </a:pPr>
            <a:r>
              <a:rPr lang="en-US" sz="1900" b="0" dirty="0" smtClean="0">
                <a:latin typeface="+mj-lt"/>
                <a:cs typeface="Calibri" pitchFamily="34" charset="0"/>
              </a:rPr>
              <a:t>Vision</a:t>
            </a:r>
            <a:endParaRPr lang="en-US" sz="1900" b="0" dirty="0">
              <a:latin typeface="+mj-lt"/>
              <a:cs typeface="Calibri" pitchFamily="34" charset="0"/>
            </a:endParaRPr>
          </a:p>
          <a:p>
            <a:pPr marL="346075" indent="-346075" algn="l">
              <a:spcBef>
                <a:spcPts val="0"/>
              </a:spcBef>
              <a:spcAft>
                <a:spcPts val="0"/>
              </a:spcAft>
              <a:buClr>
                <a:srgbClr val="00CC00"/>
              </a:buClr>
              <a:buSzPct val="60000"/>
              <a:buFont typeface="Wingdings" panose="05000000000000000000" pitchFamily="2" charset="2"/>
              <a:buChar char="ü"/>
            </a:pPr>
            <a:r>
              <a:rPr lang="en-US" sz="1900" b="0" dirty="0">
                <a:latin typeface="+mj-lt"/>
                <a:cs typeface="Calibri" pitchFamily="34" charset="0"/>
              </a:rPr>
              <a:t>Achieving </a:t>
            </a:r>
            <a:r>
              <a:rPr lang="en-US" sz="1900" b="0" dirty="0" smtClean="0">
                <a:latin typeface="+mj-lt"/>
                <a:cs typeface="Calibri" pitchFamily="34" charset="0"/>
              </a:rPr>
              <a:t>results</a:t>
            </a:r>
            <a:endParaRPr lang="en-US" sz="1900" b="0" dirty="0">
              <a:latin typeface="+mj-lt"/>
              <a:cs typeface="Calibri" pitchFamily="34" charset="0"/>
            </a:endParaRPr>
          </a:p>
          <a:p>
            <a:pPr marL="346075" indent="-346075" algn="l">
              <a:spcBef>
                <a:spcPts val="0"/>
              </a:spcBef>
              <a:spcAft>
                <a:spcPts val="0"/>
              </a:spcAft>
              <a:buClr>
                <a:srgbClr val="00CC00"/>
              </a:buClr>
              <a:buSzPct val="60000"/>
              <a:buFont typeface="Wingdings" panose="05000000000000000000" pitchFamily="2" charset="2"/>
              <a:buChar char="ü"/>
            </a:pPr>
            <a:r>
              <a:rPr lang="en-US" sz="1900" b="0" dirty="0">
                <a:latin typeface="+mj-lt"/>
                <a:cs typeface="Calibri" pitchFamily="34" charset="0"/>
              </a:rPr>
              <a:t>Building </a:t>
            </a:r>
            <a:r>
              <a:rPr lang="en-US" sz="1900" b="0" dirty="0" smtClean="0">
                <a:latin typeface="+mj-lt"/>
                <a:cs typeface="Calibri" pitchFamily="34" charset="0"/>
              </a:rPr>
              <a:t>relations</a:t>
            </a:r>
            <a:endParaRPr lang="en-US" sz="1900" b="0" dirty="0">
              <a:latin typeface="+mj-lt"/>
              <a:cs typeface="Calibri" pitchFamily="34" charset="0"/>
            </a:endParaRPr>
          </a:p>
          <a:p>
            <a:pPr marL="346075" indent="-346075" algn="l">
              <a:spcBef>
                <a:spcPts val="0"/>
              </a:spcBef>
              <a:spcAft>
                <a:spcPts val="0"/>
              </a:spcAft>
              <a:buClr>
                <a:srgbClr val="00CC00"/>
              </a:buClr>
              <a:buSzPct val="60000"/>
              <a:buFont typeface="Wingdings" panose="05000000000000000000" pitchFamily="2" charset="2"/>
              <a:buChar char="ü"/>
            </a:pPr>
            <a:r>
              <a:rPr lang="en-US" sz="1900" b="0" dirty="0" smtClean="0">
                <a:latin typeface="+mj-lt"/>
                <a:cs typeface="Calibri" pitchFamily="34" charset="0"/>
              </a:rPr>
              <a:t>Commitment</a:t>
            </a:r>
            <a:endParaRPr lang="en-US" sz="1900" b="0" dirty="0">
              <a:latin typeface="+mj-lt"/>
              <a:cs typeface="Calibri" pitchFamily="34" charset="0"/>
            </a:endParaRPr>
          </a:p>
          <a:p>
            <a:pPr marL="346075" indent="-346075" algn="l">
              <a:spcBef>
                <a:spcPts val="0"/>
              </a:spcBef>
              <a:spcAft>
                <a:spcPts val="0"/>
              </a:spcAft>
              <a:buClr>
                <a:srgbClr val="00CC00"/>
              </a:buClr>
              <a:buSzPct val="60000"/>
              <a:buFont typeface="Wingdings" panose="05000000000000000000" pitchFamily="2" charset="2"/>
              <a:buChar char="ü"/>
            </a:pPr>
            <a:r>
              <a:rPr lang="en-US" sz="1900" b="0" dirty="0" smtClean="0">
                <a:latin typeface="+mj-lt"/>
                <a:cs typeface="Calibri" pitchFamily="34" charset="0"/>
              </a:rPr>
              <a:t>Adaptability</a:t>
            </a:r>
            <a:endParaRPr lang="en-US" sz="1900" b="0" dirty="0">
              <a:latin typeface="+mj-lt"/>
              <a:cs typeface="Calibri" pitchFamily="34" charset="0"/>
            </a:endParaRPr>
          </a:p>
          <a:p>
            <a:pPr marL="346075" indent="-346075" algn="l">
              <a:spcBef>
                <a:spcPts val="0"/>
              </a:spcBef>
              <a:spcAft>
                <a:spcPts val="0"/>
              </a:spcAft>
              <a:buClr>
                <a:srgbClr val="00CC00"/>
              </a:buClr>
              <a:buSzPct val="60000"/>
              <a:buFont typeface="Wingdings" panose="05000000000000000000" pitchFamily="2" charset="2"/>
              <a:buChar char="ü"/>
            </a:pPr>
            <a:r>
              <a:rPr lang="en-US" sz="1900" b="0" dirty="0" smtClean="0">
                <a:latin typeface="+mj-lt"/>
                <a:cs typeface="Calibri" pitchFamily="34" charset="0"/>
              </a:rPr>
              <a:t>Communication</a:t>
            </a:r>
            <a:endParaRPr lang="en-US" sz="1900" b="0" dirty="0">
              <a:latin typeface="+mj-lt"/>
              <a:cs typeface="Calibri" pitchFamily="34" charset="0"/>
            </a:endParaRPr>
          </a:p>
          <a:p>
            <a:pPr marL="346075" indent="-346075" algn="l">
              <a:spcBef>
                <a:spcPts val="0"/>
              </a:spcBef>
              <a:spcAft>
                <a:spcPts val="0"/>
              </a:spcAft>
              <a:buClr>
                <a:srgbClr val="00CC00"/>
              </a:buClr>
              <a:buSzPct val="60000"/>
              <a:buFont typeface="Wingdings" panose="05000000000000000000" pitchFamily="2" charset="2"/>
              <a:buChar char="ü"/>
            </a:pPr>
            <a:r>
              <a:rPr lang="en-US" sz="1900" b="0" dirty="0" smtClean="0">
                <a:latin typeface="+mj-lt"/>
                <a:cs typeface="Calibri" pitchFamily="34" charset="0"/>
              </a:rPr>
              <a:t>Decision-making</a:t>
            </a:r>
            <a:endParaRPr lang="en-US" sz="1900" b="0" dirty="0">
              <a:latin typeface="+mj-lt"/>
              <a:cs typeface="Calibri" pitchFamily="34" charset="0"/>
            </a:endParaRPr>
          </a:p>
          <a:p>
            <a:pPr marL="346075" indent="-346075" algn="l">
              <a:spcBef>
                <a:spcPts val="0"/>
              </a:spcBef>
              <a:spcAft>
                <a:spcPts val="0"/>
              </a:spcAft>
              <a:buClr>
                <a:srgbClr val="00CC00"/>
              </a:buClr>
              <a:buSzPct val="60000"/>
              <a:buFont typeface="Wingdings" panose="05000000000000000000" pitchFamily="2" charset="2"/>
              <a:buChar char="ü"/>
            </a:pPr>
            <a:r>
              <a:rPr lang="en-US" sz="1900" b="0" dirty="0" smtClean="0">
                <a:latin typeface="+mj-lt"/>
                <a:cs typeface="Calibri" pitchFamily="34" charset="0"/>
              </a:rPr>
              <a:t>Learning</a:t>
            </a:r>
            <a:endParaRPr lang="en-US" sz="1900" b="0" dirty="0">
              <a:latin typeface="+mj-lt"/>
              <a:cs typeface="Calibri" pitchFamily="34" charset="0"/>
            </a:endParaRPr>
          </a:p>
          <a:p>
            <a:pPr marL="346075" indent="-346075" algn="l">
              <a:spcBef>
                <a:spcPts val="0"/>
              </a:spcBef>
              <a:spcAft>
                <a:spcPts val="0"/>
              </a:spcAft>
              <a:buClr>
                <a:srgbClr val="00CC00"/>
              </a:buClr>
              <a:buSzPct val="60000"/>
              <a:buFont typeface="Wingdings" panose="05000000000000000000" pitchFamily="2" charset="2"/>
              <a:buChar char="ü"/>
            </a:pPr>
            <a:r>
              <a:rPr lang="en-US" sz="1900" b="0" dirty="0" smtClean="0">
                <a:latin typeface="+mj-lt"/>
                <a:cs typeface="Calibri" pitchFamily="34" charset="0"/>
              </a:rPr>
              <a:t>Coaching/developing</a:t>
            </a:r>
          </a:p>
          <a:p>
            <a:pPr marL="346075" indent="-346075" algn="l">
              <a:spcBef>
                <a:spcPts val="0"/>
              </a:spcBef>
              <a:spcAft>
                <a:spcPts val="0"/>
              </a:spcAft>
              <a:buClr>
                <a:srgbClr val="00CC00"/>
              </a:buClr>
              <a:buSzPct val="60000"/>
              <a:buFont typeface="Wingdings" panose="05000000000000000000" pitchFamily="2" charset="2"/>
              <a:buChar char="ü"/>
            </a:pPr>
            <a:r>
              <a:rPr lang="en-US" sz="1900" b="0" dirty="0" smtClean="0">
                <a:latin typeface="+mj-lt"/>
                <a:cs typeface="Calibri" pitchFamily="34" charset="0"/>
              </a:rPr>
              <a:t>Teamwork</a:t>
            </a:r>
            <a:endParaRPr lang="en-US" sz="1900" b="0" dirty="0">
              <a:latin typeface="+mj-lt"/>
              <a:cs typeface="Calibri" pitchFamily="34" charset="0"/>
            </a:endParaRPr>
          </a:p>
        </p:txBody>
      </p:sp>
      <p:pic>
        <p:nvPicPr>
          <p:cNvPr id="4" name="Picture 3"/>
          <p:cNvPicPr>
            <a:picLocks noChangeAspect="1"/>
          </p:cNvPicPr>
          <p:nvPr/>
        </p:nvPicPr>
        <p:blipFill>
          <a:blip r:embed="rId2"/>
          <a:stretch>
            <a:fillRect/>
          </a:stretch>
        </p:blipFill>
        <p:spPr>
          <a:xfrm>
            <a:off x="6516216" y="4941168"/>
            <a:ext cx="1504502" cy="1192398"/>
          </a:xfrm>
          <a:prstGeom prst="rect">
            <a:avLst/>
          </a:prstGeom>
        </p:spPr>
      </p:pic>
    </p:spTree>
    <p:extLst>
      <p:ext uri="{BB962C8B-B14F-4D97-AF65-F5344CB8AC3E}">
        <p14:creationId xmlns:p14="http://schemas.microsoft.com/office/powerpoint/2010/main" val="40047521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487899"/>
            <a:ext cx="8326288" cy="4821421"/>
          </a:xfrm>
        </p:spPr>
        <p:txBody>
          <a:bodyPr/>
          <a:lstStyle/>
          <a:p>
            <a:pPr>
              <a:spcBef>
                <a:spcPts val="0"/>
              </a:spcBef>
              <a:spcAft>
                <a:spcPts val="0"/>
              </a:spcAft>
            </a:pPr>
            <a:r>
              <a:rPr lang="en-US" sz="2000" dirty="0" smtClean="0">
                <a:cs typeface="Calibri" pitchFamily="34" charset="0"/>
              </a:rPr>
              <a:t>The SMS competency framework was introduced in 2003 and is applicable to the four SMS levels, namely Directors, Chief Directors, DDGs and DGs.</a:t>
            </a:r>
          </a:p>
          <a:p>
            <a:pPr>
              <a:spcBef>
                <a:spcPts val="0"/>
              </a:spcBef>
              <a:spcAft>
                <a:spcPts val="0"/>
              </a:spcAft>
            </a:pPr>
            <a:r>
              <a:rPr lang="en-US" sz="2000" dirty="0" smtClean="0">
                <a:cs typeface="Calibri" pitchFamily="34" charset="0"/>
              </a:rPr>
              <a:t>The framework outlines generic management competencies, instead of technical/ functional competencies, which are essential for a specific department or job.</a:t>
            </a:r>
          </a:p>
          <a:p>
            <a:pPr>
              <a:spcBef>
                <a:spcPts val="0"/>
              </a:spcBef>
              <a:spcAft>
                <a:spcPts val="0"/>
              </a:spcAft>
            </a:pPr>
            <a:r>
              <a:rPr lang="en-US" sz="2000" dirty="0" smtClean="0">
                <a:cs typeface="Calibri" pitchFamily="34" charset="0"/>
              </a:rPr>
              <a:t>The framework is based on the assumption that the functional Key Performance Areas (KPAs) for SMS members will be determined by each department, in line with its mandates and strategic objectives.</a:t>
            </a:r>
          </a:p>
          <a:p>
            <a:pPr>
              <a:spcBef>
                <a:spcPts val="0"/>
              </a:spcBef>
              <a:spcAft>
                <a:spcPts val="0"/>
              </a:spcAft>
            </a:pPr>
            <a:r>
              <a:rPr lang="en-US" sz="2000" dirty="0" smtClean="0"/>
              <a:t>The framework has </a:t>
            </a:r>
            <a:r>
              <a:rPr lang="en-US" sz="2000" dirty="0"/>
              <a:t>been validated for </a:t>
            </a:r>
            <a:r>
              <a:rPr lang="en-US" sz="2000" dirty="0" smtClean="0"/>
              <a:t>development interventions, and not for selection purposes; development gaps are identified, but are not always followed up by structured interventions. </a:t>
            </a:r>
          </a:p>
          <a:p>
            <a:pPr>
              <a:spcBef>
                <a:spcPts val="0"/>
              </a:spcBef>
              <a:spcAft>
                <a:spcPts val="0"/>
              </a:spcAft>
            </a:pPr>
            <a:r>
              <a:rPr lang="en-US" sz="2000" dirty="0" smtClean="0">
                <a:cs typeface="Calibri" pitchFamily="34" charset="0"/>
              </a:rPr>
              <a:t>Furthermore, the </a:t>
            </a:r>
            <a:r>
              <a:rPr lang="en-US" sz="2000" dirty="0">
                <a:cs typeface="Calibri" pitchFamily="34" charset="0"/>
              </a:rPr>
              <a:t>political and economic competencies and attributes that are </a:t>
            </a:r>
            <a:r>
              <a:rPr lang="en-US" sz="2000" dirty="0" err="1">
                <a:cs typeface="Calibri" pitchFamily="34" charset="0"/>
              </a:rPr>
              <a:t>emphasised</a:t>
            </a:r>
            <a:r>
              <a:rPr lang="en-US" sz="2000" dirty="0">
                <a:cs typeface="Calibri" pitchFamily="34" charset="0"/>
              </a:rPr>
              <a:t> in the literature on the developmental state are not explicitly stated.</a:t>
            </a:r>
          </a:p>
          <a:p>
            <a:pPr>
              <a:spcBef>
                <a:spcPts val="0"/>
              </a:spcBef>
              <a:spcAft>
                <a:spcPts val="0"/>
              </a:spcAft>
            </a:pPr>
            <a:endParaRPr lang="en-US" sz="2000" dirty="0"/>
          </a:p>
        </p:txBody>
      </p:sp>
      <p:sp>
        <p:nvSpPr>
          <p:cNvPr id="7" name="Rectangle 4"/>
          <p:cNvSpPr>
            <a:spLocks noChangeArrowheads="1"/>
          </p:cNvSpPr>
          <p:nvPr/>
        </p:nvSpPr>
        <p:spPr bwMode="auto">
          <a:xfrm>
            <a:off x="6516216" y="6309320"/>
            <a:ext cx="2133600" cy="476250"/>
          </a:xfrm>
          <a:prstGeom prst="rect">
            <a:avLst/>
          </a:prstGeom>
          <a:noFill/>
          <a:ln w="9525">
            <a:noFill/>
            <a:miter lim="800000"/>
            <a:headEnd/>
            <a:tailEnd/>
          </a:ln>
        </p:spPr>
        <p:txBody>
          <a:bodyPr/>
          <a:lstStyle/>
          <a:p>
            <a:pPr algn="r" eaLnBrk="0" hangingPunct="0"/>
            <a:fld id="{3D7D7202-78FF-4AF5-8E29-E0B756925B96}" type="slidenum">
              <a:rPr lang="en-US" sz="1400" b="0">
                <a:solidFill>
                  <a:schemeClr val="bg1"/>
                </a:solidFill>
              </a:rPr>
              <a:pPr algn="r" eaLnBrk="0" hangingPunct="0"/>
              <a:t>18</a:t>
            </a:fld>
            <a:endParaRPr lang="en-US" sz="1400" b="0" dirty="0">
              <a:solidFill>
                <a:schemeClr val="bg1"/>
              </a:solidFill>
            </a:endParaRPr>
          </a:p>
        </p:txBody>
      </p:sp>
      <p:sp>
        <p:nvSpPr>
          <p:cNvPr id="5" name="Title 1"/>
          <p:cNvSpPr>
            <a:spLocks noGrp="1"/>
          </p:cNvSpPr>
          <p:nvPr>
            <p:ph type="title"/>
          </p:nvPr>
        </p:nvSpPr>
        <p:spPr>
          <a:xfrm>
            <a:off x="323528" y="620688"/>
            <a:ext cx="8507288" cy="867211"/>
          </a:xfrm>
        </p:spPr>
        <p:txBody>
          <a:bodyPr/>
          <a:lstStyle/>
          <a:p>
            <a:pPr>
              <a:lnSpc>
                <a:spcPct val="80000"/>
              </a:lnSpc>
            </a:pPr>
            <a:r>
              <a:rPr lang="en-GB" sz="3200" dirty="0">
                <a:solidFill>
                  <a:srgbClr val="800000"/>
                </a:solidFill>
                <a:latin typeface="Aharoni" panose="02010803020104030203" pitchFamily="2" charset="-79"/>
                <a:cs typeface="Aharoni" panose="02010803020104030203" pitchFamily="2" charset="-79"/>
              </a:rPr>
              <a:t>C</a:t>
            </a:r>
            <a:r>
              <a:rPr lang="en-GB" sz="3200" dirty="0" smtClean="0">
                <a:solidFill>
                  <a:srgbClr val="800000"/>
                </a:solidFill>
                <a:latin typeface="Aharoni" panose="02010803020104030203" pitchFamily="2" charset="-79"/>
                <a:cs typeface="Aharoni" panose="02010803020104030203" pitchFamily="2" charset="-79"/>
              </a:rPr>
              <a:t>ompetencies </a:t>
            </a:r>
            <a:r>
              <a:rPr lang="en-GB" sz="3200" dirty="0">
                <a:solidFill>
                  <a:srgbClr val="800000"/>
                </a:solidFill>
                <a:latin typeface="Aharoni" panose="02010803020104030203" pitchFamily="2" charset="-79"/>
                <a:cs typeface="Aharoni" panose="02010803020104030203" pitchFamily="2" charset="-79"/>
              </a:rPr>
              <a:t>of </a:t>
            </a:r>
            <a:r>
              <a:rPr lang="en-GB" sz="3200" dirty="0" smtClean="0">
                <a:solidFill>
                  <a:srgbClr val="800000"/>
                </a:solidFill>
                <a:latin typeface="Aharoni" panose="02010803020104030203" pitchFamily="2" charset="-79"/>
                <a:cs typeface="Aharoni" panose="02010803020104030203" pitchFamily="2" charset="-79"/>
              </a:rPr>
              <a:t>Public Service Leadership: </a:t>
            </a:r>
            <a:r>
              <a:rPr lang="en-GB" sz="3200" dirty="0">
                <a:solidFill>
                  <a:srgbClr val="800000"/>
                </a:solidFill>
                <a:latin typeface="Aharoni" panose="02010803020104030203" pitchFamily="2" charset="-79"/>
                <a:cs typeface="Aharoni" panose="02010803020104030203" pitchFamily="2" charset="-79"/>
              </a:rPr>
              <a:t/>
            </a:r>
            <a:br>
              <a:rPr lang="en-GB" sz="3200" dirty="0">
                <a:solidFill>
                  <a:srgbClr val="800000"/>
                </a:solidFill>
                <a:latin typeface="Aharoni" panose="02010803020104030203" pitchFamily="2" charset="-79"/>
                <a:cs typeface="Aharoni" panose="02010803020104030203" pitchFamily="2" charset="-79"/>
              </a:rPr>
            </a:br>
            <a:r>
              <a:rPr lang="fr-FR" sz="3200" dirty="0">
                <a:solidFill>
                  <a:srgbClr val="800000"/>
                </a:solidFill>
                <a:latin typeface="Aharoni" panose="02010803020104030203" pitchFamily="2" charset="-79"/>
                <a:cs typeface="Aharoni" panose="02010803020104030203" pitchFamily="2" charset="-79"/>
              </a:rPr>
              <a:t>Post 1994 SA Public Service</a:t>
            </a:r>
            <a:endParaRPr lang="en-US" sz="3200" dirty="0">
              <a:solidFill>
                <a:srgbClr val="800000"/>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41996236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p:cNvSpPr>
            <a:spLocks noChangeArrowheads="1"/>
          </p:cNvSpPr>
          <p:nvPr/>
        </p:nvSpPr>
        <p:spPr bwMode="auto">
          <a:xfrm>
            <a:off x="6516216" y="6309320"/>
            <a:ext cx="2133600" cy="476250"/>
          </a:xfrm>
          <a:prstGeom prst="rect">
            <a:avLst/>
          </a:prstGeom>
          <a:noFill/>
          <a:ln w="9525">
            <a:noFill/>
            <a:miter lim="800000"/>
            <a:headEnd/>
            <a:tailEnd/>
          </a:ln>
        </p:spPr>
        <p:txBody>
          <a:bodyPr/>
          <a:lstStyle/>
          <a:p>
            <a:pPr algn="r" eaLnBrk="0" hangingPunct="0"/>
            <a:fld id="{3D7D7202-78FF-4AF5-8E29-E0B756925B96}" type="slidenum">
              <a:rPr lang="en-US" sz="1400" b="0">
                <a:solidFill>
                  <a:schemeClr val="bg1"/>
                </a:solidFill>
              </a:rPr>
              <a:pPr algn="r" eaLnBrk="0" hangingPunct="0"/>
              <a:t>19</a:t>
            </a:fld>
            <a:endParaRPr lang="en-US" sz="1400" b="0" dirty="0">
              <a:solidFill>
                <a:schemeClr val="bg1"/>
              </a:solidFill>
            </a:endParaRPr>
          </a:p>
        </p:txBody>
      </p:sp>
      <p:sp>
        <p:nvSpPr>
          <p:cNvPr id="8" name="Title 1"/>
          <p:cNvSpPr txBox="1">
            <a:spLocks/>
          </p:cNvSpPr>
          <p:nvPr/>
        </p:nvSpPr>
        <p:spPr bwMode="auto">
          <a:xfrm>
            <a:off x="0" y="620688"/>
            <a:ext cx="9144000" cy="94096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lnSpc>
                <a:spcPct val="90000"/>
              </a:lnSpc>
            </a:pPr>
            <a:r>
              <a:rPr lang="en-GB" sz="3200" b="0" dirty="0" smtClean="0">
                <a:solidFill>
                  <a:srgbClr val="800000"/>
                </a:solidFill>
                <a:latin typeface="Aharoni" panose="02010803020104030203" pitchFamily="2" charset="-79"/>
                <a:cs typeface="Aharoni" panose="02010803020104030203" pitchFamily="2" charset="-79"/>
              </a:rPr>
              <a:t>Competencies </a:t>
            </a:r>
            <a:r>
              <a:rPr lang="en-GB" sz="3200" b="0" dirty="0">
                <a:solidFill>
                  <a:srgbClr val="800000"/>
                </a:solidFill>
                <a:latin typeface="Aharoni" panose="02010803020104030203" pitchFamily="2" charset="-79"/>
                <a:cs typeface="Aharoni" panose="02010803020104030203" pitchFamily="2" charset="-79"/>
              </a:rPr>
              <a:t>of </a:t>
            </a:r>
            <a:r>
              <a:rPr lang="en-GB" sz="3200" b="0" dirty="0" smtClean="0">
                <a:solidFill>
                  <a:srgbClr val="800000"/>
                </a:solidFill>
                <a:latin typeface="Aharoni" panose="02010803020104030203" pitchFamily="2" charset="-79"/>
                <a:cs typeface="Aharoni" panose="02010803020104030203" pitchFamily="2" charset="-79"/>
              </a:rPr>
              <a:t>Public Service Leadership: </a:t>
            </a:r>
          </a:p>
          <a:p>
            <a:pPr>
              <a:lnSpc>
                <a:spcPct val="90000"/>
              </a:lnSpc>
            </a:pPr>
            <a:r>
              <a:rPr lang="en-GB" sz="3200" b="0" dirty="0" smtClean="0">
                <a:solidFill>
                  <a:srgbClr val="800000"/>
                </a:solidFill>
                <a:latin typeface="Aharoni" panose="02010803020104030203" pitchFamily="2" charset="-79"/>
                <a:cs typeface="Aharoni" panose="02010803020104030203" pitchFamily="2" charset="-79"/>
              </a:rPr>
              <a:t>Issues for consideration/policy options</a:t>
            </a:r>
            <a:endParaRPr lang="en-US" sz="3200" b="0" dirty="0">
              <a:solidFill>
                <a:srgbClr val="800000"/>
              </a:solidFill>
              <a:latin typeface="Aharoni" panose="02010803020104030203" pitchFamily="2" charset="-79"/>
              <a:cs typeface="Aharoni" panose="02010803020104030203" pitchFamily="2" charset="-79"/>
            </a:endParaRPr>
          </a:p>
        </p:txBody>
      </p:sp>
      <p:sp>
        <p:nvSpPr>
          <p:cNvPr id="3" name="Content Placeholder 2"/>
          <p:cNvSpPr>
            <a:spLocks noGrp="1"/>
          </p:cNvSpPr>
          <p:nvPr>
            <p:ph idx="1"/>
          </p:nvPr>
        </p:nvSpPr>
        <p:spPr>
          <a:xfrm>
            <a:off x="3275856" y="1916832"/>
            <a:ext cx="5493296" cy="4104456"/>
          </a:xfrm>
          <a:solidFill>
            <a:schemeClr val="accent5"/>
          </a:solidFill>
        </p:spPr>
        <p:txBody>
          <a:bodyPr/>
          <a:lstStyle/>
          <a:p>
            <a:r>
              <a:rPr lang="en-US" sz="1900" dirty="0" smtClean="0"/>
              <a:t>After </a:t>
            </a:r>
            <a:r>
              <a:rPr lang="en-US" sz="1900" dirty="0"/>
              <a:t>assessments, appropriate training programmes to fill gaps identified must be designed and offered by the National School of Government</a:t>
            </a:r>
            <a:r>
              <a:rPr lang="en-US" sz="1900" dirty="0" smtClean="0"/>
              <a:t>.</a:t>
            </a:r>
          </a:p>
          <a:p>
            <a:r>
              <a:rPr lang="en-US" sz="1900" dirty="0"/>
              <a:t>The SMS Competency Framework should be reviewed in order to incorporate the following:</a:t>
            </a:r>
          </a:p>
          <a:p>
            <a:pPr lvl="1">
              <a:buFont typeface="Courier New" panose="02070309020205020404" pitchFamily="49" charset="0"/>
              <a:buChar char="o"/>
            </a:pPr>
            <a:r>
              <a:rPr lang="en-US" sz="1900" dirty="0"/>
              <a:t>Economic competencies</a:t>
            </a:r>
          </a:p>
          <a:p>
            <a:pPr lvl="1">
              <a:buFont typeface="Courier New" panose="02070309020205020404" pitchFamily="49" charset="0"/>
              <a:buChar char="o"/>
            </a:pPr>
            <a:r>
              <a:rPr lang="en-US" sz="1900" dirty="0"/>
              <a:t>Political competencies</a:t>
            </a:r>
          </a:p>
          <a:p>
            <a:pPr lvl="1">
              <a:buFont typeface="Courier New" panose="02070309020205020404" pitchFamily="49" charset="0"/>
              <a:buChar char="o"/>
            </a:pPr>
            <a:r>
              <a:rPr lang="en-US" sz="1900" dirty="0"/>
              <a:t>Technical and functional </a:t>
            </a:r>
            <a:r>
              <a:rPr lang="en-US" sz="1900" dirty="0" smtClean="0"/>
              <a:t>competencies</a:t>
            </a:r>
            <a:endParaRPr lang="en-US" sz="1900" dirty="0"/>
          </a:p>
        </p:txBody>
      </p:sp>
      <p:pic>
        <p:nvPicPr>
          <p:cNvPr id="4" name="Picture 3"/>
          <p:cNvPicPr>
            <a:picLocks noChangeAspect="1"/>
          </p:cNvPicPr>
          <p:nvPr/>
        </p:nvPicPr>
        <p:blipFill rotWithShape="1">
          <a:blip r:embed="rId2"/>
          <a:srcRect t="5430" r="4988"/>
          <a:stretch/>
        </p:blipFill>
        <p:spPr>
          <a:xfrm>
            <a:off x="179512" y="2463916"/>
            <a:ext cx="3024335" cy="3010287"/>
          </a:xfrm>
          <a:prstGeom prst="rect">
            <a:avLst/>
          </a:prstGeom>
          <a:ln>
            <a:noFill/>
          </a:ln>
          <a:effectLst>
            <a:softEdge rad="112500"/>
          </a:effectLst>
        </p:spPr>
      </p:pic>
    </p:spTree>
    <p:extLst>
      <p:ext uri="{BB962C8B-B14F-4D97-AF65-F5344CB8AC3E}">
        <p14:creationId xmlns:p14="http://schemas.microsoft.com/office/powerpoint/2010/main" val="8764116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534926" y="1191932"/>
            <a:ext cx="8138316" cy="5045379"/>
          </a:xfrm>
          <a:prstGeom prst="rect">
            <a:avLst/>
          </a:prstGeom>
        </p:spPr>
        <p:txBody>
          <a:bodyPr>
            <a:no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lnSpc>
                <a:spcPct val="110000"/>
              </a:lnSpc>
              <a:spcBef>
                <a:spcPts val="0"/>
              </a:spcBef>
              <a:buClr>
                <a:srgbClr val="00B0F0"/>
              </a:buClr>
              <a:buNone/>
            </a:pPr>
            <a:endParaRPr lang="en-ZA" sz="2000" kern="0" dirty="0" smtClean="0"/>
          </a:p>
          <a:p>
            <a:pPr algn="just">
              <a:lnSpc>
                <a:spcPct val="110000"/>
              </a:lnSpc>
              <a:spcBef>
                <a:spcPts val="0"/>
              </a:spcBef>
              <a:buFont typeface="Arial" pitchFamily="34" charset="0"/>
              <a:buChar char="•"/>
            </a:pPr>
            <a:r>
              <a:rPr lang="en-ZA" sz="2400" b="0" kern="0" dirty="0" smtClean="0"/>
              <a:t>PSC Conference: Building a capable, career oriented and professional Public Service to underpin capable developmental state in South Africa.</a:t>
            </a:r>
          </a:p>
          <a:p>
            <a:pPr lvl="0" algn="just">
              <a:spcBef>
                <a:spcPts val="0"/>
              </a:spcBef>
            </a:pPr>
            <a:r>
              <a:rPr lang="en-ZA" sz="2400" b="0" dirty="0"/>
              <a:t>To critically review public service institutions and practices with a view to advising key decision-makers about the direction of change of the public service.</a:t>
            </a:r>
          </a:p>
          <a:p>
            <a:pPr lvl="0" algn="just">
              <a:spcBef>
                <a:spcPts val="0"/>
              </a:spcBef>
            </a:pPr>
            <a:r>
              <a:rPr lang="en-ZA" sz="2400" b="0" dirty="0"/>
              <a:t>To develop a strategic framework document on the attributes of both the public service and its administrative leadership.</a:t>
            </a:r>
          </a:p>
          <a:p>
            <a:pPr algn="just">
              <a:spcBef>
                <a:spcPts val="0"/>
              </a:spcBef>
            </a:pPr>
            <a:r>
              <a:rPr lang="en-ZA" sz="2400" b="0" dirty="0"/>
              <a:t>To make recommendations to key decision-makers on building a capable, career-oriented, professional public service</a:t>
            </a:r>
            <a:r>
              <a:rPr lang="en-ZA" sz="2400" b="0" dirty="0" smtClean="0"/>
              <a:t>.</a:t>
            </a:r>
          </a:p>
          <a:p>
            <a:pPr algn="just">
              <a:spcBef>
                <a:spcPts val="0"/>
              </a:spcBef>
            </a:pPr>
            <a:endParaRPr lang="en-ZA" sz="2000" b="0" dirty="0" smtClean="0"/>
          </a:p>
          <a:p>
            <a:pPr algn="just">
              <a:spcBef>
                <a:spcPts val="0"/>
              </a:spcBef>
            </a:pPr>
            <a:endParaRPr lang="en-ZA" sz="2000" b="0" dirty="0"/>
          </a:p>
          <a:p>
            <a:pPr>
              <a:lnSpc>
                <a:spcPct val="110000"/>
              </a:lnSpc>
              <a:spcBef>
                <a:spcPts val="0"/>
              </a:spcBef>
              <a:buFont typeface="Arial" pitchFamily="34" charset="0"/>
              <a:buChar char="•"/>
            </a:pPr>
            <a:endParaRPr lang="en-ZA" sz="2000" b="0" kern="0" dirty="0"/>
          </a:p>
          <a:p>
            <a:pPr>
              <a:lnSpc>
                <a:spcPct val="110000"/>
              </a:lnSpc>
              <a:spcBef>
                <a:spcPts val="0"/>
              </a:spcBef>
              <a:buClr>
                <a:srgbClr val="00B0F0"/>
              </a:buClr>
              <a:buFont typeface="Wingdings" panose="05000000000000000000" pitchFamily="2" charset="2"/>
              <a:buChar char="§"/>
            </a:pPr>
            <a:endParaRPr lang="en-ZA" sz="2000" b="0" kern="0" dirty="0" smtClean="0"/>
          </a:p>
        </p:txBody>
      </p:sp>
      <p:sp>
        <p:nvSpPr>
          <p:cNvPr id="4" name="Content Placeholder 2"/>
          <p:cNvSpPr txBox="1">
            <a:spLocks/>
          </p:cNvSpPr>
          <p:nvPr/>
        </p:nvSpPr>
        <p:spPr>
          <a:xfrm>
            <a:off x="534926" y="620688"/>
            <a:ext cx="8136904" cy="664953"/>
          </a:xfrm>
          <a:prstGeom prst="rect">
            <a:avLst/>
          </a:prstGeom>
        </p:spPr>
        <p:txBody>
          <a:bodyPr>
            <a:no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lgn="ctr">
              <a:spcBef>
                <a:spcPts val="1200"/>
              </a:spcBef>
              <a:buClr>
                <a:srgbClr val="00B0F0"/>
              </a:buClr>
              <a:buNone/>
            </a:pPr>
            <a:r>
              <a:rPr lang="en-ZA" sz="3600" b="0" kern="0" dirty="0" smtClean="0">
                <a:solidFill>
                  <a:srgbClr val="800000"/>
                </a:solidFill>
                <a:latin typeface="Aharoni" pitchFamily="2" charset="-79"/>
                <a:cs typeface="Aharoni" pitchFamily="2" charset="-79"/>
              </a:rPr>
              <a:t>Introduction</a:t>
            </a:r>
            <a:endParaRPr lang="en-ZA" sz="3600" b="0" kern="0" dirty="0">
              <a:solidFill>
                <a:srgbClr val="800000"/>
              </a:solidFill>
              <a:latin typeface="Aharoni" pitchFamily="2" charset="-79"/>
              <a:cs typeface="Aharoni" pitchFamily="2" charset="-79"/>
            </a:endParaRPr>
          </a:p>
        </p:txBody>
      </p:sp>
      <p:sp>
        <p:nvSpPr>
          <p:cNvPr id="5" name="Rectangle 4"/>
          <p:cNvSpPr>
            <a:spLocks noChangeArrowheads="1"/>
          </p:cNvSpPr>
          <p:nvPr/>
        </p:nvSpPr>
        <p:spPr bwMode="auto">
          <a:xfrm>
            <a:off x="6524596" y="6381750"/>
            <a:ext cx="2133600" cy="476250"/>
          </a:xfrm>
          <a:prstGeom prst="rect">
            <a:avLst/>
          </a:prstGeom>
          <a:noFill/>
          <a:ln w="9525">
            <a:noFill/>
            <a:miter lim="800000"/>
            <a:headEnd/>
            <a:tailEnd/>
          </a:ln>
        </p:spPr>
        <p:txBody>
          <a:bodyPr/>
          <a:lstStyle/>
          <a:p>
            <a:pPr algn="r" eaLnBrk="0" hangingPunct="0"/>
            <a:r>
              <a:rPr lang="en-US" sz="1400" b="0" dirty="0" smtClean="0">
                <a:solidFill>
                  <a:schemeClr val="bg1"/>
                </a:solidFill>
              </a:rPr>
              <a:t>2</a:t>
            </a:r>
            <a:endParaRPr lang="en-US" sz="1400" b="0" dirty="0">
              <a:solidFill>
                <a:schemeClr val="bg1"/>
              </a:solidFill>
            </a:endParaRPr>
          </a:p>
        </p:txBody>
      </p:sp>
    </p:spTree>
    <p:extLst>
      <p:ext uri="{BB962C8B-B14F-4D97-AF65-F5344CB8AC3E}">
        <p14:creationId xmlns:p14="http://schemas.microsoft.com/office/powerpoint/2010/main" val="13057885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lum bright="70000" contrast="-70000"/>
          </a:blip>
          <a:srcRect l="15141" r="11043" b="38326"/>
          <a:stretch/>
        </p:blipFill>
        <p:spPr>
          <a:xfrm>
            <a:off x="421472" y="1494848"/>
            <a:ext cx="8294687" cy="4676096"/>
          </a:xfrm>
          <a:prstGeom prst="rect">
            <a:avLst/>
          </a:prstGeom>
        </p:spPr>
      </p:pic>
      <p:sp>
        <p:nvSpPr>
          <p:cNvPr id="3" name="Content Placeholder 2"/>
          <p:cNvSpPr>
            <a:spLocks noGrp="1"/>
          </p:cNvSpPr>
          <p:nvPr>
            <p:ph idx="1"/>
          </p:nvPr>
        </p:nvSpPr>
        <p:spPr>
          <a:xfrm>
            <a:off x="611560" y="1484784"/>
            <a:ext cx="5544616" cy="4824536"/>
          </a:xfrm>
        </p:spPr>
        <p:txBody>
          <a:bodyPr/>
          <a:lstStyle/>
          <a:p>
            <a:pPr>
              <a:spcBef>
                <a:spcPts val="0"/>
              </a:spcBef>
            </a:pPr>
            <a:endParaRPr lang="en-US" sz="2000" dirty="0" smtClean="0">
              <a:latin typeface="Arial" pitchFamily="34" charset="0"/>
              <a:cs typeface="Arial" pitchFamily="34" charset="0"/>
            </a:endParaRPr>
          </a:p>
          <a:p>
            <a:pPr>
              <a:spcBef>
                <a:spcPts val="0"/>
              </a:spcBef>
            </a:pPr>
            <a:endParaRPr lang="en-US" sz="2000" dirty="0" smtClean="0">
              <a:latin typeface="Arial" pitchFamily="34" charset="0"/>
              <a:cs typeface="Arial" pitchFamily="34" charset="0"/>
            </a:endParaRPr>
          </a:p>
          <a:p>
            <a:pPr>
              <a:spcBef>
                <a:spcPts val="0"/>
              </a:spcBef>
            </a:pPr>
            <a:r>
              <a:rPr lang="en-US" sz="2000" dirty="0" smtClean="0">
                <a:latin typeface="Arial" pitchFamily="34" charset="0"/>
                <a:cs typeface="Arial" pitchFamily="34" charset="0"/>
              </a:rPr>
              <a:t>There are concerns that the political-administrative interface in South Africa is unstable and this contributes to </a:t>
            </a:r>
            <a:r>
              <a:rPr lang="en-US" sz="2000" dirty="0">
                <a:latin typeface="Arial" pitchFamily="34" charset="0"/>
                <a:cs typeface="Arial" pitchFamily="34" charset="0"/>
              </a:rPr>
              <a:t>a high turnover rate of HODs </a:t>
            </a:r>
            <a:r>
              <a:rPr lang="en-US" sz="2000" dirty="0" smtClean="0">
                <a:latin typeface="Arial" pitchFamily="34" charset="0"/>
                <a:cs typeface="Arial" pitchFamily="34" charset="0"/>
              </a:rPr>
              <a:t>and cosequent service delivery challenges</a:t>
            </a:r>
            <a:r>
              <a:rPr lang="en-US" sz="2000" dirty="0">
                <a:latin typeface="Arial" pitchFamily="34" charset="0"/>
                <a:cs typeface="Arial" pitchFamily="34" charset="0"/>
              </a:rPr>
              <a:t>.</a:t>
            </a:r>
            <a:endParaRPr lang="en-US" sz="2000" dirty="0" smtClean="0">
              <a:latin typeface="Arial" pitchFamily="34" charset="0"/>
              <a:cs typeface="Arial" pitchFamily="34" charset="0"/>
            </a:endParaRPr>
          </a:p>
          <a:p>
            <a:pPr>
              <a:spcBef>
                <a:spcPts val="0"/>
              </a:spcBef>
            </a:pPr>
            <a:r>
              <a:rPr lang="en-US" sz="2000" dirty="0" smtClean="0">
                <a:latin typeface="Arial" pitchFamily="34" charset="0"/>
                <a:cs typeface="Arial" pitchFamily="34" charset="0"/>
              </a:rPr>
              <a:t>The dominant view on the source of the challenges in the political-administrative interface is the contradictions in legislation, i.e. the Public Finance Management Act, and the Public Service Act.</a:t>
            </a:r>
          </a:p>
          <a:p>
            <a:pPr lvl="1">
              <a:spcBef>
                <a:spcPts val="0"/>
              </a:spcBef>
              <a:buFont typeface="Courier New" pitchFamily="49" charset="0"/>
              <a:buChar char="o"/>
            </a:pPr>
            <a:endParaRPr lang="en-US" sz="2000" dirty="0">
              <a:latin typeface="Century Gothic" pitchFamily="34" charset="0"/>
            </a:endParaRPr>
          </a:p>
          <a:p>
            <a:pPr lvl="1">
              <a:spcBef>
                <a:spcPts val="0"/>
              </a:spcBef>
              <a:buFont typeface="Courier New" pitchFamily="49" charset="0"/>
              <a:buChar char="o"/>
            </a:pPr>
            <a:endParaRPr lang="en-US" sz="2000" dirty="0" smtClean="0">
              <a:latin typeface="Century Gothic" pitchFamily="34" charset="0"/>
            </a:endParaRPr>
          </a:p>
          <a:p>
            <a:pPr lvl="1">
              <a:spcBef>
                <a:spcPts val="0"/>
              </a:spcBef>
              <a:buFont typeface="Courier New" pitchFamily="49" charset="0"/>
              <a:buChar char="o"/>
            </a:pPr>
            <a:endParaRPr lang="en-US" sz="2000" dirty="0">
              <a:latin typeface="Century Gothic" pitchFamily="34" charset="0"/>
            </a:endParaRPr>
          </a:p>
          <a:p>
            <a:pPr lvl="1">
              <a:spcBef>
                <a:spcPts val="0"/>
              </a:spcBef>
              <a:buFont typeface="Courier New" pitchFamily="49" charset="0"/>
              <a:buChar char="o"/>
            </a:pPr>
            <a:endParaRPr lang="en-US" sz="2000" dirty="0" smtClean="0">
              <a:latin typeface="Century Gothic" pitchFamily="34" charset="0"/>
            </a:endParaRPr>
          </a:p>
          <a:p>
            <a:pPr lvl="1">
              <a:spcBef>
                <a:spcPts val="0"/>
              </a:spcBef>
              <a:buFont typeface="Courier New" pitchFamily="49" charset="0"/>
              <a:buChar char="o"/>
            </a:pPr>
            <a:endParaRPr lang="en-US" sz="2000" dirty="0">
              <a:latin typeface="Century Gothic" pitchFamily="34" charset="0"/>
            </a:endParaRPr>
          </a:p>
          <a:p>
            <a:pPr lvl="1">
              <a:spcBef>
                <a:spcPts val="0"/>
              </a:spcBef>
              <a:buFont typeface="Courier New" pitchFamily="49" charset="0"/>
              <a:buChar char="o"/>
            </a:pPr>
            <a:endParaRPr lang="en-US" sz="2000" dirty="0">
              <a:latin typeface="Century Gothic" pitchFamily="34" charset="0"/>
            </a:endParaRPr>
          </a:p>
          <a:p>
            <a:pPr>
              <a:spcBef>
                <a:spcPts val="0"/>
              </a:spcBef>
            </a:pPr>
            <a:endParaRPr lang="en-US" sz="2000" dirty="0">
              <a:latin typeface="Century Gothic" pitchFamily="34" charset="0"/>
            </a:endParaRPr>
          </a:p>
        </p:txBody>
      </p:sp>
      <p:sp>
        <p:nvSpPr>
          <p:cNvPr id="7" name="Rectangle 4"/>
          <p:cNvSpPr>
            <a:spLocks noChangeArrowheads="1"/>
          </p:cNvSpPr>
          <p:nvPr/>
        </p:nvSpPr>
        <p:spPr bwMode="auto">
          <a:xfrm>
            <a:off x="6516216" y="6309320"/>
            <a:ext cx="2133600" cy="476250"/>
          </a:xfrm>
          <a:prstGeom prst="rect">
            <a:avLst/>
          </a:prstGeom>
          <a:noFill/>
          <a:ln w="9525">
            <a:noFill/>
            <a:miter lim="800000"/>
            <a:headEnd/>
            <a:tailEnd/>
          </a:ln>
        </p:spPr>
        <p:txBody>
          <a:bodyPr/>
          <a:lstStyle/>
          <a:p>
            <a:pPr algn="r" eaLnBrk="0" hangingPunct="0"/>
            <a:fld id="{3D7D7202-78FF-4AF5-8E29-E0B756925B96}" type="slidenum">
              <a:rPr lang="en-US" sz="1400" b="0">
                <a:solidFill>
                  <a:schemeClr val="bg1"/>
                </a:solidFill>
              </a:rPr>
              <a:pPr algn="r" eaLnBrk="0" hangingPunct="0"/>
              <a:t>20</a:t>
            </a:fld>
            <a:endParaRPr lang="en-US" sz="1400" b="0" dirty="0">
              <a:solidFill>
                <a:schemeClr val="bg1"/>
              </a:solidFill>
            </a:endParaRPr>
          </a:p>
        </p:txBody>
      </p:sp>
      <p:sp>
        <p:nvSpPr>
          <p:cNvPr id="10" name="Title 1"/>
          <p:cNvSpPr>
            <a:spLocks noGrp="1"/>
          </p:cNvSpPr>
          <p:nvPr>
            <p:ph type="title"/>
          </p:nvPr>
        </p:nvSpPr>
        <p:spPr>
          <a:xfrm>
            <a:off x="420216" y="742602"/>
            <a:ext cx="8229600" cy="742181"/>
          </a:xfrm>
        </p:spPr>
        <p:txBody>
          <a:bodyPr/>
          <a:lstStyle/>
          <a:p>
            <a:pPr lvl="1">
              <a:lnSpc>
                <a:spcPct val="80000"/>
              </a:lnSpc>
            </a:pPr>
            <a:r>
              <a:rPr lang="en-US" sz="3200" dirty="0">
                <a:solidFill>
                  <a:srgbClr val="800000"/>
                </a:solidFill>
                <a:latin typeface="Aharoni" panose="02010803020104030203" pitchFamily="2" charset="-79"/>
                <a:cs typeface="Aharoni" panose="02010803020104030203" pitchFamily="2" charset="-79"/>
              </a:rPr>
              <a:t>Political-administrative </a:t>
            </a:r>
            <a:r>
              <a:rPr lang="en-US" sz="3200" dirty="0" smtClean="0">
                <a:solidFill>
                  <a:srgbClr val="800000"/>
                </a:solidFill>
                <a:latin typeface="Aharoni" panose="02010803020104030203" pitchFamily="2" charset="-79"/>
                <a:cs typeface="Aharoni" panose="02010803020104030203" pitchFamily="2" charset="-79"/>
              </a:rPr>
              <a:t>interface:</a:t>
            </a:r>
            <a:br>
              <a:rPr lang="en-US" sz="3200" dirty="0" smtClean="0">
                <a:solidFill>
                  <a:srgbClr val="800000"/>
                </a:solidFill>
                <a:latin typeface="Aharoni" panose="02010803020104030203" pitchFamily="2" charset="-79"/>
                <a:cs typeface="Aharoni" panose="02010803020104030203" pitchFamily="2" charset="-79"/>
              </a:rPr>
            </a:br>
            <a:r>
              <a:rPr lang="fr-FR" sz="3200" dirty="0">
                <a:solidFill>
                  <a:srgbClr val="800000"/>
                </a:solidFill>
                <a:latin typeface="Aharoni" panose="02010803020104030203" pitchFamily="2" charset="-79"/>
                <a:cs typeface="Aharoni" panose="02010803020104030203" pitchFamily="2" charset="-79"/>
              </a:rPr>
              <a:t>Post 1994 SA Public Service</a:t>
            </a:r>
            <a:endParaRPr lang="en-GB" sz="3200" dirty="0">
              <a:solidFill>
                <a:srgbClr val="800000"/>
              </a:solidFill>
              <a:latin typeface="Aharoni" panose="02010803020104030203" pitchFamily="2" charset="-79"/>
              <a:cs typeface="Aharoni" panose="02010803020104030203" pitchFamily="2" charset="-79"/>
            </a:endParaRPr>
          </a:p>
        </p:txBody>
      </p:sp>
      <p:pic>
        <p:nvPicPr>
          <p:cNvPr id="2" name="Picture 1"/>
          <p:cNvPicPr>
            <a:picLocks noChangeAspect="1"/>
          </p:cNvPicPr>
          <p:nvPr/>
        </p:nvPicPr>
        <p:blipFill rotWithShape="1">
          <a:blip r:embed="rId2"/>
          <a:srcRect l="15141" r="11043"/>
          <a:stretch/>
        </p:blipFill>
        <p:spPr>
          <a:xfrm>
            <a:off x="6156177" y="2404086"/>
            <a:ext cx="2987824" cy="2676692"/>
          </a:xfrm>
          <a:prstGeom prst="rect">
            <a:avLst/>
          </a:prstGeom>
        </p:spPr>
      </p:pic>
    </p:spTree>
    <p:extLst>
      <p:ext uri="{BB962C8B-B14F-4D97-AF65-F5344CB8AC3E}">
        <p14:creationId xmlns:p14="http://schemas.microsoft.com/office/powerpoint/2010/main" val="23395836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4"/>
          <p:cNvSpPr>
            <a:spLocks noChangeArrowheads="1"/>
          </p:cNvSpPr>
          <p:nvPr/>
        </p:nvSpPr>
        <p:spPr bwMode="auto">
          <a:xfrm>
            <a:off x="6516216" y="6309320"/>
            <a:ext cx="2133600" cy="476250"/>
          </a:xfrm>
          <a:prstGeom prst="rect">
            <a:avLst/>
          </a:prstGeom>
          <a:noFill/>
          <a:ln w="9525">
            <a:noFill/>
            <a:miter lim="800000"/>
            <a:headEnd/>
            <a:tailEnd/>
          </a:ln>
        </p:spPr>
        <p:txBody>
          <a:bodyPr/>
          <a:lstStyle/>
          <a:p>
            <a:pPr algn="r" eaLnBrk="0" hangingPunct="0"/>
            <a:fld id="{3D7D7202-78FF-4AF5-8E29-E0B756925B96}" type="slidenum">
              <a:rPr lang="en-US" sz="1400" b="0">
                <a:solidFill>
                  <a:schemeClr val="bg1"/>
                </a:solidFill>
              </a:rPr>
              <a:pPr algn="r" eaLnBrk="0" hangingPunct="0"/>
              <a:t>21</a:t>
            </a:fld>
            <a:endParaRPr lang="en-US" sz="1400" b="0" dirty="0">
              <a:solidFill>
                <a:schemeClr val="bg1"/>
              </a:solidFill>
            </a:endParaRPr>
          </a:p>
        </p:txBody>
      </p:sp>
      <p:sp>
        <p:nvSpPr>
          <p:cNvPr id="8" name="Title 1"/>
          <p:cNvSpPr>
            <a:spLocks noGrp="1"/>
          </p:cNvSpPr>
          <p:nvPr>
            <p:ph type="title"/>
          </p:nvPr>
        </p:nvSpPr>
        <p:spPr>
          <a:xfrm>
            <a:off x="457200" y="597173"/>
            <a:ext cx="8229600" cy="868957"/>
          </a:xfrm>
        </p:spPr>
        <p:txBody>
          <a:bodyPr/>
          <a:lstStyle/>
          <a:p>
            <a:r>
              <a:rPr lang="en-US" sz="3200" dirty="0" smtClean="0">
                <a:solidFill>
                  <a:srgbClr val="800000"/>
                </a:solidFill>
                <a:latin typeface="Berlin Sans FB Demi" pitchFamily="34" charset="0"/>
              </a:rPr>
              <a:t>Political-administrative interface: </a:t>
            </a:r>
            <a:r>
              <a:rPr lang="en-US" sz="3200" dirty="0">
                <a:solidFill>
                  <a:srgbClr val="800000"/>
                </a:solidFill>
                <a:latin typeface="Berlin Sans FB Demi" pitchFamily="34" charset="0"/>
              </a:rPr>
              <a:t/>
            </a:r>
            <a:br>
              <a:rPr lang="en-US" sz="3200" dirty="0">
                <a:solidFill>
                  <a:srgbClr val="800000"/>
                </a:solidFill>
                <a:latin typeface="Berlin Sans FB Demi" pitchFamily="34" charset="0"/>
              </a:rPr>
            </a:br>
            <a:r>
              <a:rPr lang="en-US" sz="3200" dirty="0">
                <a:solidFill>
                  <a:srgbClr val="800000"/>
                </a:solidFill>
                <a:latin typeface="Berlin Sans FB Demi" pitchFamily="34" charset="0"/>
              </a:rPr>
              <a:t>Issues for consideration/policy </a:t>
            </a:r>
            <a:r>
              <a:rPr lang="en-US" sz="3200" dirty="0" smtClean="0">
                <a:solidFill>
                  <a:srgbClr val="800000"/>
                </a:solidFill>
                <a:latin typeface="Berlin Sans FB Demi" pitchFamily="34" charset="0"/>
              </a:rPr>
              <a:t>options</a:t>
            </a:r>
            <a:endParaRPr lang="en-US" sz="3200" dirty="0">
              <a:solidFill>
                <a:srgbClr val="800000"/>
              </a:solidFill>
              <a:latin typeface="Berlin Sans FB Demi" pitchFamily="34" charset="0"/>
            </a:endParaRPr>
          </a:p>
        </p:txBody>
      </p:sp>
      <p:sp>
        <p:nvSpPr>
          <p:cNvPr id="3" name="Content Placeholder 2"/>
          <p:cNvSpPr>
            <a:spLocks noGrp="1"/>
          </p:cNvSpPr>
          <p:nvPr>
            <p:ph idx="1"/>
          </p:nvPr>
        </p:nvSpPr>
        <p:spPr>
          <a:xfrm>
            <a:off x="467544" y="2636912"/>
            <a:ext cx="8363272" cy="3139007"/>
          </a:xfrm>
          <a:solidFill>
            <a:schemeClr val="accent5"/>
          </a:solidFill>
        </p:spPr>
        <p:txBody>
          <a:bodyPr/>
          <a:lstStyle/>
          <a:p>
            <a:pPr marL="285750" indent="-285750">
              <a:lnSpc>
                <a:spcPct val="120000"/>
              </a:lnSpc>
              <a:spcBef>
                <a:spcPts val="0"/>
              </a:spcBef>
              <a:buFont typeface="Arial" pitchFamily="34" charset="0"/>
              <a:buChar char="•"/>
            </a:pPr>
            <a:r>
              <a:rPr lang="en-US" sz="2000" dirty="0" smtClean="0"/>
              <a:t>Since </a:t>
            </a:r>
            <a:r>
              <a:rPr lang="en-US" sz="2000" dirty="0"/>
              <a:t>the extent of delegation impacts on the relationship between Ministers and HoDs, it is suggested that Section 3 of the PSA be amended to assign all powers with regard to the career incidents of public servants below the level of DDG to the HoD. </a:t>
            </a:r>
            <a:endParaRPr lang="en-US" sz="2000" dirty="0" smtClean="0"/>
          </a:p>
          <a:p>
            <a:pPr marL="285750" indent="-285750">
              <a:lnSpc>
                <a:spcPct val="120000"/>
              </a:lnSpc>
              <a:spcBef>
                <a:spcPts val="0"/>
              </a:spcBef>
              <a:buFont typeface="Arial" pitchFamily="34" charset="0"/>
              <a:buChar char="•"/>
            </a:pPr>
            <a:r>
              <a:rPr lang="en-US" sz="2000" dirty="0" smtClean="0"/>
              <a:t>The </a:t>
            </a:r>
            <a:r>
              <a:rPr lang="en-US" sz="2000" dirty="0"/>
              <a:t>NDP proposal to create an Administrative Head of the Public Service and a hybrid approach to top </a:t>
            </a:r>
            <a:r>
              <a:rPr lang="en-US" sz="2000" dirty="0" smtClean="0"/>
              <a:t>appointments, with a role for the PSC, should be </a:t>
            </a:r>
            <a:r>
              <a:rPr lang="en-US" sz="2000" dirty="0"/>
              <a:t>implemented. </a:t>
            </a:r>
            <a:r>
              <a:rPr lang="en-US" sz="2000" dirty="0" smtClean="0"/>
              <a:t>This </a:t>
            </a:r>
            <a:r>
              <a:rPr lang="en-US" sz="2000" dirty="0"/>
              <a:t>may have legislative and possibly Constitutional implications.</a:t>
            </a:r>
          </a:p>
          <a:p>
            <a:pPr>
              <a:lnSpc>
                <a:spcPct val="120000"/>
              </a:lnSpc>
              <a:spcBef>
                <a:spcPts val="0"/>
              </a:spcBef>
            </a:pPr>
            <a:endParaRPr lang="en-US" sz="2000" dirty="0"/>
          </a:p>
        </p:txBody>
      </p:sp>
      <p:sp>
        <p:nvSpPr>
          <p:cNvPr id="7" name="Rectangle 6"/>
          <p:cNvSpPr/>
          <p:nvPr/>
        </p:nvSpPr>
        <p:spPr>
          <a:xfrm>
            <a:off x="480864" y="1749568"/>
            <a:ext cx="8182272" cy="707886"/>
          </a:xfrm>
          <a:prstGeom prst="rect">
            <a:avLst/>
          </a:prstGeom>
        </p:spPr>
        <p:txBody>
          <a:bodyPr wrap="square">
            <a:spAutoFit/>
          </a:bodyPr>
          <a:lstStyle/>
          <a:p>
            <a:pPr algn="l"/>
            <a:r>
              <a:rPr lang="en-US" sz="2000" b="0" dirty="0"/>
              <a:t>In order to </a:t>
            </a:r>
            <a:r>
              <a:rPr lang="en-US" sz="2000" b="0" dirty="0" smtClean="0"/>
              <a:t>stabilize the political administrative interface </a:t>
            </a:r>
            <a:r>
              <a:rPr lang="en-US" sz="2000" b="0" dirty="0"/>
              <a:t>the following is proposed</a:t>
            </a:r>
            <a:r>
              <a:rPr lang="en-US" sz="2000" b="0" dirty="0" smtClean="0"/>
              <a:t>:</a:t>
            </a:r>
            <a:endParaRPr lang="en-US" sz="2000" b="0" dirty="0"/>
          </a:p>
        </p:txBody>
      </p:sp>
    </p:spTree>
    <p:extLst>
      <p:ext uri="{BB962C8B-B14F-4D97-AF65-F5344CB8AC3E}">
        <p14:creationId xmlns:p14="http://schemas.microsoft.com/office/powerpoint/2010/main" val="312011866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4"/>
          <p:cNvSpPr>
            <a:spLocks noChangeArrowheads="1"/>
          </p:cNvSpPr>
          <p:nvPr/>
        </p:nvSpPr>
        <p:spPr bwMode="auto">
          <a:xfrm>
            <a:off x="6516216" y="6309320"/>
            <a:ext cx="2133600" cy="476250"/>
          </a:xfrm>
          <a:prstGeom prst="rect">
            <a:avLst/>
          </a:prstGeom>
          <a:noFill/>
          <a:ln w="9525">
            <a:noFill/>
            <a:miter lim="800000"/>
            <a:headEnd/>
            <a:tailEnd/>
          </a:ln>
        </p:spPr>
        <p:txBody>
          <a:bodyPr/>
          <a:lstStyle/>
          <a:p>
            <a:pPr algn="r" eaLnBrk="0" hangingPunct="0"/>
            <a:fld id="{3D7D7202-78FF-4AF5-8E29-E0B756925B96}" type="slidenum">
              <a:rPr lang="en-US" sz="1400" b="0">
                <a:solidFill>
                  <a:schemeClr val="bg1"/>
                </a:solidFill>
              </a:rPr>
              <a:pPr algn="r" eaLnBrk="0" hangingPunct="0"/>
              <a:t>22</a:t>
            </a:fld>
            <a:endParaRPr lang="en-US" sz="1400" b="0" dirty="0">
              <a:solidFill>
                <a:schemeClr val="bg1"/>
              </a:solidFill>
            </a:endParaRPr>
          </a:p>
        </p:txBody>
      </p:sp>
      <p:sp>
        <p:nvSpPr>
          <p:cNvPr id="7" name="Content Placeholder 2"/>
          <p:cNvSpPr>
            <a:spLocks noGrp="1"/>
          </p:cNvSpPr>
          <p:nvPr>
            <p:ph idx="1"/>
          </p:nvPr>
        </p:nvSpPr>
        <p:spPr>
          <a:xfrm>
            <a:off x="457200" y="1484784"/>
            <a:ext cx="8363272" cy="4824536"/>
          </a:xfrm>
        </p:spPr>
        <p:txBody>
          <a:bodyPr/>
          <a:lstStyle/>
          <a:p>
            <a:pPr>
              <a:lnSpc>
                <a:spcPct val="110000"/>
              </a:lnSpc>
              <a:spcBef>
                <a:spcPts val="0"/>
              </a:spcBef>
            </a:pPr>
            <a:r>
              <a:rPr lang="en-US" sz="2000" b="1" dirty="0"/>
              <a:t>The experience of </a:t>
            </a:r>
            <a:r>
              <a:rPr lang="en-US" sz="2000" b="1" dirty="0" smtClean="0"/>
              <a:t>Developmental</a:t>
            </a:r>
            <a:r>
              <a:rPr lang="en-US" sz="2000" b="1" dirty="0" smtClean="0"/>
              <a:t> </a:t>
            </a:r>
            <a:r>
              <a:rPr lang="en-US" sz="2000" b="1" dirty="0" smtClean="0"/>
              <a:t>States </a:t>
            </a:r>
            <a:r>
              <a:rPr lang="en-US" sz="2000" b="1" dirty="0"/>
              <a:t>showed that:</a:t>
            </a:r>
          </a:p>
          <a:p>
            <a:pPr lvl="1">
              <a:lnSpc>
                <a:spcPct val="110000"/>
              </a:lnSpc>
              <a:spcBef>
                <a:spcPts val="0"/>
              </a:spcBef>
              <a:buFont typeface="Courier New" panose="02070309020205020404" pitchFamily="49" charset="0"/>
              <a:buChar char="o"/>
            </a:pPr>
            <a:r>
              <a:rPr lang="en-US" sz="2000" dirty="0"/>
              <a:t>Training should be focused on specific </a:t>
            </a:r>
            <a:r>
              <a:rPr lang="en-US" sz="2000" dirty="0" err="1" smtClean="0"/>
              <a:t>organisational</a:t>
            </a:r>
            <a:r>
              <a:rPr lang="en-US" sz="2000" dirty="0" smtClean="0"/>
              <a:t> </a:t>
            </a:r>
            <a:r>
              <a:rPr lang="en-US" sz="2000" dirty="0"/>
              <a:t>needs and the building of the skills of employees linked to their long term occupational career path.</a:t>
            </a:r>
          </a:p>
          <a:p>
            <a:pPr lvl="1">
              <a:lnSpc>
                <a:spcPct val="110000"/>
              </a:lnSpc>
              <a:spcBef>
                <a:spcPts val="0"/>
              </a:spcBef>
              <a:buFont typeface="Courier New" panose="02070309020205020404" pitchFamily="49" charset="0"/>
              <a:buChar char="o"/>
            </a:pPr>
            <a:r>
              <a:rPr lang="en-US" sz="2000" dirty="0"/>
              <a:t>It should address specific skills gaps and core courses should be set as probation or promotion requirement.</a:t>
            </a:r>
          </a:p>
          <a:p>
            <a:pPr>
              <a:lnSpc>
                <a:spcPct val="110000"/>
              </a:lnSpc>
              <a:spcBef>
                <a:spcPts val="0"/>
              </a:spcBef>
            </a:pPr>
            <a:r>
              <a:rPr lang="en-ZA" sz="2000" b="1" dirty="0" smtClean="0"/>
              <a:t>In South Africa,</a:t>
            </a:r>
            <a:r>
              <a:rPr lang="en-US" sz="2000" dirty="0"/>
              <a:t> </a:t>
            </a:r>
            <a:r>
              <a:rPr lang="en-US" sz="2000" dirty="0" smtClean="0"/>
              <a:t>the </a:t>
            </a:r>
            <a:r>
              <a:rPr lang="en-US" sz="2000" dirty="0"/>
              <a:t>legislative and regulatory framework to facilitate training and development in the public service is in place.</a:t>
            </a:r>
          </a:p>
          <a:p>
            <a:pPr>
              <a:lnSpc>
                <a:spcPct val="110000"/>
              </a:lnSpc>
              <a:spcBef>
                <a:spcPts val="0"/>
              </a:spcBef>
            </a:pPr>
            <a:r>
              <a:rPr lang="en-US" sz="2000" dirty="0" smtClean="0"/>
              <a:t>Due </a:t>
            </a:r>
            <a:r>
              <a:rPr lang="en-US" sz="2000" dirty="0"/>
              <a:t>to weaknesses in </a:t>
            </a:r>
            <a:r>
              <a:rPr lang="en-US" sz="2000" dirty="0" smtClean="0"/>
              <a:t>the provisioning approach </a:t>
            </a:r>
            <a:r>
              <a:rPr lang="en-US" sz="2000" dirty="0"/>
              <a:t>and programme </a:t>
            </a:r>
            <a:r>
              <a:rPr lang="en-US" sz="2000" dirty="0" smtClean="0"/>
              <a:t>design for training </a:t>
            </a:r>
            <a:r>
              <a:rPr lang="en-US" sz="2000" dirty="0"/>
              <a:t>and </a:t>
            </a:r>
            <a:r>
              <a:rPr lang="en-US" sz="2000" dirty="0" smtClean="0"/>
              <a:t>development, the relevant </a:t>
            </a:r>
            <a:r>
              <a:rPr lang="en-US" sz="2000" dirty="0"/>
              <a:t>institution </a:t>
            </a:r>
            <a:r>
              <a:rPr lang="en-US" sz="2000" dirty="0" smtClean="0"/>
              <a:t>was reconfigured to create the NSG.</a:t>
            </a:r>
            <a:endParaRPr lang="en-ZA" sz="2000" dirty="0" smtClean="0"/>
          </a:p>
          <a:p>
            <a:pPr>
              <a:lnSpc>
                <a:spcPct val="110000"/>
              </a:lnSpc>
              <a:spcBef>
                <a:spcPts val="0"/>
              </a:spcBef>
            </a:pPr>
            <a:r>
              <a:rPr lang="en-US" sz="2000" dirty="0" smtClean="0"/>
              <a:t>However, a lot of work still needs to be done with regard to the selection of critical training courses, developing training content and improving the cost-effectiveness and impact of training.</a:t>
            </a:r>
            <a:endParaRPr lang="en-ZA" sz="2000" dirty="0" smtClean="0"/>
          </a:p>
          <a:p>
            <a:pPr>
              <a:lnSpc>
                <a:spcPct val="110000"/>
              </a:lnSpc>
              <a:spcBef>
                <a:spcPts val="0"/>
              </a:spcBef>
            </a:pPr>
            <a:endParaRPr lang="en-ZA" sz="2000" dirty="0"/>
          </a:p>
        </p:txBody>
      </p:sp>
      <p:sp>
        <p:nvSpPr>
          <p:cNvPr id="8" name="Title 1"/>
          <p:cNvSpPr>
            <a:spLocks noGrp="1"/>
          </p:cNvSpPr>
          <p:nvPr>
            <p:ph type="title"/>
          </p:nvPr>
        </p:nvSpPr>
        <p:spPr>
          <a:xfrm>
            <a:off x="457200" y="595218"/>
            <a:ext cx="8229600" cy="940966"/>
          </a:xfrm>
        </p:spPr>
        <p:txBody>
          <a:bodyPr/>
          <a:lstStyle/>
          <a:p>
            <a:pPr>
              <a:lnSpc>
                <a:spcPct val="80000"/>
              </a:lnSpc>
            </a:pPr>
            <a:r>
              <a:rPr lang="en-US" sz="3200" dirty="0" smtClean="0">
                <a:solidFill>
                  <a:srgbClr val="800000"/>
                </a:solidFill>
                <a:latin typeface="Aharoni" panose="02010803020104030203" pitchFamily="2" charset="-79"/>
                <a:cs typeface="Aharoni" panose="02010803020104030203" pitchFamily="2" charset="-79"/>
              </a:rPr>
              <a:t>Capacitation/Training and its Funding in the Public Service</a:t>
            </a:r>
            <a:endParaRPr lang="en-US" sz="3200" dirty="0">
              <a:solidFill>
                <a:srgbClr val="800000"/>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1964324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0" y="2486902"/>
            <a:ext cx="2664296" cy="2497314"/>
            <a:chOff x="0" y="2486902"/>
            <a:chExt cx="2664296" cy="2497314"/>
          </a:xfrm>
        </p:grpSpPr>
        <p:pic>
          <p:nvPicPr>
            <p:cNvPr id="5" name="Picture 4"/>
            <p:cNvPicPr>
              <a:picLocks noChangeAspect="1"/>
            </p:cNvPicPr>
            <p:nvPr/>
          </p:nvPicPr>
          <p:blipFill rotWithShape="1">
            <a:blip r:embed="rId2"/>
            <a:srcRect l="17755" r="9757"/>
            <a:stretch/>
          </p:blipFill>
          <p:spPr>
            <a:xfrm flipH="1">
              <a:off x="0" y="2486902"/>
              <a:ext cx="2664296" cy="2497314"/>
            </a:xfrm>
            <a:prstGeom prst="rect">
              <a:avLst/>
            </a:prstGeom>
          </p:spPr>
        </p:pic>
        <p:sp>
          <p:nvSpPr>
            <p:cNvPr id="8" name="Rectangle 7"/>
            <p:cNvSpPr/>
            <p:nvPr/>
          </p:nvSpPr>
          <p:spPr>
            <a:xfrm rot="167376">
              <a:off x="611560" y="2996952"/>
              <a:ext cx="782587" cy="523220"/>
            </a:xfrm>
            <a:prstGeom prst="rect">
              <a:avLst/>
            </a:prstGeom>
            <a:noFill/>
          </p:spPr>
          <p:txBody>
            <a:bodyPr wrap="none" lIns="91440" tIns="45720" rIns="91440" bIns="45720">
              <a:spAutoFit/>
            </a:bodyPr>
            <a:lstStyle/>
            <a:p>
              <a:pPr algn="ctr"/>
              <a:r>
                <a:rPr lang="en-US" sz="1400" b="0" cap="none" spc="0" dirty="0" smtClean="0">
                  <a:ln w="0"/>
                  <a:solidFill>
                    <a:srgbClr val="993300"/>
                  </a:solidFill>
                  <a:effectLst>
                    <a:reflection blurRad="6350" stA="53000" endA="300" endPos="35500" dir="5400000" sy="-90000" algn="bl" rotWithShape="0"/>
                  </a:effectLst>
                </a:rPr>
                <a:t>Public </a:t>
              </a:r>
            </a:p>
            <a:p>
              <a:pPr algn="ctr"/>
              <a:r>
                <a:rPr lang="en-US" sz="1400" b="0" cap="none" spc="0" dirty="0" smtClean="0">
                  <a:ln w="0"/>
                  <a:solidFill>
                    <a:srgbClr val="993300"/>
                  </a:solidFill>
                  <a:effectLst>
                    <a:reflection blurRad="6350" stA="53000" endA="300" endPos="35500" dir="5400000" sy="-90000" algn="bl" rotWithShape="0"/>
                  </a:effectLst>
                </a:rPr>
                <a:t>Service</a:t>
              </a:r>
              <a:endParaRPr lang="en-US" sz="1400" b="0" cap="none" spc="0" dirty="0">
                <a:ln w="0"/>
                <a:solidFill>
                  <a:srgbClr val="993300"/>
                </a:solidFill>
                <a:effectLst>
                  <a:reflection blurRad="6350" stA="53000" endA="300" endPos="35500" dir="5400000" sy="-90000" algn="bl" rotWithShape="0"/>
                </a:effectLst>
              </a:endParaRPr>
            </a:p>
          </p:txBody>
        </p:sp>
      </p:grpSp>
      <p:sp>
        <p:nvSpPr>
          <p:cNvPr id="7" name="Rectangle 4"/>
          <p:cNvSpPr>
            <a:spLocks noChangeArrowheads="1"/>
          </p:cNvSpPr>
          <p:nvPr/>
        </p:nvSpPr>
        <p:spPr bwMode="auto">
          <a:xfrm>
            <a:off x="6516216" y="6309320"/>
            <a:ext cx="2133600" cy="476250"/>
          </a:xfrm>
          <a:prstGeom prst="rect">
            <a:avLst/>
          </a:prstGeom>
          <a:noFill/>
          <a:ln w="9525">
            <a:noFill/>
            <a:miter lim="800000"/>
            <a:headEnd/>
            <a:tailEnd/>
          </a:ln>
        </p:spPr>
        <p:txBody>
          <a:bodyPr/>
          <a:lstStyle/>
          <a:p>
            <a:pPr algn="r" eaLnBrk="0" hangingPunct="0"/>
            <a:fld id="{3D7D7202-78FF-4AF5-8E29-E0B756925B96}" type="slidenum">
              <a:rPr lang="en-US" sz="1400" b="0">
                <a:solidFill>
                  <a:schemeClr val="bg1"/>
                </a:solidFill>
              </a:rPr>
              <a:pPr algn="r" eaLnBrk="0" hangingPunct="0"/>
              <a:t>23</a:t>
            </a:fld>
            <a:endParaRPr lang="en-US" sz="1400" b="0" dirty="0">
              <a:solidFill>
                <a:schemeClr val="bg1"/>
              </a:solidFill>
            </a:endParaRPr>
          </a:p>
        </p:txBody>
      </p:sp>
      <p:sp>
        <p:nvSpPr>
          <p:cNvPr id="2" name="Content Placeholder 1"/>
          <p:cNvSpPr>
            <a:spLocks noGrp="1"/>
          </p:cNvSpPr>
          <p:nvPr>
            <p:ph idx="1"/>
          </p:nvPr>
        </p:nvSpPr>
        <p:spPr>
          <a:xfrm>
            <a:off x="2664296" y="2016543"/>
            <a:ext cx="6059016" cy="4097713"/>
          </a:xfrm>
          <a:solidFill>
            <a:schemeClr val="accent5"/>
          </a:solidFill>
          <a:ln>
            <a:noFill/>
          </a:ln>
          <a:effectLst/>
          <a:scene3d>
            <a:camera prst="orthographicFront">
              <a:rot lat="0" lon="0" rev="0"/>
            </a:camera>
            <a:lightRig rig="contrasting" dir="t">
              <a:rot lat="0" lon="0" rev="7800000"/>
            </a:lightRig>
          </a:scene3d>
          <a:sp3d>
            <a:bevelT w="139700" h="139700"/>
          </a:sp3d>
        </p:spPr>
        <p:txBody>
          <a:bodyPr/>
          <a:lstStyle/>
          <a:p>
            <a:pPr marL="285750" indent="-285750">
              <a:buFont typeface="Arial" pitchFamily="34" charset="0"/>
              <a:buChar char="•"/>
            </a:pPr>
            <a:r>
              <a:rPr lang="en-US" sz="2000" dirty="0"/>
              <a:t>A system should be put in place to review the effectiveness and efficiency of </a:t>
            </a:r>
            <a:r>
              <a:rPr lang="en-US" sz="2000" dirty="0" smtClean="0"/>
              <a:t>learning </a:t>
            </a:r>
            <a:r>
              <a:rPr lang="en-US" sz="2000" dirty="0"/>
              <a:t>provided through the NSG and relevant service providers.</a:t>
            </a:r>
          </a:p>
          <a:p>
            <a:pPr marL="285750" indent="-285750">
              <a:buFont typeface="Arial" pitchFamily="34" charset="0"/>
              <a:buChar char="•"/>
            </a:pPr>
            <a:r>
              <a:rPr lang="en-US" sz="2000" dirty="0" smtClean="0"/>
              <a:t>Norms </a:t>
            </a:r>
            <a:r>
              <a:rPr lang="en-US" sz="2000" dirty="0"/>
              <a:t>of public service </a:t>
            </a:r>
            <a:r>
              <a:rPr lang="en-US" sz="2000" dirty="0" smtClean="0"/>
              <a:t>education should </a:t>
            </a:r>
            <a:r>
              <a:rPr lang="en-US" sz="2000" dirty="0"/>
              <a:t>be set and dedicated faculty in the NSG be developed to facilitate </a:t>
            </a:r>
            <a:r>
              <a:rPr lang="en-US" sz="2000" dirty="0" smtClean="0"/>
              <a:t>learning.</a:t>
            </a:r>
          </a:p>
          <a:p>
            <a:pPr marL="285750" indent="-285750">
              <a:buFont typeface="Arial" pitchFamily="34" charset="0"/>
              <a:buChar char="•"/>
            </a:pPr>
            <a:r>
              <a:rPr lang="en-US" sz="2000" dirty="0" smtClean="0"/>
              <a:t>The </a:t>
            </a:r>
            <a:r>
              <a:rPr lang="en-US" sz="2000" dirty="0"/>
              <a:t>NSG to liaise with Higher Education institutions to clarify their role </a:t>
            </a:r>
            <a:r>
              <a:rPr lang="en-US" sz="2000" dirty="0" smtClean="0"/>
              <a:t>in building the capability of </a:t>
            </a:r>
            <a:r>
              <a:rPr lang="en-US" sz="2000" dirty="0"/>
              <a:t>public </a:t>
            </a:r>
            <a:r>
              <a:rPr lang="en-US" sz="2000" dirty="0" smtClean="0"/>
              <a:t>servants.</a:t>
            </a:r>
          </a:p>
          <a:p>
            <a:pPr marL="285750" indent="-285750">
              <a:buFont typeface="Arial" pitchFamily="34" charset="0"/>
              <a:buChar char="•"/>
            </a:pPr>
            <a:r>
              <a:rPr lang="en-US" sz="2000" dirty="0" smtClean="0"/>
              <a:t>Partnerships </a:t>
            </a:r>
            <a:r>
              <a:rPr lang="en-US" sz="2000" dirty="0"/>
              <a:t>are to be strengthened between the NSG and institutions of higher learning (public and private) to </a:t>
            </a:r>
            <a:r>
              <a:rPr lang="en-US" sz="2000" dirty="0" smtClean="0"/>
              <a:t>deliver </a:t>
            </a:r>
            <a:r>
              <a:rPr lang="en-US" sz="2000" dirty="0" err="1" smtClean="0"/>
              <a:t>programmes</a:t>
            </a:r>
            <a:r>
              <a:rPr lang="en-US" sz="2000" dirty="0"/>
              <a:t>.</a:t>
            </a:r>
          </a:p>
          <a:p>
            <a:pPr marL="0" indent="0">
              <a:buNone/>
            </a:pPr>
            <a:endParaRPr lang="en-US" sz="2000" dirty="0"/>
          </a:p>
        </p:txBody>
      </p:sp>
      <p:sp>
        <p:nvSpPr>
          <p:cNvPr id="6" name="Title 1"/>
          <p:cNvSpPr txBox="1">
            <a:spLocks/>
          </p:cNvSpPr>
          <p:nvPr/>
        </p:nvSpPr>
        <p:spPr bwMode="auto">
          <a:xfrm>
            <a:off x="0" y="620688"/>
            <a:ext cx="9144000" cy="86409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lnSpc>
                <a:spcPct val="80000"/>
              </a:lnSpc>
            </a:pPr>
            <a:r>
              <a:rPr lang="en-US" sz="2900" b="0" dirty="0" smtClean="0">
                <a:solidFill>
                  <a:srgbClr val="800000"/>
                </a:solidFill>
                <a:latin typeface="Aharoni" panose="02010803020104030203" pitchFamily="2" charset="-79"/>
                <a:cs typeface="Aharoni" panose="02010803020104030203" pitchFamily="2" charset="-79"/>
              </a:rPr>
              <a:t>Capacity Development and </a:t>
            </a:r>
            <a:r>
              <a:rPr lang="en-US" sz="2900" b="0" dirty="0">
                <a:solidFill>
                  <a:srgbClr val="800000"/>
                </a:solidFill>
                <a:latin typeface="Aharoni" panose="02010803020104030203" pitchFamily="2" charset="-79"/>
                <a:cs typeface="Aharoni" panose="02010803020104030203" pitchFamily="2" charset="-79"/>
              </a:rPr>
              <a:t>its Funding in the Public </a:t>
            </a:r>
            <a:r>
              <a:rPr lang="en-US" sz="2900" b="0" dirty="0" smtClean="0">
                <a:solidFill>
                  <a:srgbClr val="800000"/>
                </a:solidFill>
                <a:latin typeface="Aharoni" panose="02010803020104030203" pitchFamily="2" charset="-79"/>
                <a:cs typeface="Aharoni" panose="02010803020104030203" pitchFamily="2" charset="-79"/>
              </a:rPr>
              <a:t>Service: </a:t>
            </a:r>
            <a:r>
              <a:rPr lang="en-US" sz="2900" b="0" dirty="0">
                <a:solidFill>
                  <a:srgbClr val="800000"/>
                </a:solidFill>
                <a:latin typeface="Aharoni" panose="02010803020104030203" pitchFamily="2" charset="-79"/>
                <a:cs typeface="Aharoni" panose="02010803020104030203" pitchFamily="2" charset="-79"/>
              </a:rPr>
              <a:t>Issues for consideration/policy </a:t>
            </a:r>
            <a:r>
              <a:rPr lang="en-US" sz="2900" b="0" dirty="0" smtClean="0">
                <a:solidFill>
                  <a:srgbClr val="800000"/>
                </a:solidFill>
                <a:latin typeface="Aharoni" panose="02010803020104030203" pitchFamily="2" charset="-79"/>
                <a:cs typeface="Aharoni" panose="02010803020104030203" pitchFamily="2" charset="-79"/>
              </a:rPr>
              <a:t>options (2)</a:t>
            </a:r>
            <a:endParaRPr lang="en-GB" sz="2900" b="0" dirty="0" smtClean="0">
              <a:solidFill>
                <a:srgbClr val="993300"/>
              </a:solidFill>
              <a:latin typeface="Aharoni" panose="02010803020104030203" pitchFamily="2" charset="-79"/>
              <a:cs typeface="Aharoni" panose="02010803020104030203" pitchFamily="2" charset="-79"/>
            </a:endParaRPr>
          </a:p>
        </p:txBody>
      </p:sp>
      <p:sp>
        <p:nvSpPr>
          <p:cNvPr id="3" name="TextBox 2"/>
          <p:cNvSpPr txBox="1"/>
          <p:nvPr/>
        </p:nvSpPr>
        <p:spPr>
          <a:xfrm>
            <a:off x="2664296" y="1571692"/>
            <a:ext cx="5985520" cy="400110"/>
          </a:xfrm>
          <a:prstGeom prst="rect">
            <a:avLst/>
          </a:prstGeom>
          <a:noFill/>
        </p:spPr>
        <p:txBody>
          <a:bodyPr wrap="square" rtlCol="0">
            <a:spAutoFit/>
          </a:bodyPr>
          <a:lstStyle/>
          <a:p>
            <a:pPr algn="l"/>
            <a:r>
              <a:rPr lang="en-ZA" sz="2000" b="0" dirty="0">
                <a:latin typeface="+mn-lt"/>
              </a:rPr>
              <a:t>T</a:t>
            </a:r>
            <a:r>
              <a:rPr lang="en-ZA" sz="2000" b="0" dirty="0" smtClean="0">
                <a:latin typeface="+mn-lt"/>
              </a:rPr>
              <a:t>he following issues are raised for consideration:</a:t>
            </a:r>
            <a:endParaRPr lang="en-ZA" sz="2000" b="0" dirty="0">
              <a:latin typeface="+mn-lt"/>
            </a:endParaRPr>
          </a:p>
        </p:txBody>
      </p:sp>
    </p:spTree>
    <p:extLst>
      <p:ext uri="{BB962C8B-B14F-4D97-AF65-F5344CB8AC3E}">
        <p14:creationId xmlns:p14="http://schemas.microsoft.com/office/powerpoint/2010/main" val="8643961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620688"/>
            <a:ext cx="8229600" cy="576064"/>
          </a:xfrm>
        </p:spPr>
        <p:txBody>
          <a:bodyPr/>
          <a:lstStyle/>
          <a:p>
            <a:pPr marL="0" indent="0" algn="ctr">
              <a:lnSpc>
                <a:spcPct val="80000"/>
              </a:lnSpc>
              <a:spcBef>
                <a:spcPts val="0"/>
              </a:spcBef>
              <a:buNone/>
            </a:pPr>
            <a:r>
              <a:rPr lang="en-US" dirty="0" smtClean="0">
                <a:solidFill>
                  <a:srgbClr val="800000"/>
                </a:solidFill>
                <a:latin typeface="Aharoni" panose="02010803020104030203" pitchFamily="2" charset="-79"/>
                <a:cs typeface="Aharoni" panose="02010803020104030203" pitchFamily="2" charset="-79"/>
              </a:rPr>
              <a:t>Role of Public Service Commissions:</a:t>
            </a:r>
          </a:p>
          <a:p>
            <a:pPr marL="0" indent="0" algn="ctr">
              <a:lnSpc>
                <a:spcPct val="80000"/>
              </a:lnSpc>
              <a:spcBef>
                <a:spcPts val="0"/>
              </a:spcBef>
              <a:buNone/>
            </a:pPr>
            <a:r>
              <a:rPr lang="en-US" dirty="0" smtClean="0">
                <a:solidFill>
                  <a:srgbClr val="800000"/>
                </a:solidFill>
                <a:latin typeface="Aharoni" panose="02010803020104030203" pitchFamily="2" charset="-79"/>
                <a:cs typeface="Aharoni" panose="02010803020104030203" pitchFamily="2" charset="-79"/>
              </a:rPr>
              <a:t>Developmental States</a:t>
            </a:r>
          </a:p>
        </p:txBody>
      </p:sp>
      <p:sp>
        <p:nvSpPr>
          <p:cNvPr id="7" name="Rectangle 4"/>
          <p:cNvSpPr>
            <a:spLocks noChangeArrowheads="1"/>
          </p:cNvSpPr>
          <p:nvPr/>
        </p:nvSpPr>
        <p:spPr bwMode="auto">
          <a:xfrm>
            <a:off x="6516216" y="6309320"/>
            <a:ext cx="2133600" cy="476250"/>
          </a:xfrm>
          <a:prstGeom prst="rect">
            <a:avLst/>
          </a:prstGeom>
          <a:noFill/>
          <a:ln w="9525">
            <a:noFill/>
            <a:miter lim="800000"/>
            <a:headEnd/>
            <a:tailEnd/>
          </a:ln>
        </p:spPr>
        <p:txBody>
          <a:bodyPr/>
          <a:lstStyle/>
          <a:p>
            <a:pPr algn="r" eaLnBrk="0" hangingPunct="0"/>
            <a:fld id="{3D7D7202-78FF-4AF5-8E29-E0B756925B96}" type="slidenum">
              <a:rPr lang="en-US" sz="1400" b="0">
                <a:solidFill>
                  <a:schemeClr val="bg1"/>
                </a:solidFill>
              </a:rPr>
              <a:pPr algn="r" eaLnBrk="0" hangingPunct="0"/>
              <a:t>24</a:t>
            </a:fld>
            <a:endParaRPr lang="en-US" sz="1400" b="0" dirty="0">
              <a:solidFill>
                <a:schemeClr val="bg1"/>
              </a:solidFill>
            </a:endParaRPr>
          </a:p>
        </p:txBody>
      </p:sp>
      <p:sp>
        <p:nvSpPr>
          <p:cNvPr id="2" name="Rectangle 1"/>
          <p:cNvSpPr/>
          <p:nvPr/>
        </p:nvSpPr>
        <p:spPr>
          <a:xfrm>
            <a:off x="467544" y="1484784"/>
            <a:ext cx="8229600" cy="5598392"/>
          </a:xfrm>
          <a:prstGeom prst="rect">
            <a:avLst/>
          </a:prstGeom>
        </p:spPr>
        <p:txBody>
          <a:bodyPr wrap="square">
            <a:spAutoFit/>
          </a:bodyPr>
          <a:lstStyle/>
          <a:p>
            <a:pPr marL="342900" indent="-342900" algn="l">
              <a:lnSpc>
                <a:spcPct val="120000"/>
              </a:lnSpc>
              <a:buFont typeface="Arial" panose="020B0604020202020204" pitchFamily="34" charset="0"/>
              <a:buChar char="•"/>
            </a:pPr>
            <a:r>
              <a:rPr lang="en-US" sz="2000" b="0" dirty="0" smtClean="0">
                <a:latin typeface="+mn-lt"/>
                <a:cs typeface="Aharoni" panose="02010803020104030203" pitchFamily="2" charset="-79"/>
              </a:rPr>
              <a:t>One </a:t>
            </a:r>
            <a:r>
              <a:rPr lang="en-US" sz="2000" b="0" dirty="0">
                <a:latin typeface="+mn-lt"/>
                <a:cs typeface="Aharoni" panose="02010803020104030203" pitchFamily="2" charset="-79"/>
              </a:rPr>
              <a:t>of the pillars of most developmental states has been the creation of independent </a:t>
            </a:r>
            <a:r>
              <a:rPr lang="en-US" sz="2000" b="0" dirty="0" smtClean="0">
                <a:latin typeface="+mn-lt"/>
                <a:cs typeface="Aharoni" panose="02010803020104030203" pitchFamily="2" charset="-79"/>
              </a:rPr>
              <a:t>PSCs, </a:t>
            </a:r>
            <a:r>
              <a:rPr lang="en-US" sz="2000" b="0" dirty="0">
                <a:latin typeface="+mn-lt"/>
                <a:cs typeface="Aharoni" panose="02010803020104030203" pitchFamily="2" charset="-79"/>
              </a:rPr>
              <a:t>also known as Civil Service Commissions (</a:t>
            </a:r>
            <a:r>
              <a:rPr lang="en-US" sz="2000" b="0" dirty="0" smtClean="0">
                <a:latin typeface="+mn-lt"/>
                <a:cs typeface="Aharoni" panose="02010803020104030203" pitchFamily="2" charset="-79"/>
              </a:rPr>
              <a:t>CSC).</a:t>
            </a:r>
            <a:endParaRPr lang="en-US" sz="2000" b="0" dirty="0">
              <a:latin typeface="+mn-lt"/>
              <a:cs typeface="Aharoni" panose="02010803020104030203" pitchFamily="2" charset="-79"/>
            </a:endParaRPr>
          </a:p>
          <a:p>
            <a:pPr marL="342900" indent="-342900" algn="l">
              <a:lnSpc>
                <a:spcPct val="120000"/>
              </a:lnSpc>
              <a:buFont typeface="Arial" panose="020B0604020202020204" pitchFamily="34" charset="0"/>
              <a:buChar char="•"/>
            </a:pPr>
            <a:r>
              <a:rPr lang="en-US" sz="2000" b="0" dirty="0" smtClean="0">
                <a:latin typeface="+mn-lt"/>
                <a:cs typeface="Aharoni" panose="02010803020104030203" pitchFamily="2" charset="-79"/>
              </a:rPr>
              <a:t>The </a:t>
            </a:r>
            <a:r>
              <a:rPr lang="en-US" sz="2000" b="0" dirty="0">
                <a:latin typeface="+mn-lt"/>
                <a:cs typeface="Aharoni" panose="02010803020104030203" pitchFamily="2" charset="-79"/>
              </a:rPr>
              <a:t>history of PSCs exemplifies a rejection of a spoils system, patronage and any recruitment method that is not </a:t>
            </a:r>
            <a:r>
              <a:rPr lang="en-US" sz="2000" b="0" dirty="0" smtClean="0">
                <a:latin typeface="+mn-lt"/>
                <a:cs typeface="Aharoni" panose="02010803020104030203" pitchFamily="2" charset="-79"/>
              </a:rPr>
              <a:t>meritocratic.</a:t>
            </a:r>
          </a:p>
          <a:p>
            <a:pPr marL="342900" indent="-342900" algn="l">
              <a:lnSpc>
                <a:spcPct val="120000"/>
              </a:lnSpc>
              <a:buFont typeface="Arial" panose="020B0604020202020204" pitchFamily="34" charset="0"/>
              <a:buChar char="•"/>
            </a:pPr>
            <a:r>
              <a:rPr lang="en-GB" sz="2000" b="0" dirty="0" smtClean="0">
                <a:latin typeface="Arial" pitchFamily="34" charset="0"/>
                <a:cs typeface="Arial" pitchFamily="34" charset="0"/>
              </a:rPr>
              <a:t>The </a:t>
            </a:r>
            <a:r>
              <a:rPr lang="en-GB" sz="2000" b="0" dirty="0">
                <a:latin typeface="Arial" pitchFamily="34" charset="0"/>
                <a:cs typeface="Arial" pitchFamily="34" charset="0"/>
              </a:rPr>
              <a:t>South Africa </a:t>
            </a:r>
            <a:r>
              <a:rPr lang="en-GB" sz="2000" b="0" dirty="0" smtClean="0">
                <a:latin typeface="Arial" pitchFamily="34" charset="0"/>
                <a:cs typeface="Arial" pitchFamily="34" charset="0"/>
              </a:rPr>
              <a:t>transition</a:t>
            </a:r>
            <a:r>
              <a:rPr lang="en-GB" sz="2000" b="0" dirty="0">
                <a:latin typeface="Arial" pitchFamily="34" charset="0"/>
                <a:cs typeface="Arial" pitchFamily="34" charset="0"/>
              </a:rPr>
              <a:t> </a:t>
            </a:r>
            <a:r>
              <a:rPr lang="en-GB" sz="2000" b="0" dirty="0" smtClean="0">
                <a:latin typeface="Arial" pitchFamily="34" charset="0"/>
                <a:cs typeface="Arial" pitchFamily="34" charset="0"/>
              </a:rPr>
              <a:t>envisaged </a:t>
            </a:r>
            <a:r>
              <a:rPr lang="en-GB" sz="2000" b="0" dirty="0">
                <a:latin typeface="Arial" pitchFamily="34" charset="0"/>
                <a:cs typeface="Arial" pitchFamily="34" charset="0"/>
              </a:rPr>
              <a:t>a representative public </a:t>
            </a:r>
            <a:r>
              <a:rPr lang="en-GB" sz="2000" b="0" dirty="0" smtClean="0">
                <a:latin typeface="Arial" pitchFamily="34" charset="0"/>
                <a:cs typeface="Arial" pitchFamily="34" charset="0"/>
              </a:rPr>
              <a:t>service. This </a:t>
            </a:r>
            <a:r>
              <a:rPr lang="en-GB" sz="2000" b="0" dirty="0">
                <a:latin typeface="Arial" pitchFamily="34" charset="0"/>
                <a:cs typeface="Arial" pitchFamily="34" charset="0"/>
              </a:rPr>
              <a:t>required that appointment powers be removed from the </a:t>
            </a:r>
            <a:r>
              <a:rPr lang="en-GB" sz="2000" b="0" dirty="0" smtClean="0">
                <a:latin typeface="Arial" pitchFamily="34" charset="0"/>
                <a:cs typeface="Arial" pitchFamily="34" charset="0"/>
              </a:rPr>
              <a:t>PSC; </a:t>
            </a:r>
            <a:r>
              <a:rPr lang="en-GB" sz="2000" b="0" dirty="0">
                <a:latin typeface="Arial" pitchFamily="34" charset="0"/>
                <a:cs typeface="Arial" pitchFamily="34" charset="0"/>
              </a:rPr>
              <a:t>sticking to a career system that mainly appoints from the within the ranks of the public service would have prevented a </a:t>
            </a:r>
            <a:r>
              <a:rPr lang="en-GB" sz="2000" b="0" dirty="0" smtClean="0">
                <a:latin typeface="Arial" pitchFamily="34" charset="0"/>
                <a:cs typeface="Arial" pitchFamily="34" charset="0"/>
              </a:rPr>
              <a:t>rapid </a:t>
            </a:r>
            <a:r>
              <a:rPr lang="en-GB" sz="2000" b="0" dirty="0">
                <a:latin typeface="Arial" pitchFamily="34" charset="0"/>
                <a:cs typeface="Arial" pitchFamily="34" charset="0"/>
              </a:rPr>
              <a:t>transformation of the public </a:t>
            </a:r>
            <a:r>
              <a:rPr lang="en-GB" sz="2000" b="0" dirty="0" smtClean="0">
                <a:latin typeface="Arial" pitchFamily="34" charset="0"/>
                <a:cs typeface="Arial" pitchFamily="34" charset="0"/>
              </a:rPr>
              <a:t>service.</a:t>
            </a:r>
          </a:p>
          <a:p>
            <a:pPr marL="342900" indent="-342900" algn="l">
              <a:lnSpc>
                <a:spcPct val="120000"/>
              </a:lnSpc>
              <a:buFont typeface="Arial" panose="020B0604020202020204" pitchFamily="34" charset="0"/>
              <a:buChar char="•"/>
            </a:pPr>
            <a:r>
              <a:rPr lang="en-GB" sz="2000" b="0" dirty="0" smtClean="0">
                <a:latin typeface="Arial" pitchFamily="34" charset="0"/>
                <a:cs typeface="Arial" pitchFamily="34" charset="0"/>
              </a:rPr>
              <a:t>Great strides have been made in building a representative public service; consideration has been given in the NDP to assigning a role for the PSC in top appointments.</a:t>
            </a:r>
            <a:endParaRPr lang="en-GB" sz="2000" b="0" dirty="0">
              <a:latin typeface="Arial" pitchFamily="34" charset="0"/>
              <a:cs typeface="Arial" pitchFamily="34" charset="0"/>
            </a:endParaRPr>
          </a:p>
          <a:p>
            <a:pPr marL="342900" indent="-342900" algn="l">
              <a:lnSpc>
                <a:spcPct val="120000"/>
              </a:lnSpc>
              <a:buFont typeface="Arial" panose="020B0604020202020204" pitchFamily="34" charset="0"/>
              <a:buChar char="•"/>
            </a:pPr>
            <a:endParaRPr lang="en-US" sz="2000" b="0" dirty="0" smtClean="0">
              <a:latin typeface="+mn-lt"/>
              <a:cs typeface="Aharoni" panose="02010803020104030203" pitchFamily="2" charset="-79"/>
            </a:endParaRPr>
          </a:p>
          <a:p>
            <a:pPr marL="342900" indent="-342900" algn="l">
              <a:lnSpc>
                <a:spcPct val="120000"/>
              </a:lnSpc>
              <a:buFont typeface="Arial" panose="020B0604020202020204" pitchFamily="34" charset="0"/>
              <a:buChar char="•"/>
            </a:pPr>
            <a:endParaRPr lang="en-US" sz="2000" b="0" dirty="0">
              <a:latin typeface="+mn-lt"/>
              <a:cs typeface="Aharoni" panose="02010803020104030203" pitchFamily="2" charset="-79"/>
            </a:endParaRPr>
          </a:p>
        </p:txBody>
      </p:sp>
    </p:spTree>
    <p:extLst>
      <p:ext uri="{BB962C8B-B14F-4D97-AF65-F5344CB8AC3E}">
        <p14:creationId xmlns:p14="http://schemas.microsoft.com/office/powerpoint/2010/main" val="78400639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p:cNvSpPr>
            <a:spLocks noChangeArrowheads="1"/>
          </p:cNvSpPr>
          <p:nvPr/>
        </p:nvSpPr>
        <p:spPr bwMode="auto">
          <a:xfrm>
            <a:off x="6516216" y="6309320"/>
            <a:ext cx="2133600" cy="476250"/>
          </a:xfrm>
          <a:prstGeom prst="rect">
            <a:avLst/>
          </a:prstGeom>
          <a:noFill/>
          <a:ln w="9525">
            <a:noFill/>
            <a:miter lim="800000"/>
            <a:headEnd/>
            <a:tailEnd/>
          </a:ln>
        </p:spPr>
        <p:txBody>
          <a:bodyPr/>
          <a:lstStyle/>
          <a:p>
            <a:pPr algn="r" eaLnBrk="0" hangingPunct="0"/>
            <a:fld id="{3D7D7202-78FF-4AF5-8E29-E0B756925B96}" type="slidenum">
              <a:rPr lang="en-US" sz="1400" b="0">
                <a:solidFill>
                  <a:schemeClr val="bg1"/>
                </a:solidFill>
              </a:rPr>
              <a:pPr algn="r" eaLnBrk="0" hangingPunct="0"/>
              <a:t>25</a:t>
            </a:fld>
            <a:endParaRPr lang="en-US" sz="1400" b="0" dirty="0">
              <a:solidFill>
                <a:schemeClr val="bg1"/>
              </a:solidFill>
            </a:endParaRPr>
          </a:p>
        </p:txBody>
      </p:sp>
      <p:sp>
        <p:nvSpPr>
          <p:cNvPr id="4" name="Rectangle 3"/>
          <p:cNvSpPr/>
          <p:nvPr/>
        </p:nvSpPr>
        <p:spPr>
          <a:xfrm>
            <a:off x="467544" y="2708920"/>
            <a:ext cx="6192688" cy="2677656"/>
          </a:xfrm>
          <a:prstGeom prst="rect">
            <a:avLst/>
          </a:prstGeom>
          <a:solidFill>
            <a:schemeClr val="accent5"/>
          </a:solidFill>
        </p:spPr>
        <p:txBody>
          <a:bodyPr wrap="square">
            <a:spAutoFit/>
          </a:bodyPr>
          <a:lstStyle/>
          <a:p>
            <a:pPr marL="285750" indent="-285750" algn="l">
              <a:lnSpc>
                <a:spcPct val="120000"/>
              </a:lnSpc>
              <a:buFont typeface="Arial" pitchFamily="34" charset="0"/>
              <a:buChar char="•"/>
            </a:pPr>
            <a:endParaRPr lang="en-US" sz="2000" b="0" dirty="0" smtClean="0"/>
          </a:p>
          <a:p>
            <a:pPr marL="285750" indent="-285750" algn="l">
              <a:lnSpc>
                <a:spcPct val="120000"/>
              </a:lnSpc>
              <a:buFont typeface="Arial" pitchFamily="34" charset="0"/>
              <a:buChar char="•"/>
            </a:pPr>
            <a:r>
              <a:rPr lang="en-US" sz="2000" b="0" dirty="0" smtClean="0"/>
              <a:t>The </a:t>
            </a:r>
            <a:r>
              <a:rPr lang="en-US" sz="2000" b="0" dirty="0"/>
              <a:t>role of the PSC in appointments of top management (a hybrid approach to appointments)</a:t>
            </a:r>
          </a:p>
          <a:p>
            <a:pPr marL="285750" indent="-285750" algn="l">
              <a:lnSpc>
                <a:spcPct val="120000"/>
              </a:lnSpc>
              <a:buFont typeface="Arial" pitchFamily="34" charset="0"/>
              <a:buChar char="•"/>
            </a:pPr>
            <a:r>
              <a:rPr lang="en-US" sz="2000" b="0" dirty="0"/>
              <a:t>Strengthening the role of the PSC in championing the norms and standards, and monitoring recruitment </a:t>
            </a:r>
            <a:r>
              <a:rPr lang="en-US" sz="2000" b="0" dirty="0" smtClean="0"/>
              <a:t>processes.</a:t>
            </a:r>
          </a:p>
          <a:p>
            <a:pPr marL="285750" indent="-285750" algn="l">
              <a:lnSpc>
                <a:spcPct val="120000"/>
              </a:lnSpc>
              <a:buFont typeface="Arial" pitchFamily="34" charset="0"/>
              <a:buChar char="•"/>
            </a:pPr>
            <a:endParaRPr lang="en-US" sz="2000" b="0" i="1" dirty="0"/>
          </a:p>
        </p:txBody>
      </p:sp>
      <p:sp>
        <p:nvSpPr>
          <p:cNvPr id="8" name="Content Placeholder 2"/>
          <p:cNvSpPr txBox="1">
            <a:spLocks/>
          </p:cNvSpPr>
          <p:nvPr/>
        </p:nvSpPr>
        <p:spPr bwMode="auto">
          <a:xfrm>
            <a:off x="467544" y="620688"/>
            <a:ext cx="8229600" cy="86409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lgn="ctr">
              <a:lnSpc>
                <a:spcPct val="80000"/>
              </a:lnSpc>
              <a:spcBef>
                <a:spcPts val="0"/>
              </a:spcBef>
              <a:buFontTx/>
              <a:buNone/>
            </a:pPr>
            <a:r>
              <a:rPr lang="en-US" b="0" kern="0" dirty="0" smtClean="0">
                <a:solidFill>
                  <a:srgbClr val="800000"/>
                </a:solidFill>
                <a:latin typeface="Aharoni" panose="02010803020104030203" pitchFamily="2" charset="-79"/>
                <a:cs typeface="Aharoni" panose="02010803020104030203" pitchFamily="2" charset="-79"/>
              </a:rPr>
              <a:t>The Role of Public Service Commissions:</a:t>
            </a:r>
          </a:p>
          <a:p>
            <a:pPr marL="0" indent="0" algn="ctr">
              <a:lnSpc>
                <a:spcPct val="80000"/>
              </a:lnSpc>
              <a:spcBef>
                <a:spcPts val="0"/>
              </a:spcBef>
              <a:buFontTx/>
              <a:buNone/>
            </a:pPr>
            <a:r>
              <a:rPr lang="fr-FR" b="0" kern="0" dirty="0">
                <a:solidFill>
                  <a:srgbClr val="800000"/>
                </a:solidFill>
                <a:latin typeface="Aharoni" panose="02010803020104030203" pitchFamily="2" charset="-79"/>
                <a:cs typeface="Aharoni" panose="02010803020104030203" pitchFamily="2" charset="-79"/>
              </a:rPr>
              <a:t>Issues for </a:t>
            </a:r>
            <a:r>
              <a:rPr lang="fr-FR" b="0" kern="0" dirty="0" smtClean="0">
                <a:solidFill>
                  <a:srgbClr val="800000"/>
                </a:solidFill>
                <a:latin typeface="Aharoni" panose="02010803020104030203" pitchFamily="2" charset="-79"/>
                <a:cs typeface="Aharoni" panose="02010803020104030203" pitchFamily="2" charset="-79"/>
              </a:rPr>
              <a:t>consideration/ policy </a:t>
            </a:r>
            <a:r>
              <a:rPr lang="fr-FR" b="0" kern="0" dirty="0">
                <a:solidFill>
                  <a:srgbClr val="800000"/>
                </a:solidFill>
                <a:latin typeface="Aharoni" panose="02010803020104030203" pitchFamily="2" charset="-79"/>
                <a:cs typeface="Aharoni" panose="02010803020104030203" pitchFamily="2" charset="-79"/>
              </a:rPr>
              <a:t>options</a:t>
            </a:r>
          </a:p>
        </p:txBody>
      </p:sp>
      <p:sp>
        <p:nvSpPr>
          <p:cNvPr id="2" name="TextBox 1"/>
          <p:cNvSpPr txBox="1"/>
          <p:nvPr/>
        </p:nvSpPr>
        <p:spPr>
          <a:xfrm>
            <a:off x="421439" y="1772816"/>
            <a:ext cx="8275705" cy="1015663"/>
          </a:xfrm>
          <a:prstGeom prst="rect">
            <a:avLst/>
          </a:prstGeom>
          <a:noFill/>
        </p:spPr>
        <p:txBody>
          <a:bodyPr wrap="square" rtlCol="0">
            <a:spAutoFit/>
          </a:bodyPr>
          <a:lstStyle/>
          <a:p>
            <a:pPr algn="l"/>
            <a:r>
              <a:rPr lang="en-US" sz="2000" b="0" dirty="0" smtClean="0"/>
              <a:t>The implications of the following proposals of the NDP should therefore be discussed:</a:t>
            </a:r>
            <a:endParaRPr lang="en-US" sz="2000" b="0" dirty="0"/>
          </a:p>
          <a:p>
            <a:pPr algn="l"/>
            <a:endParaRPr lang="en-ZA" sz="2000" dirty="0"/>
          </a:p>
        </p:txBody>
      </p:sp>
      <p:pic>
        <p:nvPicPr>
          <p:cNvPr id="5" name="Picture 4"/>
          <p:cNvPicPr>
            <a:picLocks noChangeAspect="1"/>
          </p:cNvPicPr>
          <p:nvPr/>
        </p:nvPicPr>
        <p:blipFill>
          <a:blip r:embed="rId2"/>
          <a:stretch>
            <a:fillRect/>
          </a:stretch>
        </p:blipFill>
        <p:spPr>
          <a:xfrm>
            <a:off x="6784371" y="2248994"/>
            <a:ext cx="1597290" cy="3645724"/>
          </a:xfrm>
          <a:prstGeom prst="rect">
            <a:avLst/>
          </a:prstGeom>
        </p:spPr>
      </p:pic>
    </p:spTree>
    <p:extLst>
      <p:ext uri="{BB962C8B-B14F-4D97-AF65-F5344CB8AC3E}">
        <p14:creationId xmlns:p14="http://schemas.microsoft.com/office/powerpoint/2010/main" val="367272801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2552" y="1268760"/>
            <a:ext cx="8304591" cy="5040560"/>
          </a:xfrm>
        </p:spPr>
        <p:txBody>
          <a:bodyPr/>
          <a:lstStyle/>
          <a:p>
            <a:pPr algn="just">
              <a:lnSpc>
                <a:spcPct val="105000"/>
              </a:lnSpc>
              <a:spcBef>
                <a:spcPts val="0"/>
              </a:spcBef>
              <a:buFont typeface="Arial" panose="020B0604020202020204" pitchFamily="34" charset="0"/>
              <a:buChar char="•"/>
            </a:pPr>
            <a:r>
              <a:rPr lang="en-GB" sz="2000" dirty="0" smtClean="0">
                <a:cs typeface="Aharoni" panose="02010803020104030203" pitchFamily="2" charset="-79"/>
              </a:rPr>
              <a:t>Transformation and administrative reforms are understood to be dynamic and </a:t>
            </a:r>
            <a:r>
              <a:rPr lang="en-GB" sz="2000" dirty="0" smtClean="0">
                <a:cs typeface="Aharoni" panose="02010803020104030203" pitchFamily="2" charset="-79"/>
              </a:rPr>
              <a:t>complex. The </a:t>
            </a:r>
            <a:r>
              <a:rPr lang="en-GB" sz="2000" dirty="0" smtClean="0">
                <a:cs typeface="Aharoni" panose="02010803020104030203" pitchFamily="2" charset="-79"/>
              </a:rPr>
              <a:t>issues for consideration and policy options in the discussion document are designed to fundamentally reshape the public service for the current phase of transition in our new democracy.</a:t>
            </a:r>
          </a:p>
          <a:p>
            <a:pPr algn="just">
              <a:lnSpc>
                <a:spcPct val="105000"/>
              </a:lnSpc>
              <a:spcBef>
                <a:spcPts val="0"/>
              </a:spcBef>
              <a:buFont typeface="Arial" panose="020B0604020202020204" pitchFamily="34" charset="0"/>
              <a:buChar char="•"/>
            </a:pPr>
            <a:r>
              <a:rPr lang="en-GB" sz="2000" dirty="0" smtClean="0">
                <a:cs typeface="Aharoni" panose="02010803020104030203" pitchFamily="2" charset="-79"/>
              </a:rPr>
              <a:t>Throughout the process of change, what remains an important goal is for the government to continually improve the lives of its people. This can be achieved by a capable and development-oriented public service.</a:t>
            </a:r>
          </a:p>
          <a:p>
            <a:pPr algn="just">
              <a:lnSpc>
                <a:spcPct val="105000"/>
              </a:lnSpc>
              <a:spcBef>
                <a:spcPts val="0"/>
              </a:spcBef>
              <a:buFont typeface="Arial" panose="020B0604020202020204" pitchFamily="34" charset="0"/>
              <a:buChar char="•"/>
            </a:pPr>
            <a:r>
              <a:rPr lang="en-GB" sz="2000" dirty="0" smtClean="0">
                <a:cs typeface="Aharoni" panose="02010803020104030203" pitchFamily="2" charset="-79"/>
              </a:rPr>
              <a:t>It is in this spirit that the PSC has identified a need to reflect on the transformation journey in the past 20 years leading to vision 2030 stated in the NDP.</a:t>
            </a:r>
          </a:p>
          <a:p>
            <a:pPr algn="just">
              <a:lnSpc>
                <a:spcPct val="105000"/>
              </a:lnSpc>
              <a:spcBef>
                <a:spcPts val="0"/>
              </a:spcBef>
              <a:buFont typeface="Arial" panose="020B0604020202020204" pitchFamily="34" charset="0"/>
              <a:buChar char="•"/>
            </a:pPr>
            <a:r>
              <a:rPr lang="en-GB" sz="2000" dirty="0" smtClean="0">
                <a:cs typeface="Aharoni" panose="02010803020104030203" pitchFamily="2" charset="-79"/>
              </a:rPr>
              <a:t>The PSC will share the Strategic Framework Document with decision-makers and key stakeholders in Government and Parliament for discussion and consideration.</a:t>
            </a:r>
          </a:p>
          <a:p>
            <a:pPr>
              <a:lnSpc>
                <a:spcPct val="105000"/>
              </a:lnSpc>
              <a:spcBef>
                <a:spcPts val="0"/>
              </a:spcBef>
            </a:pPr>
            <a:endParaRPr lang="en-GB" sz="2000" dirty="0">
              <a:solidFill>
                <a:srgbClr val="993300"/>
              </a:solidFill>
              <a:cs typeface="Aharoni" panose="02010803020104030203" pitchFamily="2" charset="-79"/>
            </a:endParaRPr>
          </a:p>
          <a:p>
            <a:pPr>
              <a:lnSpc>
                <a:spcPct val="105000"/>
              </a:lnSpc>
              <a:spcBef>
                <a:spcPts val="0"/>
              </a:spcBef>
            </a:pPr>
            <a:endParaRPr lang="en-US" sz="2000" b="1" dirty="0" smtClean="0">
              <a:solidFill>
                <a:srgbClr val="800000"/>
              </a:solidFill>
              <a:cs typeface="Aharoni" panose="02010803020104030203" pitchFamily="2" charset="-79"/>
            </a:endParaRPr>
          </a:p>
        </p:txBody>
      </p:sp>
      <p:sp>
        <p:nvSpPr>
          <p:cNvPr id="7" name="Rectangle 4"/>
          <p:cNvSpPr>
            <a:spLocks noChangeArrowheads="1"/>
          </p:cNvSpPr>
          <p:nvPr/>
        </p:nvSpPr>
        <p:spPr bwMode="auto">
          <a:xfrm>
            <a:off x="6516216" y="6309320"/>
            <a:ext cx="2133600" cy="476250"/>
          </a:xfrm>
          <a:prstGeom prst="rect">
            <a:avLst/>
          </a:prstGeom>
          <a:noFill/>
          <a:ln w="9525">
            <a:noFill/>
            <a:miter lim="800000"/>
            <a:headEnd/>
            <a:tailEnd/>
          </a:ln>
        </p:spPr>
        <p:txBody>
          <a:bodyPr/>
          <a:lstStyle/>
          <a:p>
            <a:pPr algn="r" eaLnBrk="0" hangingPunct="0"/>
            <a:fld id="{3D7D7202-78FF-4AF5-8E29-E0B756925B96}" type="slidenum">
              <a:rPr lang="en-US" sz="1400" b="0">
                <a:solidFill>
                  <a:schemeClr val="bg1"/>
                </a:solidFill>
              </a:rPr>
              <a:pPr algn="r" eaLnBrk="0" hangingPunct="0"/>
              <a:t>26</a:t>
            </a:fld>
            <a:endParaRPr lang="en-US" sz="1400" b="0" dirty="0">
              <a:solidFill>
                <a:schemeClr val="bg1"/>
              </a:solidFill>
            </a:endParaRPr>
          </a:p>
        </p:txBody>
      </p:sp>
      <p:sp>
        <p:nvSpPr>
          <p:cNvPr id="4" name="Content Placeholder 2"/>
          <p:cNvSpPr txBox="1">
            <a:spLocks/>
          </p:cNvSpPr>
          <p:nvPr/>
        </p:nvSpPr>
        <p:spPr bwMode="auto">
          <a:xfrm>
            <a:off x="467544" y="620688"/>
            <a:ext cx="8229600" cy="5040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lgn="ctr">
              <a:buFontTx/>
              <a:buNone/>
            </a:pPr>
            <a:r>
              <a:rPr lang="en-US" b="0" kern="0" dirty="0" smtClean="0">
                <a:solidFill>
                  <a:srgbClr val="800000"/>
                </a:solidFill>
                <a:latin typeface="Aharoni" panose="02010803020104030203" pitchFamily="2" charset="-79"/>
                <a:cs typeface="Aharoni" panose="02010803020104030203" pitchFamily="2" charset="-79"/>
              </a:rPr>
              <a:t>Concluding remarks</a:t>
            </a:r>
            <a:endParaRPr lang="en-GB" b="0" kern="0" dirty="0" smtClean="0">
              <a:solidFill>
                <a:srgbClr val="993300"/>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261474594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6"/>
          <p:cNvSpPr>
            <a:spLocks noGrp="1" noChangeArrowheads="1"/>
          </p:cNvSpPr>
          <p:nvPr>
            <p:ph type="sldNum" sz="quarter" idx="4294967295"/>
          </p:nvPr>
        </p:nvSpPr>
        <p:spPr>
          <a:xfrm>
            <a:off x="6518275" y="6400800"/>
            <a:ext cx="2057400" cy="3651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660033"/>
              </a:buClr>
              <a:buSzPct val="120000"/>
              <a:buFont typeface="Wingdings" panose="05000000000000000000" pitchFamily="2" charset="2"/>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006666"/>
              </a:buClr>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fld id="{C04A5179-DE2A-476C-AF09-6EA104FF49E7}" type="slidenum">
              <a:rPr lang="en-US" sz="1400" smtClean="0">
                <a:solidFill>
                  <a:srgbClr val="000000"/>
                </a:solidFill>
              </a:rPr>
              <a:pPr>
                <a:spcBef>
                  <a:spcPct val="0"/>
                </a:spcBef>
                <a:buClrTx/>
                <a:buSzTx/>
                <a:buFontTx/>
                <a:buNone/>
              </a:pPr>
              <a:t>27</a:t>
            </a:fld>
            <a:endParaRPr lang="en-US" sz="1400" dirty="0" smtClean="0">
              <a:solidFill>
                <a:srgbClr val="000000"/>
              </a:solidFill>
            </a:endParaRPr>
          </a:p>
        </p:txBody>
      </p:sp>
      <p:sp>
        <p:nvSpPr>
          <p:cNvPr id="8" name="Rectangle 3"/>
          <p:cNvSpPr txBox="1">
            <a:spLocks noChangeArrowheads="1"/>
          </p:cNvSpPr>
          <p:nvPr/>
        </p:nvSpPr>
        <p:spPr>
          <a:xfrm>
            <a:off x="1357313" y="2071688"/>
            <a:ext cx="6229350" cy="3071812"/>
          </a:xfrm>
          <a:prstGeom prst="rect">
            <a:avLst/>
          </a:prstGeom>
        </p:spPr>
        <p:txBody>
          <a:bodyPr/>
          <a:lstStyle/>
          <a:p>
            <a:pPr marL="342831" indent="-342831" algn="just">
              <a:lnSpc>
                <a:spcPct val="80000"/>
              </a:lnSpc>
              <a:spcBef>
                <a:spcPct val="20000"/>
              </a:spcBef>
              <a:buFont typeface="Wingdings" pitchFamily="2" charset="2"/>
              <a:buChar char="q"/>
              <a:defRPr/>
            </a:pPr>
            <a:endParaRPr lang="en-ZA" sz="2000" kern="0" dirty="0">
              <a:solidFill>
                <a:srgbClr val="BBE0E3">
                  <a:lumMod val="25000"/>
                </a:srgbClr>
              </a:solidFill>
              <a:latin typeface="Arial"/>
              <a:ea typeface="ＭＳ Ｐゴシック"/>
              <a:cs typeface="Arial" charset="0"/>
            </a:endParaRPr>
          </a:p>
        </p:txBody>
      </p:sp>
      <p:sp>
        <p:nvSpPr>
          <p:cNvPr id="47108" name="Rectangle 7"/>
          <p:cNvSpPr>
            <a:spLocks noChangeArrowheads="1"/>
          </p:cNvSpPr>
          <p:nvPr/>
        </p:nvSpPr>
        <p:spPr bwMode="auto">
          <a:xfrm>
            <a:off x="2357438" y="6308725"/>
            <a:ext cx="432117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rgbClr val="660033"/>
              </a:buClr>
              <a:buSzPct val="120000"/>
              <a:buFont typeface="Wingdings" panose="05000000000000000000" pitchFamily="2" charset="2"/>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006666"/>
              </a:buClr>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ClrTx/>
              <a:buSzTx/>
              <a:buFontTx/>
              <a:buNone/>
            </a:pPr>
            <a:r>
              <a:rPr lang="en-US" sz="1400" dirty="0">
                <a:solidFill>
                  <a:srgbClr val="990033"/>
                </a:solidFill>
              </a:rPr>
              <a:t>National Anti-Corruption Hotline for the Public Service:  0800 701 701</a:t>
            </a:r>
          </a:p>
          <a:p>
            <a:pPr eaLnBrk="1" hangingPunct="1">
              <a:spcBef>
                <a:spcPct val="0"/>
              </a:spcBef>
              <a:buClrTx/>
              <a:buSzTx/>
              <a:buFontTx/>
              <a:buNone/>
            </a:pPr>
            <a:endParaRPr lang="en-US" sz="1400" dirty="0">
              <a:solidFill>
                <a:srgbClr val="990033"/>
              </a:solidFill>
            </a:endParaRPr>
          </a:p>
        </p:txBody>
      </p:sp>
      <p:sp>
        <p:nvSpPr>
          <p:cNvPr id="47109" name="Line 8"/>
          <p:cNvSpPr>
            <a:spLocks noChangeShapeType="1"/>
          </p:cNvSpPr>
          <p:nvPr/>
        </p:nvSpPr>
        <p:spPr bwMode="auto">
          <a:xfrm>
            <a:off x="3816350" y="6669088"/>
            <a:ext cx="1511300" cy="0"/>
          </a:xfrm>
          <a:prstGeom prst="line">
            <a:avLst/>
          </a:prstGeom>
          <a:noFill/>
          <a:ln w="28575">
            <a:solidFill>
              <a:srgbClr val="990033"/>
            </a:solidFill>
            <a:round/>
            <a:headEnd/>
            <a:tailEnd/>
          </a:ln>
          <a:extLst>
            <a:ext uri="{909E8E84-426E-40DD-AFC4-6F175D3DCCD1}">
              <a14:hiddenFill xmlns:a14="http://schemas.microsoft.com/office/drawing/2010/main">
                <a:noFill/>
              </a14:hiddenFill>
            </a:ext>
          </a:extLst>
        </p:spPr>
        <p:txBody>
          <a:bodyPr/>
          <a:lstStyle/>
          <a:p>
            <a:endParaRPr lang="en-US" dirty="0"/>
          </a:p>
        </p:txBody>
      </p:sp>
      <p:pic>
        <p:nvPicPr>
          <p:cNvPr id="47110" name="Picture 1"/>
          <p:cNvPicPr>
            <a:picLocks noChangeAspect="1"/>
          </p:cNvPicPr>
          <p:nvPr/>
        </p:nvPicPr>
        <p:blipFill>
          <a:blip r:embed="rId2">
            <a:extLst>
              <a:ext uri="{28A0092B-C50C-407E-A947-70E740481C1C}">
                <a14:useLocalDpi xmlns:a14="http://schemas.microsoft.com/office/drawing/2010/main" val="0"/>
              </a:ext>
            </a:extLst>
          </a:blip>
          <a:srcRect t="34808" r="1862"/>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2623343" y="2082101"/>
            <a:ext cx="3897313" cy="2308225"/>
          </a:xfrm>
          <a:prstGeom prst="rect">
            <a:avLst/>
          </a:prstGeom>
        </p:spPr>
        <p:txBody>
          <a:bodyPr>
            <a:spAutoFit/>
          </a:bodyPr>
          <a:lstStyle/>
          <a:p>
            <a:pPr eaLnBrk="1" hangingPunct="1">
              <a:defRPr/>
            </a:pPr>
            <a:r>
              <a:rPr lang="en-US" sz="7199" dirty="0">
                <a:solidFill>
                  <a:srgbClr val="FFFF99"/>
                </a:solidFill>
                <a:latin typeface="Monotype Corsiva" panose="03010101010201010101" pitchFamily="66" charset="0"/>
                <a:ea typeface="+mn-ea"/>
              </a:rPr>
              <a:t>Thank you</a:t>
            </a:r>
          </a:p>
          <a:p>
            <a:pPr eaLnBrk="1" hangingPunct="1">
              <a:defRPr/>
            </a:pPr>
            <a:r>
              <a:rPr lang="en-US" sz="7199" dirty="0">
                <a:solidFill>
                  <a:srgbClr val="FFFF99"/>
                </a:solidFill>
                <a:latin typeface="Monotype Corsiva" panose="03010101010201010101" pitchFamily="66" charset="0"/>
                <a:ea typeface="+mn-ea"/>
              </a:rPr>
              <a:t>Siyabonga</a:t>
            </a:r>
          </a:p>
        </p:txBody>
      </p:sp>
      <p:sp>
        <p:nvSpPr>
          <p:cNvPr id="11" name="Rectangle 7"/>
          <p:cNvSpPr>
            <a:spLocks noChangeArrowheads="1"/>
          </p:cNvSpPr>
          <p:nvPr/>
        </p:nvSpPr>
        <p:spPr bwMode="auto">
          <a:xfrm>
            <a:off x="1143000" y="5240338"/>
            <a:ext cx="6862763" cy="1627187"/>
          </a:xfrm>
          <a:prstGeom prst="rect">
            <a:avLst/>
          </a:prstGeom>
          <a:noFill/>
          <a:ln>
            <a:noFill/>
          </a:ln>
          <a:extLst/>
        </p:spPr>
        <p:txBody>
          <a:bodyPr wrap="none" anchor="ctr"/>
          <a:lstStyle/>
          <a:p>
            <a:pPr algn="ctr" eaLnBrk="1" hangingPunct="1">
              <a:defRPr/>
            </a:pPr>
            <a:r>
              <a:rPr lang="en-US" sz="2799" b="1" dirty="0">
                <a:solidFill>
                  <a:srgbClr val="FFFF99"/>
                </a:solidFill>
                <a:effectLst>
                  <a:outerShdw blurRad="38100" dist="38100" dir="2700000" algn="tl">
                    <a:srgbClr val="000000">
                      <a:alpha val="43137"/>
                    </a:srgbClr>
                  </a:outerShdw>
                </a:effectLst>
                <a:latin typeface="Monotype Corsiva" panose="03010101010201010101" pitchFamily="66" charset="0"/>
                <a:ea typeface="+mn-ea"/>
              </a:rPr>
              <a:t>PSC Website: </a:t>
            </a:r>
            <a:r>
              <a:rPr lang="en-US" sz="2799" b="1" dirty="0">
                <a:solidFill>
                  <a:schemeClr val="bg1"/>
                </a:solidFill>
                <a:effectLst>
                  <a:outerShdw blurRad="38100" dist="38100" dir="2700000" algn="tl">
                    <a:srgbClr val="000000">
                      <a:alpha val="43137"/>
                    </a:srgbClr>
                  </a:outerShdw>
                </a:effectLst>
                <a:latin typeface="Monotype Corsiva" panose="03010101010201010101" pitchFamily="66" charset="0"/>
                <a:ea typeface="+mn-ea"/>
              </a:rPr>
              <a:t>www.psc.gov.za</a:t>
            </a:r>
          </a:p>
          <a:p>
            <a:pPr algn="ctr" eaLnBrk="1" hangingPunct="1">
              <a:defRPr/>
            </a:pPr>
            <a:r>
              <a:rPr lang="en-US" sz="2799" b="1" dirty="0">
                <a:solidFill>
                  <a:srgbClr val="FFFF99"/>
                </a:solidFill>
                <a:effectLst>
                  <a:outerShdw blurRad="38100" dist="38100" dir="2700000" algn="tl">
                    <a:srgbClr val="000000">
                      <a:alpha val="43137"/>
                    </a:srgbClr>
                  </a:outerShdw>
                </a:effectLst>
                <a:latin typeface="Monotype Corsiva" panose="03010101010201010101" pitchFamily="66" charset="0"/>
                <a:ea typeface="+mn-ea"/>
              </a:rPr>
              <a:t>National Anti-Corruption Hotline for the Public Service:  </a:t>
            </a:r>
          </a:p>
          <a:p>
            <a:pPr algn="ctr" eaLnBrk="1" hangingPunct="1">
              <a:defRPr/>
            </a:pPr>
            <a:r>
              <a:rPr lang="en-US" sz="2799" b="1" dirty="0">
                <a:solidFill>
                  <a:srgbClr val="FFFF99"/>
                </a:solidFill>
                <a:effectLst>
                  <a:outerShdw blurRad="38100" dist="38100" dir="2700000" algn="tl">
                    <a:srgbClr val="000000">
                      <a:alpha val="43137"/>
                    </a:srgbClr>
                  </a:outerShdw>
                </a:effectLst>
                <a:latin typeface="Monotype Corsiva" panose="03010101010201010101" pitchFamily="66" charset="0"/>
                <a:ea typeface="+mn-ea"/>
              </a:rPr>
              <a:t>0800 701 701</a:t>
            </a:r>
          </a:p>
          <a:p>
            <a:pPr algn="ctr" eaLnBrk="1" hangingPunct="1">
              <a:defRPr/>
            </a:pPr>
            <a:endParaRPr lang="en-US" sz="2799" b="1" dirty="0">
              <a:solidFill>
                <a:srgbClr val="FFFF99"/>
              </a:solidFill>
              <a:effectLst>
                <a:outerShdw blurRad="38100" dist="38100" dir="2700000" algn="tl">
                  <a:srgbClr val="000000">
                    <a:alpha val="43137"/>
                  </a:srgbClr>
                </a:outerShdw>
              </a:effectLst>
              <a:latin typeface="Monotype Corsiva" panose="03010101010201010101" pitchFamily="66" charset="0"/>
              <a:ea typeface="+mn-ea"/>
            </a:endParaRPr>
          </a:p>
        </p:txBody>
      </p:sp>
    </p:spTree>
    <p:extLst>
      <p:ext uri="{BB962C8B-B14F-4D97-AF65-F5344CB8AC3E}">
        <p14:creationId xmlns:p14="http://schemas.microsoft.com/office/powerpoint/2010/main" val="32555823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92696"/>
            <a:ext cx="7998515" cy="521287"/>
          </a:xfrm>
        </p:spPr>
        <p:txBody>
          <a:bodyPr>
            <a:noAutofit/>
          </a:bodyPr>
          <a:lstStyle/>
          <a:p>
            <a:pPr algn="ctr"/>
            <a:r>
              <a:rPr lang="en-ZA" sz="3200" dirty="0" smtClean="0">
                <a:solidFill>
                  <a:srgbClr val="800000"/>
                </a:solidFill>
                <a:latin typeface="Aharoni" panose="02010803020104030203" pitchFamily="2" charset="-79"/>
                <a:cs typeface="Aharoni" panose="02010803020104030203" pitchFamily="2" charset="-79"/>
              </a:rPr>
              <a:t>Introduction</a:t>
            </a:r>
            <a:endParaRPr lang="en-ZA" sz="3200" dirty="0">
              <a:solidFill>
                <a:srgbClr val="800000"/>
              </a:solidFill>
              <a:latin typeface="Aharoni" panose="02010803020104030203" pitchFamily="2" charset="-79"/>
              <a:cs typeface="Aharoni" panose="02010803020104030203" pitchFamily="2" charset="-79"/>
            </a:endParaRPr>
          </a:p>
        </p:txBody>
      </p:sp>
      <p:sp>
        <p:nvSpPr>
          <p:cNvPr id="3" name="Content Placeholder 2"/>
          <p:cNvSpPr>
            <a:spLocks noGrp="1"/>
          </p:cNvSpPr>
          <p:nvPr>
            <p:ph idx="1"/>
          </p:nvPr>
        </p:nvSpPr>
        <p:spPr>
          <a:xfrm>
            <a:off x="467544" y="1340768"/>
            <a:ext cx="5760640" cy="4896544"/>
          </a:xfrm>
        </p:spPr>
        <p:txBody>
          <a:bodyPr>
            <a:noAutofit/>
          </a:bodyPr>
          <a:lstStyle/>
          <a:p>
            <a:pPr algn="just">
              <a:lnSpc>
                <a:spcPct val="110000"/>
              </a:lnSpc>
              <a:spcBef>
                <a:spcPts val="0"/>
              </a:spcBef>
              <a:buFont typeface="Arial" pitchFamily="34" charset="0"/>
              <a:buChar char="•"/>
            </a:pPr>
            <a:r>
              <a:rPr lang="en-ZA" sz="2000" dirty="0"/>
              <a:t>The NDP affirmed government’s commitment to building a capable developmental state.</a:t>
            </a:r>
          </a:p>
          <a:p>
            <a:pPr algn="just">
              <a:lnSpc>
                <a:spcPct val="110000"/>
              </a:lnSpc>
              <a:spcBef>
                <a:spcPts val="0"/>
              </a:spcBef>
              <a:buFont typeface="Arial" pitchFamily="34" charset="0"/>
              <a:buChar char="•"/>
            </a:pPr>
            <a:r>
              <a:rPr lang="en-ZA" sz="2000" dirty="0"/>
              <a:t>As noted in the NDP, which is South Africa’s strategic national development framework for 2013-2030</a:t>
            </a:r>
            <a:r>
              <a:rPr lang="en-ZA" sz="2000" i="1" dirty="0"/>
              <a:t>, “we need to move towards a state that is more capable, more professional and more responsive to the needs of its citizens</a:t>
            </a:r>
            <a:r>
              <a:rPr lang="en-ZA" sz="2000" i="1" dirty="0" smtClean="0"/>
              <a:t>”.</a:t>
            </a:r>
          </a:p>
          <a:p>
            <a:pPr algn="just">
              <a:lnSpc>
                <a:spcPct val="110000"/>
              </a:lnSpc>
              <a:spcBef>
                <a:spcPts val="0"/>
              </a:spcBef>
              <a:buFont typeface="Arial" pitchFamily="34" charset="0"/>
              <a:buChar char="•"/>
            </a:pPr>
            <a:endParaRPr lang="en-ZA" sz="2000" dirty="0"/>
          </a:p>
          <a:p>
            <a:pPr algn="just">
              <a:lnSpc>
                <a:spcPct val="110000"/>
              </a:lnSpc>
              <a:spcBef>
                <a:spcPts val="0"/>
              </a:spcBef>
              <a:buFont typeface="Arial" pitchFamily="34" charset="0"/>
              <a:buChar char="•"/>
            </a:pPr>
            <a:r>
              <a:rPr lang="en-ZA" sz="2000" dirty="0" smtClean="0"/>
              <a:t>Presentation </a:t>
            </a:r>
            <a:r>
              <a:rPr lang="en-ZA" sz="2000" dirty="0"/>
              <a:t>divided into three sections:</a:t>
            </a:r>
          </a:p>
          <a:p>
            <a:pPr marL="618300" indent="-457200" algn="just">
              <a:lnSpc>
                <a:spcPct val="110000"/>
              </a:lnSpc>
              <a:spcBef>
                <a:spcPts val="0"/>
              </a:spcBef>
              <a:buFont typeface="+mj-lt"/>
              <a:buAutoNum type="arabicPeriod"/>
            </a:pPr>
            <a:r>
              <a:rPr lang="en-ZA" sz="2000" dirty="0"/>
              <a:t>Transformation Journey of the Public Service</a:t>
            </a:r>
          </a:p>
          <a:p>
            <a:pPr marL="618300" indent="-457200" algn="just">
              <a:lnSpc>
                <a:spcPct val="110000"/>
              </a:lnSpc>
              <a:spcBef>
                <a:spcPts val="0"/>
              </a:spcBef>
              <a:buFont typeface="+mj-lt"/>
              <a:buAutoNum type="arabicPeriod"/>
            </a:pPr>
            <a:r>
              <a:rPr lang="en-ZA" sz="2000" dirty="0"/>
              <a:t>Key elements that a capable Public Service</a:t>
            </a:r>
          </a:p>
          <a:p>
            <a:pPr marL="618300" indent="-457200" algn="just">
              <a:lnSpc>
                <a:spcPct val="110000"/>
              </a:lnSpc>
              <a:spcBef>
                <a:spcPts val="0"/>
              </a:spcBef>
              <a:buFont typeface="+mj-lt"/>
              <a:buAutoNum type="arabicPeriod"/>
            </a:pPr>
            <a:r>
              <a:rPr lang="en-ZA" sz="2000" dirty="0"/>
              <a:t>Concluding Remarks</a:t>
            </a:r>
          </a:p>
          <a:p>
            <a:pPr>
              <a:lnSpc>
                <a:spcPct val="110000"/>
              </a:lnSpc>
              <a:spcBef>
                <a:spcPts val="0"/>
              </a:spcBef>
              <a:buFont typeface="Wingdings" pitchFamily="2" charset="2"/>
              <a:buChar char="q"/>
            </a:pPr>
            <a:endParaRPr lang="en-ZA" sz="2000" dirty="0"/>
          </a:p>
          <a:p>
            <a:pPr>
              <a:lnSpc>
                <a:spcPct val="110000"/>
              </a:lnSpc>
              <a:spcBef>
                <a:spcPts val="0"/>
              </a:spcBef>
              <a:buFont typeface="Arial" pitchFamily="34" charset="0"/>
              <a:buChar char="•"/>
            </a:pPr>
            <a:endParaRPr lang="en-ZA" sz="2000" dirty="0"/>
          </a:p>
          <a:p>
            <a:pPr lvl="0">
              <a:spcBef>
                <a:spcPts val="0"/>
              </a:spcBef>
            </a:pPr>
            <a:endParaRPr lang="en-ZA" sz="2000" dirty="0" smtClean="0"/>
          </a:p>
          <a:p>
            <a:pPr lvl="0">
              <a:spcBef>
                <a:spcPts val="0"/>
              </a:spcBef>
            </a:pPr>
            <a:endParaRPr lang="en-ZA" sz="2000" dirty="0"/>
          </a:p>
        </p:txBody>
      </p:sp>
      <p:pic>
        <p:nvPicPr>
          <p:cNvPr id="5" name="Picture 4"/>
          <p:cNvPicPr>
            <a:picLocks noChangeAspect="1"/>
          </p:cNvPicPr>
          <p:nvPr/>
        </p:nvPicPr>
        <p:blipFill rotWithShape="1">
          <a:blip r:embed="rId2"/>
          <a:srcRect l="7117" t="472" r="7481"/>
          <a:stretch/>
        </p:blipFill>
        <p:spPr>
          <a:xfrm>
            <a:off x="6189468" y="1340769"/>
            <a:ext cx="2666773" cy="4763496"/>
          </a:xfrm>
          <a:prstGeom prst="rect">
            <a:avLst/>
          </a:prstGeom>
          <a:ln>
            <a:noFill/>
          </a:ln>
          <a:effectLst>
            <a:softEdge rad="112500"/>
          </a:effectLst>
        </p:spPr>
      </p:pic>
      <p:sp>
        <p:nvSpPr>
          <p:cNvPr id="6" name="Rectangle 4"/>
          <p:cNvSpPr>
            <a:spLocks noChangeArrowheads="1"/>
          </p:cNvSpPr>
          <p:nvPr/>
        </p:nvSpPr>
        <p:spPr bwMode="auto">
          <a:xfrm>
            <a:off x="6524596" y="6381750"/>
            <a:ext cx="2133600" cy="476250"/>
          </a:xfrm>
          <a:prstGeom prst="rect">
            <a:avLst/>
          </a:prstGeom>
          <a:noFill/>
          <a:ln w="9525">
            <a:noFill/>
            <a:miter lim="800000"/>
            <a:headEnd/>
            <a:tailEnd/>
          </a:ln>
        </p:spPr>
        <p:txBody>
          <a:bodyPr/>
          <a:lstStyle/>
          <a:p>
            <a:pPr algn="r" eaLnBrk="0" hangingPunct="0"/>
            <a:r>
              <a:rPr lang="en-US" sz="1400" b="0" dirty="0" smtClean="0">
                <a:solidFill>
                  <a:schemeClr val="bg1"/>
                </a:solidFill>
              </a:rPr>
              <a:t>3</a:t>
            </a:r>
            <a:endParaRPr lang="en-US" sz="1400" b="0" dirty="0">
              <a:solidFill>
                <a:schemeClr val="bg1"/>
              </a:solidFill>
            </a:endParaRPr>
          </a:p>
        </p:txBody>
      </p:sp>
    </p:spTree>
    <p:extLst>
      <p:ext uri="{BB962C8B-B14F-4D97-AF65-F5344CB8AC3E}">
        <p14:creationId xmlns:p14="http://schemas.microsoft.com/office/powerpoint/2010/main" val="31185252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2844" y="692274"/>
            <a:ext cx="8568952" cy="576064"/>
          </a:xfrm>
        </p:spPr>
        <p:txBody>
          <a:bodyPr/>
          <a:lstStyle/>
          <a:p>
            <a:r>
              <a:rPr lang="en-GB" sz="3200" dirty="0" smtClean="0">
                <a:solidFill>
                  <a:srgbClr val="800000"/>
                </a:solidFill>
                <a:latin typeface="Aharoni" panose="02010803020104030203" pitchFamily="2" charset="-79"/>
                <a:cs typeface="Aharoni" panose="02010803020104030203" pitchFamily="2" charset="-79"/>
              </a:rPr>
              <a:t>Public Service Transformation Journey</a:t>
            </a:r>
            <a:endParaRPr lang="en-GB" sz="3200" dirty="0">
              <a:solidFill>
                <a:srgbClr val="800000"/>
              </a:solidFill>
              <a:latin typeface="Aharoni" panose="02010803020104030203" pitchFamily="2" charset="-79"/>
              <a:cs typeface="Aharoni" panose="02010803020104030203" pitchFamily="2" charset="-79"/>
            </a:endParaRPr>
          </a:p>
        </p:txBody>
      </p:sp>
      <p:sp>
        <p:nvSpPr>
          <p:cNvPr id="3" name="Content Placeholder 2"/>
          <p:cNvSpPr>
            <a:spLocks noGrp="1"/>
          </p:cNvSpPr>
          <p:nvPr>
            <p:ph idx="1"/>
          </p:nvPr>
        </p:nvSpPr>
        <p:spPr>
          <a:xfrm>
            <a:off x="552844" y="1340768"/>
            <a:ext cx="8136904" cy="4968552"/>
          </a:xfrm>
        </p:spPr>
        <p:txBody>
          <a:bodyPr/>
          <a:lstStyle/>
          <a:p>
            <a:pPr algn="just">
              <a:spcBef>
                <a:spcPts val="0"/>
              </a:spcBef>
              <a:buFont typeface="Wingdings" pitchFamily="2" charset="2"/>
              <a:buChar char="§"/>
            </a:pPr>
            <a:r>
              <a:rPr lang="en-ZA" sz="2000" dirty="0" smtClean="0">
                <a:cs typeface="Calibri" pitchFamily="34" charset="0"/>
              </a:rPr>
              <a:t>It is important to recognise what has been achieved on the public service transformation journey since 1994.</a:t>
            </a:r>
          </a:p>
          <a:p>
            <a:pPr lvl="1" algn="just">
              <a:spcBef>
                <a:spcPts val="0"/>
              </a:spcBef>
              <a:buFont typeface="Courier New" pitchFamily="49" charset="0"/>
              <a:buChar char="o"/>
            </a:pPr>
            <a:r>
              <a:rPr lang="en-ZA" sz="2000" dirty="0" smtClean="0">
                <a:cs typeface="Calibri" pitchFamily="34" charset="0"/>
              </a:rPr>
              <a:t>The old apartheid administrations were rationalised into a unified public service with a completely new orientation serving all the citizens of </a:t>
            </a:r>
            <a:r>
              <a:rPr lang="en-ZA" sz="2000" dirty="0" smtClean="0">
                <a:cs typeface="Calibri" pitchFamily="34" charset="0"/>
              </a:rPr>
              <a:t>SA.</a:t>
            </a:r>
          </a:p>
          <a:p>
            <a:pPr lvl="1" algn="just">
              <a:spcBef>
                <a:spcPts val="0"/>
              </a:spcBef>
              <a:buFont typeface="Courier New" pitchFamily="49" charset="0"/>
              <a:buChar char="o"/>
            </a:pPr>
            <a:r>
              <a:rPr lang="en-ZA" sz="2000" dirty="0" smtClean="0">
                <a:cs typeface="Calibri" pitchFamily="34" charset="0"/>
              </a:rPr>
              <a:t>The </a:t>
            </a:r>
            <a:r>
              <a:rPr lang="en-ZA" sz="2000" dirty="0" smtClean="0">
                <a:cs typeface="Calibri" pitchFamily="34" charset="0"/>
              </a:rPr>
              <a:t>public service is now largely representative of the SA people.  Representativeness is also not just a quota game but indeed has a lot to do with performance because a public service reflecting the diversity of SA can indeed serve it better. </a:t>
            </a:r>
          </a:p>
          <a:p>
            <a:pPr lvl="1" algn="just">
              <a:spcBef>
                <a:spcPts val="0"/>
              </a:spcBef>
              <a:buFont typeface="Courier New" pitchFamily="49" charset="0"/>
              <a:buChar char="o"/>
            </a:pPr>
            <a:r>
              <a:rPr lang="en-ZA" sz="2000" dirty="0" smtClean="0">
                <a:cs typeface="Calibri" pitchFamily="34" charset="0"/>
              </a:rPr>
              <a:t>A solid framework of institutions, legislation, regulations and policy has been created to govern the public service.  Compliance with these policies has improved incrementally year after year and the focus can now shift to achieving real effectiveness and excellence.</a:t>
            </a:r>
          </a:p>
        </p:txBody>
      </p:sp>
      <p:sp>
        <p:nvSpPr>
          <p:cNvPr id="4" name="Rectangle 4"/>
          <p:cNvSpPr>
            <a:spLocks noChangeArrowheads="1"/>
          </p:cNvSpPr>
          <p:nvPr/>
        </p:nvSpPr>
        <p:spPr bwMode="auto">
          <a:xfrm>
            <a:off x="6524596" y="6381750"/>
            <a:ext cx="2133600" cy="476250"/>
          </a:xfrm>
          <a:prstGeom prst="rect">
            <a:avLst/>
          </a:prstGeom>
          <a:noFill/>
          <a:ln w="9525">
            <a:noFill/>
            <a:miter lim="800000"/>
            <a:headEnd/>
            <a:tailEnd/>
          </a:ln>
        </p:spPr>
        <p:txBody>
          <a:bodyPr/>
          <a:lstStyle/>
          <a:p>
            <a:pPr algn="r" eaLnBrk="0" hangingPunct="0"/>
            <a:fld id="{3D7D7202-78FF-4AF5-8E29-E0B756925B96}" type="slidenum">
              <a:rPr lang="en-US" sz="1400" b="0">
                <a:solidFill>
                  <a:schemeClr val="bg1"/>
                </a:solidFill>
              </a:rPr>
              <a:pPr algn="r" eaLnBrk="0" hangingPunct="0"/>
              <a:t>4</a:t>
            </a:fld>
            <a:endParaRPr lang="en-US" sz="1400" b="0" dirty="0">
              <a:solidFill>
                <a:schemeClr val="bg1"/>
              </a:solidFill>
            </a:endParaRPr>
          </a:p>
        </p:txBody>
      </p:sp>
    </p:spTree>
    <p:extLst>
      <p:ext uri="{BB962C8B-B14F-4D97-AF65-F5344CB8AC3E}">
        <p14:creationId xmlns:p14="http://schemas.microsoft.com/office/powerpoint/2010/main" val="4854854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048" y="476672"/>
            <a:ext cx="8229600" cy="566936"/>
          </a:xfrm>
        </p:spPr>
        <p:txBody>
          <a:bodyPr/>
          <a:lstStyle/>
          <a:p>
            <a:r>
              <a:rPr lang="en-US" sz="3200" dirty="0" smtClean="0">
                <a:solidFill>
                  <a:srgbClr val="800000"/>
                </a:solidFill>
                <a:latin typeface="Aharoni" panose="02010803020104030203" pitchFamily="2" charset="-79"/>
                <a:cs typeface="Aharoni" panose="02010803020104030203" pitchFamily="2" charset="-79"/>
              </a:rPr>
              <a:t>Problem statement</a:t>
            </a:r>
            <a:endParaRPr lang="en-US" sz="3200" dirty="0">
              <a:solidFill>
                <a:srgbClr val="800000"/>
              </a:solidFill>
              <a:latin typeface="Aharoni" panose="02010803020104030203" pitchFamily="2" charset="-79"/>
              <a:cs typeface="Aharoni" panose="02010803020104030203" pitchFamily="2" charset="-79"/>
            </a:endParaRPr>
          </a:p>
        </p:txBody>
      </p:sp>
      <p:sp>
        <p:nvSpPr>
          <p:cNvPr id="3" name="Content Placeholder 2"/>
          <p:cNvSpPr>
            <a:spLocks noGrp="1"/>
          </p:cNvSpPr>
          <p:nvPr>
            <p:ph idx="1"/>
          </p:nvPr>
        </p:nvSpPr>
        <p:spPr>
          <a:xfrm>
            <a:off x="459412" y="1124744"/>
            <a:ext cx="8229600" cy="5257006"/>
          </a:xfrm>
        </p:spPr>
        <p:txBody>
          <a:bodyPr/>
          <a:lstStyle/>
          <a:p>
            <a:pPr algn="just">
              <a:spcBef>
                <a:spcPts val="0"/>
              </a:spcBef>
            </a:pPr>
            <a:r>
              <a:rPr lang="en-US" sz="2400" dirty="0" smtClean="0"/>
              <a:t>Whilst it can be acknowledged that good progress has been made in the transformation of the public service, the shortcomings of the new public service have to be acknowledged.</a:t>
            </a:r>
          </a:p>
          <a:p>
            <a:pPr algn="just">
              <a:spcBef>
                <a:spcPts val="0"/>
              </a:spcBef>
            </a:pPr>
            <a:r>
              <a:rPr lang="en-US" sz="2400" dirty="0"/>
              <a:t>The NDP Diagnostic Report concludes that the performance of the public service is uneven.  </a:t>
            </a:r>
            <a:endParaRPr lang="en-US" sz="2400" dirty="0" smtClean="0"/>
          </a:p>
          <a:p>
            <a:pPr algn="just">
              <a:spcBef>
                <a:spcPts val="0"/>
              </a:spcBef>
            </a:pPr>
            <a:r>
              <a:rPr lang="en-US" sz="2400" dirty="0" smtClean="0"/>
              <a:t>There </a:t>
            </a:r>
            <a:r>
              <a:rPr lang="en-US" sz="2400" dirty="0"/>
              <a:t>are excellent departments but also those characterised by poor performance, maladministration and even collapse. </a:t>
            </a:r>
          </a:p>
          <a:p>
            <a:pPr algn="just">
              <a:spcBef>
                <a:spcPts val="0"/>
              </a:spcBef>
            </a:pPr>
            <a:r>
              <a:rPr lang="en-ZA" sz="2400" dirty="0">
                <a:cs typeface="Calibri" pitchFamily="34" charset="0"/>
              </a:rPr>
              <a:t>A key question </a:t>
            </a:r>
            <a:r>
              <a:rPr lang="en-ZA" sz="2400" dirty="0" smtClean="0">
                <a:cs typeface="Calibri" pitchFamily="34" charset="0"/>
              </a:rPr>
              <a:t>is </a:t>
            </a:r>
            <a:r>
              <a:rPr lang="en-ZA" sz="2400" dirty="0">
                <a:cs typeface="Calibri" pitchFamily="34" charset="0"/>
              </a:rPr>
              <a:t>whether a point in the transformation journey has </a:t>
            </a:r>
            <a:r>
              <a:rPr lang="en-ZA" sz="2400" dirty="0" smtClean="0">
                <a:cs typeface="Calibri" pitchFamily="34" charset="0"/>
              </a:rPr>
              <a:t>been </a:t>
            </a:r>
            <a:r>
              <a:rPr lang="en-ZA" sz="2400" dirty="0">
                <a:cs typeface="Calibri" pitchFamily="34" charset="0"/>
              </a:rPr>
              <a:t>reached where </a:t>
            </a:r>
            <a:r>
              <a:rPr lang="en-ZA" sz="2400" dirty="0" smtClean="0">
                <a:cs typeface="Calibri" pitchFamily="34" charset="0"/>
              </a:rPr>
              <a:t>further transformations </a:t>
            </a:r>
            <a:r>
              <a:rPr lang="en-ZA" sz="2400" dirty="0">
                <a:cs typeface="Calibri" pitchFamily="34" charset="0"/>
              </a:rPr>
              <a:t>in the personnel and other public administration practices that define the ethos and ultimately determine the performance of the public service, should </a:t>
            </a:r>
            <a:r>
              <a:rPr lang="en-ZA" sz="2400" dirty="0" smtClean="0">
                <a:cs typeface="Calibri" pitchFamily="34" charset="0"/>
              </a:rPr>
              <a:t>be </a:t>
            </a:r>
            <a:r>
              <a:rPr lang="en-ZA" sz="2400" dirty="0">
                <a:cs typeface="Calibri" pitchFamily="34" charset="0"/>
              </a:rPr>
              <a:t>made</a:t>
            </a:r>
            <a:r>
              <a:rPr lang="en-ZA" sz="2400" dirty="0" smtClean="0">
                <a:cs typeface="Calibri" pitchFamily="34" charset="0"/>
              </a:rPr>
              <a:t>.</a:t>
            </a:r>
          </a:p>
          <a:p>
            <a:pPr marL="0" indent="0">
              <a:spcBef>
                <a:spcPts val="0"/>
              </a:spcBef>
              <a:buNone/>
            </a:pPr>
            <a:endParaRPr lang="en-US" sz="2400" dirty="0" smtClean="0"/>
          </a:p>
        </p:txBody>
      </p:sp>
      <p:sp>
        <p:nvSpPr>
          <p:cNvPr id="4" name="Rectangle 4"/>
          <p:cNvSpPr>
            <a:spLocks noChangeArrowheads="1"/>
          </p:cNvSpPr>
          <p:nvPr/>
        </p:nvSpPr>
        <p:spPr bwMode="auto">
          <a:xfrm>
            <a:off x="6524596" y="6381750"/>
            <a:ext cx="2133600" cy="476250"/>
          </a:xfrm>
          <a:prstGeom prst="rect">
            <a:avLst/>
          </a:prstGeom>
          <a:noFill/>
          <a:ln w="9525">
            <a:noFill/>
            <a:miter lim="800000"/>
            <a:headEnd/>
            <a:tailEnd/>
          </a:ln>
        </p:spPr>
        <p:txBody>
          <a:bodyPr/>
          <a:lstStyle/>
          <a:p>
            <a:pPr algn="r" eaLnBrk="0" hangingPunct="0"/>
            <a:fld id="{3D7D7202-78FF-4AF5-8E29-E0B756925B96}" type="slidenum">
              <a:rPr lang="en-US" sz="1400" b="0">
                <a:solidFill>
                  <a:schemeClr val="bg1"/>
                </a:solidFill>
              </a:rPr>
              <a:pPr algn="r" eaLnBrk="0" hangingPunct="0"/>
              <a:t>5</a:t>
            </a:fld>
            <a:endParaRPr lang="en-US" sz="1400" b="0" dirty="0">
              <a:solidFill>
                <a:schemeClr val="bg1"/>
              </a:solidFill>
            </a:endParaRPr>
          </a:p>
        </p:txBody>
      </p:sp>
    </p:spTree>
    <p:extLst>
      <p:ext uri="{BB962C8B-B14F-4D97-AF65-F5344CB8AC3E}">
        <p14:creationId xmlns:p14="http://schemas.microsoft.com/office/powerpoint/2010/main" val="36837287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5048" y="620688"/>
            <a:ext cx="8568952" cy="1008112"/>
          </a:xfrm>
        </p:spPr>
        <p:txBody>
          <a:bodyPr/>
          <a:lstStyle/>
          <a:p>
            <a:pPr>
              <a:lnSpc>
                <a:spcPct val="80000"/>
              </a:lnSpc>
            </a:pPr>
            <a:r>
              <a:rPr lang="en-ZA" sz="3200" dirty="0">
                <a:solidFill>
                  <a:srgbClr val="800000"/>
                </a:solidFill>
                <a:latin typeface="Aharoni" pitchFamily="2" charset="-79"/>
                <a:cs typeface="Aharoni" pitchFamily="2" charset="-79"/>
              </a:rPr>
              <a:t>Elements for Building a Capable, Career-oriented and professional public </a:t>
            </a:r>
            <a:r>
              <a:rPr lang="en-ZA" sz="3200" dirty="0" smtClean="0">
                <a:solidFill>
                  <a:srgbClr val="800000"/>
                </a:solidFill>
                <a:latin typeface="Aharoni" pitchFamily="2" charset="-79"/>
                <a:cs typeface="Aharoni" pitchFamily="2" charset="-79"/>
              </a:rPr>
              <a:t>service</a:t>
            </a:r>
            <a:endParaRPr lang="en-GB" sz="3200" dirty="0">
              <a:solidFill>
                <a:srgbClr val="800000"/>
              </a:solidFill>
              <a:latin typeface="Aharoni" panose="02010803020104030203" pitchFamily="2" charset="-79"/>
              <a:cs typeface="Aharoni" panose="02010803020104030203" pitchFamily="2" charset="-79"/>
            </a:endParaRPr>
          </a:p>
        </p:txBody>
      </p:sp>
      <p:sp>
        <p:nvSpPr>
          <p:cNvPr id="3" name="Content Placeholder 2"/>
          <p:cNvSpPr>
            <a:spLocks noGrp="1"/>
          </p:cNvSpPr>
          <p:nvPr>
            <p:ph idx="1"/>
          </p:nvPr>
        </p:nvSpPr>
        <p:spPr>
          <a:xfrm>
            <a:off x="521292" y="1700808"/>
            <a:ext cx="8136904" cy="4680942"/>
          </a:xfrm>
        </p:spPr>
        <p:txBody>
          <a:bodyPr/>
          <a:lstStyle/>
          <a:p>
            <a:pPr marL="365125" lvl="0" indent="-365125" algn="just">
              <a:spcBef>
                <a:spcPts val="0"/>
              </a:spcBef>
              <a:buFont typeface="Arial" pitchFamily="34" charset="0"/>
              <a:buChar char="•"/>
            </a:pPr>
            <a:r>
              <a:rPr lang="en-US" sz="2400" dirty="0" smtClean="0">
                <a:cs typeface="Calibri" pitchFamily="34" charset="0"/>
              </a:rPr>
              <a:t>Based on its research of the determinants of capable institutions, the PSC identified the following critical elements that define a capable public service: </a:t>
            </a:r>
          </a:p>
          <a:p>
            <a:pPr marL="628650" lvl="0" indent="-273050" algn="just">
              <a:spcBef>
                <a:spcPts val="0"/>
              </a:spcBef>
              <a:buFont typeface="Courier New" pitchFamily="49" charset="0"/>
              <a:buChar char="o"/>
            </a:pPr>
            <a:r>
              <a:rPr lang="en-US" sz="2400" dirty="0" smtClean="0">
                <a:cs typeface="Calibri" pitchFamily="34" charset="0"/>
              </a:rPr>
              <a:t>A values-Driven Public Service</a:t>
            </a:r>
          </a:p>
          <a:p>
            <a:pPr marL="628650" lvl="0" indent="-273050" algn="just">
              <a:spcBef>
                <a:spcPts val="0"/>
              </a:spcBef>
              <a:buFont typeface="Courier New" pitchFamily="49" charset="0"/>
              <a:buChar char="o"/>
            </a:pPr>
            <a:r>
              <a:rPr lang="en-US" sz="2400" dirty="0" smtClean="0">
                <a:cs typeface="Calibri" pitchFamily="34" charset="0"/>
              </a:rPr>
              <a:t>Recruitment</a:t>
            </a:r>
            <a:endParaRPr lang="en-US" sz="2400" dirty="0">
              <a:cs typeface="Calibri" pitchFamily="34" charset="0"/>
            </a:endParaRPr>
          </a:p>
          <a:p>
            <a:pPr marL="628650" lvl="0" indent="-273050" algn="just">
              <a:spcBef>
                <a:spcPts val="0"/>
              </a:spcBef>
              <a:buFont typeface="Courier New" pitchFamily="49" charset="0"/>
              <a:buChar char="o"/>
            </a:pPr>
            <a:r>
              <a:rPr lang="en-US" sz="2400" dirty="0">
                <a:cs typeface="Calibri" pitchFamily="34" charset="0"/>
              </a:rPr>
              <a:t>Promotion and Career Path</a:t>
            </a:r>
          </a:p>
          <a:p>
            <a:pPr marL="628650" lvl="0" indent="-273050" algn="just">
              <a:spcBef>
                <a:spcPts val="0"/>
              </a:spcBef>
              <a:buFont typeface="Courier New" pitchFamily="49" charset="0"/>
              <a:buChar char="o"/>
            </a:pPr>
            <a:r>
              <a:rPr lang="en-US" sz="2400" dirty="0">
                <a:cs typeface="Calibri" pitchFamily="34" charset="0"/>
              </a:rPr>
              <a:t>Performance Management</a:t>
            </a:r>
          </a:p>
          <a:p>
            <a:pPr marL="628650" lvl="0" indent="-273050" algn="just">
              <a:spcBef>
                <a:spcPts val="0"/>
              </a:spcBef>
              <a:buFont typeface="Courier New" pitchFamily="49" charset="0"/>
              <a:buChar char="o"/>
            </a:pPr>
            <a:r>
              <a:rPr lang="en-GB" sz="2400" dirty="0" smtClean="0">
                <a:cs typeface="Calibri" pitchFamily="34" charset="0"/>
              </a:rPr>
              <a:t>Competencies </a:t>
            </a:r>
            <a:r>
              <a:rPr lang="en-GB" sz="2400" dirty="0">
                <a:cs typeface="Calibri" pitchFamily="34" charset="0"/>
              </a:rPr>
              <a:t>of PS </a:t>
            </a:r>
            <a:r>
              <a:rPr lang="en-GB" sz="2400" dirty="0" smtClean="0">
                <a:cs typeface="Calibri" pitchFamily="34" charset="0"/>
              </a:rPr>
              <a:t>Leadership</a:t>
            </a:r>
            <a:endParaRPr lang="en-US" sz="2400" dirty="0">
              <a:cs typeface="Calibri" pitchFamily="34" charset="0"/>
            </a:endParaRPr>
          </a:p>
          <a:p>
            <a:pPr marL="628650" lvl="0" indent="-273050" algn="just">
              <a:spcBef>
                <a:spcPts val="0"/>
              </a:spcBef>
              <a:buFont typeface="Courier New" pitchFamily="49" charset="0"/>
              <a:buChar char="o"/>
            </a:pPr>
            <a:r>
              <a:rPr lang="en-US" sz="2400" dirty="0">
                <a:cs typeface="Calibri" pitchFamily="34" charset="0"/>
              </a:rPr>
              <a:t>The political-administrative </a:t>
            </a:r>
            <a:r>
              <a:rPr lang="en-US" sz="2400" dirty="0" smtClean="0">
                <a:cs typeface="Calibri" pitchFamily="34" charset="0"/>
              </a:rPr>
              <a:t>interface</a:t>
            </a:r>
          </a:p>
          <a:p>
            <a:pPr marL="628650" lvl="0" indent="-273050" algn="just">
              <a:spcBef>
                <a:spcPts val="0"/>
              </a:spcBef>
              <a:buFont typeface="Courier New" pitchFamily="49" charset="0"/>
              <a:buChar char="o"/>
            </a:pPr>
            <a:r>
              <a:rPr lang="en-US" sz="2400" dirty="0" smtClean="0">
                <a:cs typeface="Calibri" pitchFamily="34" charset="0"/>
              </a:rPr>
              <a:t>Capacitation/ Training and its funding in the public </a:t>
            </a:r>
            <a:r>
              <a:rPr lang="en-US" sz="2400" dirty="0" smtClean="0">
                <a:cs typeface="Calibri" pitchFamily="34" charset="0"/>
              </a:rPr>
              <a:t>service</a:t>
            </a:r>
            <a:endParaRPr lang="en-US" sz="2400" dirty="0">
              <a:cs typeface="Calibri" pitchFamily="34" charset="0"/>
            </a:endParaRPr>
          </a:p>
        </p:txBody>
      </p:sp>
      <p:sp>
        <p:nvSpPr>
          <p:cNvPr id="4" name="Rectangle 4"/>
          <p:cNvSpPr>
            <a:spLocks noChangeArrowheads="1"/>
          </p:cNvSpPr>
          <p:nvPr/>
        </p:nvSpPr>
        <p:spPr bwMode="auto">
          <a:xfrm>
            <a:off x="6524596" y="6381750"/>
            <a:ext cx="2133600" cy="476250"/>
          </a:xfrm>
          <a:prstGeom prst="rect">
            <a:avLst/>
          </a:prstGeom>
          <a:noFill/>
          <a:ln w="9525">
            <a:noFill/>
            <a:miter lim="800000"/>
            <a:headEnd/>
            <a:tailEnd/>
          </a:ln>
        </p:spPr>
        <p:txBody>
          <a:bodyPr/>
          <a:lstStyle/>
          <a:p>
            <a:pPr algn="r" eaLnBrk="0" hangingPunct="0"/>
            <a:fld id="{3D7D7202-78FF-4AF5-8E29-E0B756925B96}" type="slidenum">
              <a:rPr lang="en-US" sz="1400" b="0">
                <a:solidFill>
                  <a:schemeClr val="bg1"/>
                </a:solidFill>
              </a:rPr>
              <a:pPr algn="r" eaLnBrk="0" hangingPunct="0"/>
              <a:t>6</a:t>
            </a:fld>
            <a:endParaRPr lang="en-US" sz="1400" b="0" dirty="0">
              <a:solidFill>
                <a:schemeClr val="bg1"/>
              </a:solidFill>
            </a:endParaRPr>
          </a:p>
        </p:txBody>
      </p:sp>
    </p:spTree>
    <p:extLst>
      <p:ext uri="{BB962C8B-B14F-4D97-AF65-F5344CB8AC3E}">
        <p14:creationId xmlns:p14="http://schemas.microsoft.com/office/powerpoint/2010/main" val="18823257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20688"/>
            <a:ext cx="8568952" cy="576064"/>
          </a:xfrm>
        </p:spPr>
        <p:txBody>
          <a:bodyPr/>
          <a:lstStyle/>
          <a:p>
            <a:r>
              <a:rPr lang="en-GB" sz="3200" dirty="0" smtClean="0">
                <a:solidFill>
                  <a:srgbClr val="800000"/>
                </a:solidFill>
                <a:latin typeface="Aharoni" panose="02010803020104030203" pitchFamily="2" charset="-79"/>
                <a:cs typeface="Aharoni" panose="02010803020104030203" pitchFamily="2" charset="-79"/>
              </a:rPr>
              <a:t>A Values-Driven Public Service</a:t>
            </a:r>
            <a:endParaRPr lang="en-GB" sz="3200" dirty="0">
              <a:solidFill>
                <a:srgbClr val="800000"/>
              </a:solidFill>
              <a:latin typeface="Aharoni" panose="02010803020104030203" pitchFamily="2" charset="-79"/>
              <a:cs typeface="Aharoni" panose="02010803020104030203" pitchFamily="2" charset="-79"/>
            </a:endParaRPr>
          </a:p>
        </p:txBody>
      </p:sp>
      <p:sp>
        <p:nvSpPr>
          <p:cNvPr id="3" name="Content Placeholder 2"/>
          <p:cNvSpPr>
            <a:spLocks noGrp="1"/>
          </p:cNvSpPr>
          <p:nvPr>
            <p:ph idx="1"/>
          </p:nvPr>
        </p:nvSpPr>
        <p:spPr>
          <a:xfrm>
            <a:off x="521292" y="1124744"/>
            <a:ext cx="8136904" cy="5112568"/>
          </a:xfrm>
        </p:spPr>
        <p:txBody>
          <a:bodyPr/>
          <a:lstStyle/>
          <a:p>
            <a:pPr>
              <a:spcBef>
                <a:spcPts val="0"/>
              </a:spcBef>
              <a:buFont typeface="Arial" panose="020B0604020202020204" pitchFamily="34" charset="0"/>
              <a:buChar char="•"/>
            </a:pPr>
            <a:r>
              <a:rPr lang="en-ZA" sz="2000" dirty="0">
                <a:cs typeface="Calibri" pitchFamily="34" charset="0"/>
              </a:rPr>
              <a:t>T</a:t>
            </a:r>
            <a:r>
              <a:rPr lang="en-ZA" sz="2000" dirty="0" smtClean="0">
                <a:cs typeface="Calibri" pitchFamily="34" charset="0"/>
              </a:rPr>
              <a:t>he </a:t>
            </a:r>
            <a:r>
              <a:rPr lang="en-ZA" sz="2000" dirty="0" smtClean="0">
                <a:cs typeface="Calibri" pitchFamily="34" charset="0"/>
              </a:rPr>
              <a:t>Constitution defines professionalism and excellence in public administration in terms of a set of values and principles that the public service should promote and adhere to, building on the foundational values of human dignity, equality and the advancement of human rights and freedoms.</a:t>
            </a:r>
          </a:p>
          <a:p>
            <a:pPr>
              <a:spcBef>
                <a:spcPts val="0"/>
              </a:spcBef>
              <a:buFont typeface="Arial" panose="020B0604020202020204" pitchFamily="34" charset="0"/>
              <a:buChar char="•"/>
            </a:pPr>
            <a:r>
              <a:rPr lang="en-ZA" sz="2000" dirty="0">
                <a:cs typeface="Calibri" pitchFamily="34" charset="0"/>
              </a:rPr>
              <a:t>T</a:t>
            </a:r>
            <a:r>
              <a:rPr lang="en-ZA" sz="2000" dirty="0" smtClean="0">
                <a:cs typeface="Calibri" pitchFamily="34" charset="0"/>
              </a:rPr>
              <a:t>he specific values governing public administration include efficiency, effectiveness, development-orientation, popular participation in policy-making and good human resource management practices.</a:t>
            </a:r>
          </a:p>
          <a:p>
            <a:pPr>
              <a:spcBef>
                <a:spcPts val="0"/>
              </a:spcBef>
              <a:buFont typeface="Arial" panose="020B0604020202020204" pitchFamily="34" charset="0"/>
              <a:buChar char="•"/>
            </a:pPr>
            <a:r>
              <a:rPr lang="en-ZA" sz="2000" dirty="0" smtClean="0">
                <a:cs typeface="Calibri" pitchFamily="34" charset="0"/>
              </a:rPr>
              <a:t>Ultimately </a:t>
            </a:r>
            <a:r>
              <a:rPr lang="en-ZA" sz="2000" dirty="0" smtClean="0">
                <a:cs typeface="Calibri" pitchFamily="34" charset="0"/>
              </a:rPr>
              <a:t>the performance and ethos of the public service are determined by adherence to values.</a:t>
            </a:r>
          </a:p>
          <a:p>
            <a:pPr>
              <a:spcBef>
                <a:spcPts val="0"/>
              </a:spcBef>
              <a:buFont typeface="Arial" panose="020B0604020202020204" pitchFamily="34" charset="0"/>
              <a:buChar char="•"/>
            </a:pPr>
            <a:r>
              <a:rPr lang="en-ZA" sz="2000" dirty="0">
                <a:cs typeface="Calibri" pitchFamily="34" charset="0"/>
              </a:rPr>
              <a:t>T</a:t>
            </a:r>
            <a:r>
              <a:rPr lang="en-ZA" sz="2000" dirty="0" smtClean="0">
                <a:cs typeface="Calibri" pitchFamily="34" charset="0"/>
              </a:rPr>
              <a:t>he PSC has a unique role to play in interpreting these values and applying them in an increasingly complex policy environment.  </a:t>
            </a:r>
            <a:endParaRPr lang="en-ZA" sz="2000" dirty="0">
              <a:cs typeface="Calibri" pitchFamily="34" charset="0"/>
            </a:endParaRPr>
          </a:p>
        </p:txBody>
      </p:sp>
      <p:sp>
        <p:nvSpPr>
          <p:cNvPr id="4" name="Rectangle 4"/>
          <p:cNvSpPr>
            <a:spLocks noChangeArrowheads="1"/>
          </p:cNvSpPr>
          <p:nvPr/>
        </p:nvSpPr>
        <p:spPr bwMode="auto">
          <a:xfrm>
            <a:off x="6524596" y="6381750"/>
            <a:ext cx="2133600" cy="476250"/>
          </a:xfrm>
          <a:prstGeom prst="rect">
            <a:avLst/>
          </a:prstGeom>
          <a:noFill/>
          <a:ln w="9525">
            <a:noFill/>
            <a:miter lim="800000"/>
            <a:headEnd/>
            <a:tailEnd/>
          </a:ln>
        </p:spPr>
        <p:txBody>
          <a:bodyPr/>
          <a:lstStyle/>
          <a:p>
            <a:pPr algn="r" eaLnBrk="0" hangingPunct="0"/>
            <a:fld id="{3D7D7202-78FF-4AF5-8E29-E0B756925B96}" type="slidenum">
              <a:rPr lang="en-US" sz="1400" b="0">
                <a:solidFill>
                  <a:schemeClr val="bg1"/>
                </a:solidFill>
              </a:rPr>
              <a:pPr algn="r" eaLnBrk="0" hangingPunct="0"/>
              <a:t>7</a:t>
            </a:fld>
            <a:endParaRPr lang="en-US" sz="1400" b="0" dirty="0">
              <a:solidFill>
                <a:schemeClr val="bg1"/>
              </a:solidFill>
            </a:endParaRPr>
          </a:p>
        </p:txBody>
      </p:sp>
    </p:spTree>
    <p:extLst>
      <p:ext uri="{BB962C8B-B14F-4D97-AF65-F5344CB8AC3E}">
        <p14:creationId xmlns:p14="http://schemas.microsoft.com/office/powerpoint/2010/main" val="41104089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4"/>
          <p:cNvSpPr>
            <a:spLocks noChangeArrowheads="1"/>
          </p:cNvSpPr>
          <p:nvPr/>
        </p:nvSpPr>
        <p:spPr bwMode="auto">
          <a:xfrm>
            <a:off x="6516216" y="6309320"/>
            <a:ext cx="2133600" cy="476250"/>
          </a:xfrm>
          <a:prstGeom prst="rect">
            <a:avLst/>
          </a:prstGeom>
          <a:noFill/>
          <a:ln w="9525">
            <a:noFill/>
            <a:miter lim="800000"/>
            <a:headEnd/>
            <a:tailEnd/>
          </a:ln>
        </p:spPr>
        <p:txBody>
          <a:bodyPr/>
          <a:lstStyle/>
          <a:p>
            <a:pPr algn="r" eaLnBrk="0" hangingPunct="0"/>
            <a:fld id="{3D7D7202-78FF-4AF5-8E29-E0B756925B96}" type="slidenum">
              <a:rPr lang="en-US" sz="1400" b="0">
                <a:solidFill>
                  <a:schemeClr val="bg1"/>
                </a:solidFill>
              </a:rPr>
              <a:pPr algn="r" eaLnBrk="0" hangingPunct="0"/>
              <a:t>8</a:t>
            </a:fld>
            <a:endParaRPr lang="en-US" sz="1400" b="0" dirty="0">
              <a:solidFill>
                <a:schemeClr val="bg1"/>
              </a:solidFill>
            </a:endParaRPr>
          </a:p>
        </p:txBody>
      </p:sp>
      <p:sp>
        <p:nvSpPr>
          <p:cNvPr id="7" name="Content Placeholder 2"/>
          <p:cNvSpPr>
            <a:spLocks noGrp="1"/>
          </p:cNvSpPr>
          <p:nvPr>
            <p:ph idx="1"/>
          </p:nvPr>
        </p:nvSpPr>
        <p:spPr>
          <a:xfrm>
            <a:off x="480876" y="1592796"/>
            <a:ext cx="8168940" cy="2412268"/>
          </a:xfrm>
        </p:spPr>
        <p:txBody>
          <a:bodyPr/>
          <a:lstStyle/>
          <a:p>
            <a:pPr>
              <a:lnSpc>
                <a:spcPct val="120000"/>
              </a:lnSpc>
              <a:spcBef>
                <a:spcPts val="0"/>
              </a:spcBef>
            </a:pPr>
            <a:r>
              <a:rPr lang="en-ZA" sz="2000" dirty="0" smtClean="0">
                <a:cs typeface="Calibri" pitchFamily="34" charset="0"/>
              </a:rPr>
              <a:t>There is a low degree of political involvement in the appointment of public servants in developmental states.</a:t>
            </a:r>
          </a:p>
          <a:p>
            <a:pPr>
              <a:lnSpc>
                <a:spcPct val="120000"/>
              </a:lnSpc>
              <a:spcBef>
                <a:spcPts val="0"/>
              </a:spcBef>
            </a:pPr>
            <a:r>
              <a:rPr lang="en-ZA" sz="2000" dirty="0" smtClean="0">
                <a:cs typeface="Calibri" pitchFamily="34" charset="0"/>
              </a:rPr>
              <a:t>Recruitment is regulated and overseen by central agencies, in many cases by independent PSCs.</a:t>
            </a:r>
          </a:p>
          <a:p>
            <a:pPr>
              <a:lnSpc>
                <a:spcPct val="120000"/>
              </a:lnSpc>
              <a:spcBef>
                <a:spcPts val="0"/>
              </a:spcBef>
            </a:pPr>
            <a:r>
              <a:rPr lang="en-GB" sz="2000" dirty="0" smtClean="0">
                <a:cs typeface="Calibri" pitchFamily="34" charset="0"/>
              </a:rPr>
              <a:t>Selection is generally based on competitive, open entrance examinations.</a:t>
            </a:r>
          </a:p>
          <a:p>
            <a:pPr>
              <a:lnSpc>
                <a:spcPct val="120000"/>
              </a:lnSpc>
              <a:spcBef>
                <a:spcPts val="0"/>
              </a:spcBef>
            </a:pPr>
            <a:endParaRPr lang="en-ZA" sz="2000" dirty="0"/>
          </a:p>
          <a:p>
            <a:pPr>
              <a:lnSpc>
                <a:spcPct val="120000"/>
              </a:lnSpc>
              <a:spcBef>
                <a:spcPts val="0"/>
              </a:spcBef>
            </a:pPr>
            <a:endParaRPr lang="en-ZA" sz="2000" dirty="0" smtClean="0">
              <a:cs typeface="Calibri" pitchFamily="34" charset="0"/>
            </a:endParaRPr>
          </a:p>
        </p:txBody>
      </p:sp>
      <p:sp>
        <p:nvSpPr>
          <p:cNvPr id="8" name="Title 1"/>
          <p:cNvSpPr>
            <a:spLocks noGrp="1"/>
          </p:cNvSpPr>
          <p:nvPr>
            <p:ph type="title"/>
          </p:nvPr>
        </p:nvSpPr>
        <p:spPr>
          <a:xfrm>
            <a:off x="489406" y="548680"/>
            <a:ext cx="8182272" cy="936104"/>
          </a:xfrm>
        </p:spPr>
        <p:txBody>
          <a:bodyPr/>
          <a:lstStyle/>
          <a:p>
            <a:pPr>
              <a:lnSpc>
                <a:spcPct val="80000"/>
              </a:lnSpc>
            </a:pPr>
            <a:r>
              <a:rPr lang="en-US" sz="3200" dirty="0" smtClean="0">
                <a:solidFill>
                  <a:srgbClr val="800000"/>
                </a:solidFill>
                <a:latin typeface="Aharoni" panose="02010803020104030203" pitchFamily="2" charset="-79"/>
                <a:cs typeface="Aharoni" panose="02010803020104030203" pitchFamily="2" charset="-79"/>
              </a:rPr>
              <a:t>Recruitment: Developmental States</a:t>
            </a:r>
            <a:endParaRPr lang="en-US" sz="3200" dirty="0">
              <a:solidFill>
                <a:srgbClr val="800000"/>
              </a:solidFill>
              <a:latin typeface="Aharoni" panose="02010803020104030203" pitchFamily="2" charset="-79"/>
              <a:cs typeface="Aharoni" panose="02010803020104030203" pitchFamily="2" charset="-79"/>
            </a:endParaRP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b="14571"/>
          <a:stretch/>
        </p:blipFill>
        <p:spPr>
          <a:xfrm>
            <a:off x="2915815" y="4005064"/>
            <a:ext cx="4057331" cy="2160240"/>
          </a:xfrm>
          <a:prstGeom prst="rect">
            <a:avLst/>
          </a:prstGeom>
        </p:spPr>
      </p:pic>
    </p:spTree>
    <p:extLst>
      <p:ext uri="{BB962C8B-B14F-4D97-AF65-F5344CB8AC3E}">
        <p14:creationId xmlns:p14="http://schemas.microsoft.com/office/powerpoint/2010/main" val="32727434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4"/>
          <p:cNvSpPr>
            <a:spLocks noChangeArrowheads="1"/>
          </p:cNvSpPr>
          <p:nvPr/>
        </p:nvSpPr>
        <p:spPr bwMode="auto">
          <a:xfrm>
            <a:off x="6516216" y="6309320"/>
            <a:ext cx="2133600" cy="476250"/>
          </a:xfrm>
          <a:prstGeom prst="rect">
            <a:avLst/>
          </a:prstGeom>
          <a:noFill/>
          <a:ln w="9525">
            <a:noFill/>
            <a:miter lim="800000"/>
            <a:headEnd/>
            <a:tailEnd/>
          </a:ln>
        </p:spPr>
        <p:txBody>
          <a:bodyPr/>
          <a:lstStyle/>
          <a:p>
            <a:pPr algn="r" eaLnBrk="0" hangingPunct="0"/>
            <a:fld id="{3D7D7202-78FF-4AF5-8E29-E0B756925B96}" type="slidenum">
              <a:rPr lang="en-US" sz="1400" b="0">
                <a:solidFill>
                  <a:schemeClr val="bg1"/>
                </a:solidFill>
              </a:rPr>
              <a:pPr algn="r" eaLnBrk="0" hangingPunct="0"/>
              <a:t>9</a:t>
            </a:fld>
            <a:endParaRPr lang="en-US" sz="1400" b="0" dirty="0">
              <a:solidFill>
                <a:schemeClr val="bg1"/>
              </a:solidFill>
            </a:endParaRPr>
          </a:p>
        </p:txBody>
      </p:sp>
      <p:sp>
        <p:nvSpPr>
          <p:cNvPr id="7" name="Content Placeholder 2"/>
          <p:cNvSpPr>
            <a:spLocks noGrp="1"/>
          </p:cNvSpPr>
          <p:nvPr>
            <p:ph idx="1"/>
          </p:nvPr>
        </p:nvSpPr>
        <p:spPr>
          <a:xfrm>
            <a:off x="497423" y="1268760"/>
            <a:ext cx="8266530" cy="4752527"/>
          </a:xfrm>
        </p:spPr>
        <p:txBody>
          <a:bodyPr/>
          <a:lstStyle/>
          <a:p>
            <a:pPr algn="just">
              <a:spcBef>
                <a:spcPts val="0"/>
              </a:spcBef>
            </a:pPr>
            <a:r>
              <a:rPr lang="en-GB" sz="2000" dirty="0"/>
              <a:t>Recruitment is largely in the hands of Executive Authorities </a:t>
            </a:r>
            <a:r>
              <a:rPr lang="en-GB" sz="2000" dirty="0" smtClean="0"/>
              <a:t>(ministers).  They </a:t>
            </a:r>
            <a:r>
              <a:rPr lang="en-GB" sz="2000" dirty="0"/>
              <a:t>have discretion in determining job specifications, the advertised requirements, and the appointment of selection committees. Job specifications are not standardised by </a:t>
            </a:r>
            <a:r>
              <a:rPr lang="en-GB" sz="2000" dirty="0" smtClean="0"/>
              <a:t>a central agency (DPSA).</a:t>
            </a:r>
          </a:p>
          <a:p>
            <a:pPr algn="just">
              <a:spcBef>
                <a:spcPts val="0"/>
              </a:spcBef>
            </a:pPr>
            <a:r>
              <a:rPr lang="en-GB" sz="2000" dirty="0" smtClean="0"/>
              <a:t>The </a:t>
            </a:r>
            <a:r>
              <a:rPr lang="en-GB" sz="2000" dirty="0"/>
              <a:t>criteria and rating scales used by selection committees and the rigour of the process are largely in the hands of </a:t>
            </a:r>
            <a:r>
              <a:rPr lang="en-GB" sz="2000" dirty="0" smtClean="0"/>
              <a:t>thousands of </a:t>
            </a:r>
            <a:r>
              <a:rPr lang="en-GB" sz="2000" dirty="0"/>
              <a:t>selection </a:t>
            </a:r>
            <a:r>
              <a:rPr lang="en-GB" sz="2000" dirty="0" smtClean="0"/>
              <a:t>committees.</a:t>
            </a:r>
          </a:p>
          <a:p>
            <a:pPr algn="just">
              <a:spcBef>
                <a:spcPts val="0"/>
              </a:spcBef>
            </a:pPr>
            <a:r>
              <a:rPr lang="en-GB" sz="2000" dirty="0" smtClean="0"/>
              <a:t>This </a:t>
            </a:r>
            <a:r>
              <a:rPr lang="en-GB" sz="2000" dirty="0"/>
              <a:t>has </a:t>
            </a:r>
            <a:r>
              <a:rPr lang="en-GB" sz="2000" dirty="0" smtClean="0"/>
              <a:t>contributed towards </a:t>
            </a:r>
            <a:r>
              <a:rPr lang="en-GB" sz="2000" dirty="0"/>
              <a:t>a large degree of unevenness </a:t>
            </a:r>
            <a:r>
              <a:rPr lang="en-GB" sz="2000" dirty="0" smtClean="0"/>
              <a:t>of </a:t>
            </a:r>
            <a:r>
              <a:rPr lang="en-GB" sz="2000" dirty="0"/>
              <a:t>skills in the public service</a:t>
            </a:r>
            <a:r>
              <a:rPr lang="en-GB" sz="2000" dirty="0" smtClean="0"/>
              <a:t>..</a:t>
            </a:r>
            <a:endParaRPr lang="en-GB" sz="2000" dirty="0" smtClean="0"/>
          </a:p>
          <a:p>
            <a:pPr marL="0" indent="0" algn="just">
              <a:spcBef>
                <a:spcPts val="0"/>
              </a:spcBef>
              <a:buNone/>
            </a:pPr>
            <a:r>
              <a:rPr lang="en-GB" sz="2000" dirty="0"/>
              <a:t>However – </a:t>
            </a:r>
          </a:p>
          <a:p>
            <a:pPr algn="just">
              <a:spcBef>
                <a:spcPts val="0"/>
              </a:spcBef>
            </a:pPr>
            <a:r>
              <a:rPr lang="en-GB" sz="2000" dirty="0"/>
              <a:t>an entry examination may unfairly discriminate between candidates because of highly unequal educational </a:t>
            </a:r>
            <a:r>
              <a:rPr lang="en-GB" sz="2000" dirty="0" smtClean="0"/>
              <a:t>backgrounds</a:t>
            </a:r>
            <a:r>
              <a:rPr lang="en-GB" sz="2000" dirty="0"/>
              <a:t>;</a:t>
            </a:r>
          </a:p>
          <a:p>
            <a:pPr algn="just">
              <a:spcBef>
                <a:spcPts val="0"/>
              </a:spcBef>
            </a:pPr>
            <a:r>
              <a:rPr lang="en-GB" sz="2000" dirty="0"/>
              <a:t>similarly, to set higher educational requirements than the current three-year diploma or bachelor’s degree (NQF level 6) may unfairly discriminate between candidates for the same reason.</a:t>
            </a:r>
          </a:p>
          <a:p>
            <a:pPr>
              <a:spcBef>
                <a:spcPts val="0"/>
              </a:spcBef>
            </a:pPr>
            <a:endParaRPr lang="en-US" sz="1800" dirty="0" smtClean="0"/>
          </a:p>
        </p:txBody>
      </p:sp>
      <p:sp>
        <p:nvSpPr>
          <p:cNvPr id="8" name="Title 1"/>
          <p:cNvSpPr>
            <a:spLocks noGrp="1"/>
          </p:cNvSpPr>
          <p:nvPr>
            <p:ph type="title"/>
          </p:nvPr>
        </p:nvSpPr>
        <p:spPr>
          <a:xfrm>
            <a:off x="611560" y="620688"/>
            <a:ext cx="8038256" cy="792088"/>
          </a:xfrm>
        </p:spPr>
        <p:txBody>
          <a:bodyPr/>
          <a:lstStyle/>
          <a:p>
            <a:pPr>
              <a:lnSpc>
                <a:spcPct val="80000"/>
              </a:lnSpc>
            </a:pPr>
            <a:r>
              <a:rPr lang="en-US" sz="3200" dirty="0" smtClean="0">
                <a:solidFill>
                  <a:srgbClr val="800000"/>
                </a:solidFill>
                <a:latin typeface="Aharoni" panose="02010803020104030203" pitchFamily="2" charset="-79"/>
                <a:cs typeface="Aharoni" panose="02010803020104030203" pitchFamily="2" charset="-79"/>
              </a:rPr>
              <a:t>Recruitment: Post 1994 SA Public Service</a:t>
            </a:r>
            <a:endParaRPr lang="en-US" sz="3200" dirty="0">
              <a:solidFill>
                <a:srgbClr val="800000"/>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797168855"/>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38100" cap="flat" cmpd="sng" algn="ctr">
          <a:solidFill>
            <a:srgbClr val="006666"/>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chemeClr val="tx1"/>
            </a:solidFill>
            <a:effectLst/>
            <a:latin typeface="Arial" charset="0"/>
            <a:ea typeface="ＭＳ Ｐゴシック" pitchFamily="34" charset="-128"/>
            <a:cs typeface="Arial" charset="0"/>
          </a:defRPr>
        </a:defPPr>
      </a:lstStyle>
    </a:spDef>
    <a:lnDef>
      <a:spPr bwMode="auto">
        <a:xfrm>
          <a:off x="0" y="0"/>
          <a:ext cx="1" cy="1"/>
        </a:xfrm>
        <a:custGeom>
          <a:avLst/>
          <a:gdLst/>
          <a:ahLst/>
          <a:cxnLst/>
          <a:rect l="0" t="0" r="0" b="0"/>
          <a:pathLst/>
        </a:custGeom>
        <a:solidFill>
          <a:schemeClr val="accent1"/>
        </a:solidFill>
        <a:ln w="38100" cap="flat" cmpd="sng" algn="ctr">
          <a:solidFill>
            <a:srgbClr val="006666"/>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chemeClr val="tx1"/>
            </a:solidFill>
            <a:effectLst/>
            <a:latin typeface="Arial" charset="0"/>
            <a:ea typeface="ＭＳ Ｐゴシック" pitchFamily="34" charset="-128"/>
            <a:cs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28182</TotalTime>
  <Words>2540</Words>
  <Application>Microsoft Office PowerPoint</Application>
  <PresentationFormat>On-screen Show (4:3)</PresentationFormat>
  <Paragraphs>217</Paragraphs>
  <Slides>27</Slides>
  <Notes>9</Notes>
  <HiddenSlides>0</HiddenSlides>
  <MMClips>0</MMClips>
  <ScaleCrop>false</ScaleCrop>
  <HeadingPairs>
    <vt:vector size="4" baseType="variant">
      <vt:variant>
        <vt:lpstr>Theme</vt:lpstr>
      </vt:variant>
      <vt:variant>
        <vt:i4>2</vt:i4>
      </vt:variant>
      <vt:variant>
        <vt:lpstr>Slide Titles</vt:lpstr>
      </vt:variant>
      <vt:variant>
        <vt:i4>27</vt:i4>
      </vt:variant>
    </vt:vector>
  </HeadingPairs>
  <TitlesOfParts>
    <vt:vector size="29" baseType="lpstr">
      <vt:lpstr>Custom Design</vt:lpstr>
      <vt:lpstr>1_Custom Design</vt:lpstr>
      <vt:lpstr>PowerPoint Presentation</vt:lpstr>
      <vt:lpstr>PowerPoint Presentation</vt:lpstr>
      <vt:lpstr>Introduction</vt:lpstr>
      <vt:lpstr>Public Service Transformation Journey</vt:lpstr>
      <vt:lpstr>Problem statement</vt:lpstr>
      <vt:lpstr>Elements for Building a Capable, Career-oriented and professional public service</vt:lpstr>
      <vt:lpstr>A Values-Driven Public Service</vt:lpstr>
      <vt:lpstr>Recruitment: Developmental States</vt:lpstr>
      <vt:lpstr>Recruitment: Post 1994 SA Public Service</vt:lpstr>
      <vt:lpstr>Recruitment  Issues for consideration/policy options</vt:lpstr>
      <vt:lpstr>Promotion and Career Path: Developmental States (2)</vt:lpstr>
      <vt:lpstr>Promotion and Career Path: Post-1994 SA Public Service</vt:lpstr>
      <vt:lpstr>Promotion and Career Path: Issues for consideration/policy options</vt:lpstr>
      <vt:lpstr>Role of Performance Management: Post- 1994 SA Public Service</vt:lpstr>
      <vt:lpstr>Performance Management: Post 1994 SA Public Service (2)</vt:lpstr>
      <vt:lpstr>Performance Management: Issues for consideration/policy options</vt:lpstr>
      <vt:lpstr>Competencies of Public Service Leadership:  Developmental States</vt:lpstr>
      <vt:lpstr>Competencies of Public Service Leadership:  Post 1994 SA Public Service</vt:lpstr>
      <vt:lpstr>PowerPoint Presentation</vt:lpstr>
      <vt:lpstr>Political-administrative interface: Post 1994 SA Public Service</vt:lpstr>
      <vt:lpstr>Political-administrative interface:  Issues for consideration/policy options</vt:lpstr>
      <vt:lpstr>Capacitation/Training and its Funding in the Public Service</vt:lpstr>
      <vt:lpstr>PowerPoint Presentation</vt:lpstr>
      <vt:lpstr>PowerPoint Presentation</vt:lpstr>
      <vt:lpstr>PowerPoint Presentation</vt:lpstr>
      <vt:lpstr>PowerPoint Presentation</vt:lpstr>
      <vt:lpstr>PowerPoint Presentation</vt:lpstr>
    </vt:vector>
  </TitlesOfParts>
  <Company>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dc:creator>
  <cp:lastModifiedBy>Cameron Jacobs</cp:lastModifiedBy>
  <cp:revision>3827</cp:revision>
  <cp:lastPrinted>2014-11-24T11:39:11Z</cp:lastPrinted>
  <dcterms:created xsi:type="dcterms:W3CDTF">2007-09-12T07:11:06Z</dcterms:created>
  <dcterms:modified xsi:type="dcterms:W3CDTF">2014-11-25T11:39:47Z</dcterms:modified>
</cp:coreProperties>
</file>