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6"/>
  </p:notesMasterIdLst>
  <p:handoutMasterIdLst>
    <p:handoutMasterId r:id="rId47"/>
  </p:handoutMasterIdLst>
  <p:sldIdLst>
    <p:sldId id="256" r:id="rId2"/>
    <p:sldId id="666" r:id="rId3"/>
    <p:sldId id="673" r:id="rId4"/>
    <p:sldId id="674" r:id="rId5"/>
    <p:sldId id="676" r:id="rId6"/>
    <p:sldId id="560" r:id="rId7"/>
    <p:sldId id="616" r:id="rId8"/>
    <p:sldId id="617" r:id="rId9"/>
    <p:sldId id="667" r:id="rId10"/>
    <p:sldId id="593" r:id="rId11"/>
    <p:sldId id="596" r:id="rId12"/>
    <p:sldId id="669" r:id="rId13"/>
    <p:sldId id="668" r:id="rId14"/>
    <p:sldId id="671" r:id="rId15"/>
    <p:sldId id="611" r:id="rId16"/>
    <p:sldId id="622" r:id="rId17"/>
    <p:sldId id="623" r:id="rId18"/>
    <p:sldId id="624" r:id="rId19"/>
    <p:sldId id="678" r:id="rId20"/>
    <p:sldId id="670" r:id="rId21"/>
    <p:sldId id="677" r:id="rId22"/>
    <p:sldId id="679" r:id="rId23"/>
    <p:sldId id="680" r:id="rId24"/>
    <p:sldId id="675" r:id="rId25"/>
    <p:sldId id="672" r:id="rId26"/>
    <p:sldId id="681" r:id="rId27"/>
    <p:sldId id="682" r:id="rId28"/>
    <p:sldId id="627" r:id="rId29"/>
    <p:sldId id="628" r:id="rId30"/>
    <p:sldId id="632" r:id="rId31"/>
    <p:sldId id="636" r:id="rId32"/>
    <p:sldId id="635" r:id="rId33"/>
    <p:sldId id="637" r:id="rId34"/>
    <p:sldId id="652" r:id="rId35"/>
    <p:sldId id="654" r:id="rId36"/>
    <p:sldId id="655" r:id="rId37"/>
    <p:sldId id="656" r:id="rId38"/>
    <p:sldId id="657" r:id="rId39"/>
    <p:sldId id="658" r:id="rId40"/>
    <p:sldId id="659" r:id="rId41"/>
    <p:sldId id="660" r:id="rId42"/>
    <p:sldId id="661" r:id="rId43"/>
    <p:sldId id="665" r:id="rId44"/>
    <p:sldId id="664" r:id="rId45"/>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Garamond" pitchFamily="18" charset="0"/>
        <a:ea typeface="+mn-ea"/>
        <a:cs typeface="Arial" charset="0"/>
      </a:defRPr>
    </a:lvl1pPr>
    <a:lvl2pPr marL="457200" algn="l" rtl="0" fontAlgn="base">
      <a:spcBef>
        <a:spcPct val="0"/>
      </a:spcBef>
      <a:spcAft>
        <a:spcPct val="0"/>
      </a:spcAft>
      <a:defRPr sz="3200" kern="1200">
        <a:solidFill>
          <a:schemeClr val="tx1"/>
        </a:solidFill>
        <a:latin typeface="Garamond" pitchFamily="18" charset="0"/>
        <a:ea typeface="+mn-ea"/>
        <a:cs typeface="Arial" charset="0"/>
      </a:defRPr>
    </a:lvl2pPr>
    <a:lvl3pPr marL="914400" algn="l" rtl="0" fontAlgn="base">
      <a:spcBef>
        <a:spcPct val="0"/>
      </a:spcBef>
      <a:spcAft>
        <a:spcPct val="0"/>
      </a:spcAft>
      <a:defRPr sz="3200" kern="1200">
        <a:solidFill>
          <a:schemeClr val="tx1"/>
        </a:solidFill>
        <a:latin typeface="Garamond" pitchFamily="18" charset="0"/>
        <a:ea typeface="+mn-ea"/>
        <a:cs typeface="Arial" charset="0"/>
      </a:defRPr>
    </a:lvl3pPr>
    <a:lvl4pPr marL="1371600" algn="l" rtl="0" fontAlgn="base">
      <a:spcBef>
        <a:spcPct val="0"/>
      </a:spcBef>
      <a:spcAft>
        <a:spcPct val="0"/>
      </a:spcAft>
      <a:defRPr sz="3200" kern="1200">
        <a:solidFill>
          <a:schemeClr val="tx1"/>
        </a:solidFill>
        <a:latin typeface="Garamond" pitchFamily="18" charset="0"/>
        <a:ea typeface="+mn-ea"/>
        <a:cs typeface="Arial" charset="0"/>
      </a:defRPr>
    </a:lvl4pPr>
    <a:lvl5pPr marL="1828800" algn="l" rtl="0" fontAlgn="base">
      <a:spcBef>
        <a:spcPct val="0"/>
      </a:spcBef>
      <a:spcAft>
        <a:spcPct val="0"/>
      </a:spcAft>
      <a:defRPr sz="3200" kern="1200">
        <a:solidFill>
          <a:schemeClr val="tx1"/>
        </a:solidFill>
        <a:latin typeface="Garamond" pitchFamily="18" charset="0"/>
        <a:ea typeface="+mn-ea"/>
        <a:cs typeface="Arial" charset="0"/>
      </a:defRPr>
    </a:lvl5pPr>
    <a:lvl6pPr marL="2286000" algn="l" defTabSz="914400" rtl="0" eaLnBrk="1" latinLnBrk="0" hangingPunct="1">
      <a:defRPr sz="3200" kern="1200">
        <a:solidFill>
          <a:schemeClr val="tx1"/>
        </a:solidFill>
        <a:latin typeface="Garamond" pitchFamily="18" charset="0"/>
        <a:ea typeface="+mn-ea"/>
        <a:cs typeface="Arial" charset="0"/>
      </a:defRPr>
    </a:lvl6pPr>
    <a:lvl7pPr marL="2743200" algn="l" defTabSz="914400" rtl="0" eaLnBrk="1" latinLnBrk="0" hangingPunct="1">
      <a:defRPr sz="3200" kern="1200">
        <a:solidFill>
          <a:schemeClr val="tx1"/>
        </a:solidFill>
        <a:latin typeface="Garamond" pitchFamily="18" charset="0"/>
        <a:ea typeface="+mn-ea"/>
        <a:cs typeface="Arial" charset="0"/>
      </a:defRPr>
    </a:lvl7pPr>
    <a:lvl8pPr marL="3200400" algn="l" defTabSz="914400" rtl="0" eaLnBrk="1" latinLnBrk="0" hangingPunct="1">
      <a:defRPr sz="3200" kern="1200">
        <a:solidFill>
          <a:schemeClr val="tx1"/>
        </a:solidFill>
        <a:latin typeface="Garamond" pitchFamily="18" charset="0"/>
        <a:ea typeface="+mn-ea"/>
        <a:cs typeface="Arial" charset="0"/>
      </a:defRPr>
    </a:lvl8pPr>
    <a:lvl9pPr marL="3657600" algn="l" defTabSz="914400" rtl="0" eaLnBrk="1" latinLnBrk="0" hangingPunct="1">
      <a:defRPr sz="3200"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43" autoAdjust="0"/>
    <p:restoredTop sz="94658" autoAdjust="0"/>
  </p:normalViewPr>
  <p:slideViewPr>
    <p:cSldViewPr>
      <p:cViewPr>
        <p:scale>
          <a:sx n="80" d="100"/>
          <a:sy n="80" d="100"/>
        </p:scale>
        <p:origin x="-1080" y="216"/>
      </p:cViewPr>
      <p:guideLst>
        <p:guide orient="horz" pos="2160"/>
        <p:guide pos="2880"/>
      </p:guideLst>
    </p:cSldViewPr>
  </p:slideViewPr>
  <p:outlineViewPr>
    <p:cViewPr>
      <p:scale>
        <a:sx n="33" d="100"/>
        <a:sy n="33" d="100"/>
      </p:scale>
      <p:origin x="42" y="119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BB51-9050-4504-9277-799840BDB24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ZA"/>
        </a:p>
      </dgm:t>
    </dgm:pt>
    <dgm:pt modelId="{3CA7DD14-2F94-4BC0-B8F9-F9327433DCF4}">
      <dgm:prSet phldrT="[Text]" custT="1"/>
      <dgm:spPr>
        <a:solidFill>
          <a:srgbClr val="92D050"/>
        </a:solidFill>
      </dgm:spPr>
      <dgm:t>
        <a:bodyPr/>
        <a:lstStyle/>
        <a:p>
          <a:pPr algn="ctr"/>
          <a:r>
            <a:rPr lang="en-ZA" sz="1050" b="1" dirty="0">
              <a:solidFill>
                <a:sysClr val="windowText" lastClr="000000"/>
              </a:solidFill>
            </a:rPr>
            <a:t>Modernisation </a:t>
          </a:r>
          <a:r>
            <a:rPr lang="en-ZA" sz="1050" b="1" dirty="0" smtClean="0">
              <a:solidFill>
                <a:sysClr val="windowText" lastClr="000000"/>
              </a:solidFill>
            </a:rPr>
            <a:t>, Reform </a:t>
          </a:r>
          <a:r>
            <a:rPr lang="en-ZA" sz="1050" b="1" dirty="0">
              <a:solidFill>
                <a:sysClr val="windowText" lastClr="000000"/>
              </a:solidFill>
            </a:rPr>
            <a:t>and Transformation Actions</a:t>
          </a:r>
        </a:p>
      </dgm:t>
    </dgm:pt>
    <dgm:pt modelId="{ACD028EF-4C82-48B1-9788-199C780F61A2}" type="parTrans" cxnId="{C853488C-EA1A-4A38-A1E6-C9B075930ABC}">
      <dgm:prSet/>
      <dgm:spPr/>
      <dgm:t>
        <a:bodyPr/>
        <a:lstStyle/>
        <a:p>
          <a:pPr algn="ctr"/>
          <a:endParaRPr lang="en-ZA"/>
        </a:p>
      </dgm:t>
    </dgm:pt>
    <dgm:pt modelId="{557D2C26-ED1E-41ED-9937-382C84E1A49C}" type="sibTrans" cxnId="{C853488C-EA1A-4A38-A1E6-C9B075930ABC}">
      <dgm:prSet/>
      <dgm:spPr/>
      <dgm:t>
        <a:bodyPr/>
        <a:lstStyle/>
        <a:p>
          <a:pPr algn="ctr"/>
          <a:endParaRPr lang="en-ZA"/>
        </a:p>
      </dgm:t>
    </dgm:pt>
    <dgm:pt modelId="{D1D31033-1CD0-4688-A47B-C53DC9F59908}">
      <dgm:prSet phldrT="[Text]" custT="1"/>
      <dgm:spPr>
        <a:solidFill>
          <a:schemeClr val="tx2">
            <a:lumMod val="40000"/>
            <a:lumOff val="60000"/>
          </a:schemeClr>
        </a:solidFill>
        <a:ln>
          <a:solidFill>
            <a:schemeClr val="accent6">
              <a:lumMod val="40000"/>
              <a:lumOff val="60000"/>
            </a:schemeClr>
          </a:solidFill>
        </a:ln>
      </dgm:spPr>
      <dgm:t>
        <a:bodyPr/>
        <a:lstStyle/>
        <a:p>
          <a:pPr algn="ctr"/>
          <a:r>
            <a:rPr lang="en-ZA" sz="1050" b="1">
              <a:solidFill>
                <a:sysClr val="windowText" lastClr="000000"/>
              </a:solidFill>
            </a:rPr>
            <a:t>ICT Efficiencies Actions</a:t>
          </a:r>
        </a:p>
      </dgm:t>
    </dgm:pt>
    <dgm:pt modelId="{67E056A5-4FD1-43F6-94F2-4779D5F9B464}" type="parTrans" cxnId="{A2D10E3E-0B67-41B6-A7F1-62552DE90819}">
      <dgm:prSet/>
      <dgm:spPr/>
      <dgm:t>
        <a:bodyPr/>
        <a:lstStyle/>
        <a:p>
          <a:pPr algn="ctr"/>
          <a:endParaRPr lang="en-ZA"/>
        </a:p>
      </dgm:t>
    </dgm:pt>
    <dgm:pt modelId="{8C96BA94-A81D-439E-8FAB-6AC4CF8CC148}" type="sibTrans" cxnId="{A2D10E3E-0B67-41B6-A7F1-62552DE90819}">
      <dgm:prSet/>
      <dgm:spPr/>
      <dgm:t>
        <a:bodyPr/>
        <a:lstStyle/>
        <a:p>
          <a:pPr algn="ctr"/>
          <a:endParaRPr lang="en-ZA"/>
        </a:p>
      </dgm:t>
    </dgm:pt>
    <dgm:pt modelId="{BBF56476-3A69-4896-8753-F0C0CBF00577}">
      <dgm:prSet phldrT="[Text]" custT="1"/>
      <dgm:spPr>
        <a:solidFill>
          <a:schemeClr val="accent3">
            <a:lumMod val="75000"/>
          </a:schemeClr>
        </a:solidFill>
      </dgm:spPr>
      <dgm:t>
        <a:bodyPr/>
        <a:lstStyle/>
        <a:p>
          <a:pPr algn="ctr"/>
          <a:r>
            <a:rPr lang="en-ZA" sz="1050" b="1" dirty="0" smtClean="0">
              <a:solidFill>
                <a:sysClr val="windowText" lastClr="000000"/>
              </a:solidFill>
            </a:rPr>
            <a:t>Appropriate </a:t>
          </a:r>
          <a:r>
            <a:rPr lang="en-ZA" sz="1050" b="1" dirty="0">
              <a:solidFill>
                <a:sysClr val="windowText" lastClr="000000"/>
              </a:solidFill>
            </a:rPr>
            <a:t>Service Delivery Models Design</a:t>
          </a:r>
        </a:p>
      </dgm:t>
    </dgm:pt>
    <dgm:pt modelId="{243C65FE-CB21-4272-900D-96F801B5E12A}" type="parTrans" cxnId="{4325E90C-C17D-46B9-BCD5-24451D8DC621}">
      <dgm:prSet/>
      <dgm:spPr/>
      <dgm:t>
        <a:bodyPr/>
        <a:lstStyle/>
        <a:p>
          <a:pPr algn="ctr"/>
          <a:endParaRPr lang="en-ZA"/>
        </a:p>
      </dgm:t>
    </dgm:pt>
    <dgm:pt modelId="{C9BF8EB8-9236-4459-8CD9-D1007C7E166E}" type="sibTrans" cxnId="{4325E90C-C17D-46B9-BCD5-24451D8DC621}">
      <dgm:prSet/>
      <dgm:spPr/>
      <dgm:t>
        <a:bodyPr/>
        <a:lstStyle/>
        <a:p>
          <a:pPr algn="ctr"/>
          <a:endParaRPr lang="en-ZA"/>
        </a:p>
      </dgm:t>
    </dgm:pt>
    <dgm:pt modelId="{576D184E-E444-4F3D-B4F8-B4E021A2947A}">
      <dgm:prSet phldrT="[Text]" custT="1"/>
      <dgm:spPr>
        <a:solidFill>
          <a:schemeClr val="accent2">
            <a:lumMod val="20000"/>
            <a:lumOff val="80000"/>
          </a:schemeClr>
        </a:solidFill>
      </dgm:spPr>
      <dgm:t>
        <a:bodyPr/>
        <a:lstStyle/>
        <a:p>
          <a:pPr algn="ctr"/>
          <a:r>
            <a:rPr lang="en-ZA" sz="1050" b="1" dirty="0" smtClean="0">
              <a:solidFill>
                <a:sysClr val="windowText" lastClr="000000"/>
              </a:solidFill>
            </a:rPr>
            <a:t>Physical Infrastructure and Asset </a:t>
          </a:r>
          <a:r>
            <a:rPr lang="en-ZA" sz="1050" b="1" dirty="0">
              <a:solidFill>
                <a:sysClr val="windowText" lastClr="000000"/>
              </a:solidFill>
            </a:rPr>
            <a:t>Management Actions</a:t>
          </a:r>
        </a:p>
      </dgm:t>
    </dgm:pt>
    <dgm:pt modelId="{15FD95AA-D9DF-420E-8410-0A52C2EEEEA9}" type="parTrans" cxnId="{DD86266C-5F69-43A9-90A1-BCDAA02CD6E6}">
      <dgm:prSet/>
      <dgm:spPr/>
      <dgm:t>
        <a:bodyPr/>
        <a:lstStyle/>
        <a:p>
          <a:endParaRPr lang="en-ZA"/>
        </a:p>
      </dgm:t>
    </dgm:pt>
    <dgm:pt modelId="{6250B45B-D119-4532-BD65-393EEA14DDBE}" type="sibTrans" cxnId="{DD86266C-5F69-43A9-90A1-BCDAA02CD6E6}">
      <dgm:prSet/>
      <dgm:spPr/>
      <dgm:t>
        <a:bodyPr/>
        <a:lstStyle/>
        <a:p>
          <a:endParaRPr lang="en-ZA"/>
        </a:p>
      </dgm:t>
    </dgm:pt>
    <dgm:pt modelId="{8E5C9823-7D1C-45E3-9037-E1A6E2D53BEE}">
      <dgm:prSet phldrT="[Text]" custT="1"/>
      <dgm:spPr>
        <a:solidFill>
          <a:srgbClr val="FF0000"/>
        </a:solidFill>
      </dgm:spPr>
      <dgm:t>
        <a:bodyPr/>
        <a:lstStyle/>
        <a:p>
          <a:pPr algn="ctr"/>
          <a:r>
            <a:rPr lang="en-ZA" sz="1050" b="1" dirty="0">
              <a:solidFill>
                <a:sysClr val="windowText" lastClr="000000"/>
              </a:solidFill>
            </a:rPr>
            <a:t>Human Resources Actions</a:t>
          </a:r>
        </a:p>
      </dgm:t>
    </dgm:pt>
    <dgm:pt modelId="{0AA4F379-4982-434A-829A-176245C8118C}" type="parTrans" cxnId="{CAFB56AD-842F-44EE-8B7B-137A41287640}">
      <dgm:prSet/>
      <dgm:spPr/>
      <dgm:t>
        <a:bodyPr/>
        <a:lstStyle/>
        <a:p>
          <a:endParaRPr lang="en-ZA"/>
        </a:p>
      </dgm:t>
    </dgm:pt>
    <dgm:pt modelId="{490805E7-EA48-47AA-BA41-5B4778748774}" type="sibTrans" cxnId="{CAFB56AD-842F-44EE-8B7B-137A41287640}">
      <dgm:prSet/>
      <dgm:spPr/>
      <dgm:t>
        <a:bodyPr/>
        <a:lstStyle/>
        <a:p>
          <a:endParaRPr lang="en-ZA"/>
        </a:p>
      </dgm:t>
    </dgm:pt>
    <dgm:pt modelId="{C6F3164C-9155-4738-8262-8BC798F112F8}">
      <dgm:prSet phldrT="[Text]" custT="1"/>
      <dgm:spPr>
        <a:solidFill>
          <a:srgbClr val="FFFF00"/>
        </a:solidFill>
      </dgm:spPr>
      <dgm:t>
        <a:bodyPr/>
        <a:lstStyle/>
        <a:p>
          <a:pPr algn="ctr"/>
          <a:r>
            <a:rPr lang="en-ZA" sz="1050" b="1" dirty="0" smtClean="0">
              <a:solidFill>
                <a:sysClr val="windowText" lastClr="000000"/>
              </a:solidFill>
            </a:rPr>
            <a:t>Operational and Business </a:t>
          </a:r>
          <a:r>
            <a:rPr lang="en-ZA" sz="1050" b="1" dirty="0">
              <a:solidFill>
                <a:sysClr val="windowText" lastClr="000000"/>
              </a:solidFill>
            </a:rPr>
            <a:t>Process Efficiencies Actions</a:t>
          </a:r>
        </a:p>
      </dgm:t>
    </dgm:pt>
    <dgm:pt modelId="{9E0B5ADE-743F-48A1-8631-6D2B1ADB2513}" type="parTrans" cxnId="{B2248DF3-A62C-495D-A228-FFC071B78FAA}">
      <dgm:prSet/>
      <dgm:spPr/>
      <dgm:t>
        <a:bodyPr/>
        <a:lstStyle/>
        <a:p>
          <a:endParaRPr lang="en-ZA"/>
        </a:p>
      </dgm:t>
    </dgm:pt>
    <dgm:pt modelId="{19E23FEF-4D91-4B0A-B682-DC34CBD1FD96}" type="sibTrans" cxnId="{B2248DF3-A62C-495D-A228-FFC071B78FAA}">
      <dgm:prSet/>
      <dgm:spPr/>
      <dgm:t>
        <a:bodyPr/>
        <a:lstStyle/>
        <a:p>
          <a:endParaRPr lang="en-ZA"/>
        </a:p>
      </dgm:t>
    </dgm:pt>
    <dgm:pt modelId="{CFF6D4DA-FD31-4BE9-8D58-0E200D6EE89F}">
      <dgm:prSet phldrT="[Text]" custT="1"/>
      <dgm:spPr>
        <a:solidFill>
          <a:schemeClr val="bg2">
            <a:lumMod val="75000"/>
          </a:schemeClr>
        </a:solidFill>
      </dgm:spPr>
      <dgm:t>
        <a:bodyPr/>
        <a:lstStyle/>
        <a:p>
          <a:pPr algn="ctr"/>
          <a:r>
            <a:rPr lang="en-ZA" sz="1050" b="1">
              <a:solidFill>
                <a:sysClr val="windowText" lastClr="000000"/>
              </a:solidFill>
            </a:rPr>
            <a:t>Performance Actions</a:t>
          </a:r>
        </a:p>
      </dgm:t>
    </dgm:pt>
    <dgm:pt modelId="{1B28F31D-6DA4-4C28-93E0-2C2D1663410B}" type="parTrans" cxnId="{32CAE417-76F9-46F1-95B4-16F5285E8642}">
      <dgm:prSet/>
      <dgm:spPr/>
      <dgm:t>
        <a:bodyPr/>
        <a:lstStyle/>
        <a:p>
          <a:endParaRPr lang="en-ZA"/>
        </a:p>
      </dgm:t>
    </dgm:pt>
    <dgm:pt modelId="{58A5952F-0AE8-4B4E-A868-DBF3F162D4B3}" type="sibTrans" cxnId="{32CAE417-76F9-46F1-95B4-16F5285E8642}">
      <dgm:prSet/>
      <dgm:spPr/>
      <dgm:t>
        <a:bodyPr/>
        <a:lstStyle/>
        <a:p>
          <a:endParaRPr lang="en-ZA"/>
        </a:p>
      </dgm:t>
    </dgm:pt>
    <dgm:pt modelId="{D2D3553D-72C5-4E94-8C0C-E3971B8C7B9F}" type="pres">
      <dgm:prSet presAssocID="{9C1FBB51-9050-4504-9277-799840BDB247}" presName="Name0" presStyleCnt="0">
        <dgm:presLayoutVars>
          <dgm:chMax val="7"/>
          <dgm:resizeHandles val="exact"/>
        </dgm:presLayoutVars>
      </dgm:prSet>
      <dgm:spPr/>
      <dgm:t>
        <a:bodyPr/>
        <a:lstStyle/>
        <a:p>
          <a:endParaRPr lang="en-ZA"/>
        </a:p>
      </dgm:t>
    </dgm:pt>
    <dgm:pt modelId="{9C6FCCAE-422D-4D74-9D65-EEF22C205BBE}" type="pres">
      <dgm:prSet presAssocID="{9C1FBB51-9050-4504-9277-799840BDB247}" presName="comp1" presStyleCnt="0"/>
      <dgm:spPr/>
    </dgm:pt>
    <dgm:pt modelId="{71381624-491A-4356-8977-A73CA742ADBE}" type="pres">
      <dgm:prSet presAssocID="{9C1FBB51-9050-4504-9277-799840BDB247}" presName="circle1" presStyleLbl="node1" presStyleIdx="0" presStyleCnt="7" custScaleX="134256"/>
      <dgm:spPr/>
      <dgm:t>
        <a:bodyPr/>
        <a:lstStyle/>
        <a:p>
          <a:endParaRPr lang="en-ZA"/>
        </a:p>
      </dgm:t>
    </dgm:pt>
    <dgm:pt modelId="{8A8864E7-2A23-409E-B534-36226A2C1B53}" type="pres">
      <dgm:prSet presAssocID="{9C1FBB51-9050-4504-9277-799840BDB247}" presName="c1text" presStyleLbl="node1" presStyleIdx="0" presStyleCnt="7">
        <dgm:presLayoutVars>
          <dgm:bulletEnabled val="1"/>
        </dgm:presLayoutVars>
      </dgm:prSet>
      <dgm:spPr/>
      <dgm:t>
        <a:bodyPr/>
        <a:lstStyle/>
        <a:p>
          <a:endParaRPr lang="en-ZA"/>
        </a:p>
      </dgm:t>
    </dgm:pt>
    <dgm:pt modelId="{26E46E12-0485-4F72-85D3-F182C781ADDA}" type="pres">
      <dgm:prSet presAssocID="{9C1FBB51-9050-4504-9277-799840BDB247}" presName="comp2" presStyleCnt="0"/>
      <dgm:spPr/>
    </dgm:pt>
    <dgm:pt modelId="{01521122-025D-4251-A16E-EEABB5277264}" type="pres">
      <dgm:prSet presAssocID="{9C1FBB51-9050-4504-9277-799840BDB247}" presName="circle2" presStyleLbl="node1" presStyleIdx="1" presStyleCnt="7" custScaleX="129553" custScaleY="105376" custLinFactNeighborY="-56"/>
      <dgm:spPr>
        <a:blipFill rotWithShape="0">
          <a:blip xmlns:r="http://schemas.openxmlformats.org/officeDocument/2006/relationships" r:embed="rId1"/>
          <a:tile tx="0" ty="0" sx="100000" sy="100000" flip="none" algn="tl"/>
        </a:blipFill>
      </dgm:spPr>
      <dgm:t>
        <a:bodyPr/>
        <a:lstStyle/>
        <a:p>
          <a:endParaRPr lang="en-ZA"/>
        </a:p>
      </dgm:t>
    </dgm:pt>
    <dgm:pt modelId="{BD2A5187-FE27-4974-8431-35E1A7FB58C9}" type="pres">
      <dgm:prSet presAssocID="{9C1FBB51-9050-4504-9277-799840BDB247}" presName="c2text" presStyleLbl="node1" presStyleIdx="1" presStyleCnt="7">
        <dgm:presLayoutVars>
          <dgm:bulletEnabled val="1"/>
        </dgm:presLayoutVars>
      </dgm:prSet>
      <dgm:spPr/>
      <dgm:t>
        <a:bodyPr/>
        <a:lstStyle/>
        <a:p>
          <a:endParaRPr lang="en-ZA"/>
        </a:p>
      </dgm:t>
    </dgm:pt>
    <dgm:pt modelId="{12F0C615-CDB0-4D07-9CEB-C39F7A3AD9F9}" type="pres">
      <dgm:prSet presAssocID="{9C1FBB51-9050-4504-9277-799840BDB247}" presName="comp3" presStyleCnt="0"/>
      <dgm:spPr/>
    </dgm:pt>
    <dgm:pt modelId="{28FE2712-8551-47EF-9438-32D99069A9B3}" type="pres">
      <dgm:prSet presAssocID="{9C1FBB51-9050-4504-9277-799840BDB247}" presName="circle3" presStyleLbl="node1" presStyleIdx="2" presStyleCnt="7" custScaleX="131454" custScaleY="111976"/>
      <dgm:spPr/>
      <dgm:t>
        <a:bodyPr/>
        <a:lstStyle/>
        <a:p>
          <a:endParaRPr lang="en-ZA"/>
        </a:p>
      </dgm:t>
    </dgm:pt>
    <dgm:pt modelId="{1B406AE1-E4C8-488B-9F28-833295D3E226}" type="pres">
      <dgm:prSet presAssocID="{9C1FBB51-9050-4504-9277-799840BDB247}" presName="c3text" presStyleLbl="node1" presStyleIdx="2" presStyleCnt="7">
        <dgm:presLayoutVars>
          <dgm:bulletEnabled val="1"/>
        </dgm:presLayoutVars>
      </dgm:prSet>
      <dgm:spPr/>
      <dgm:t>
        <a:bodyPr/>
        <a:lstStyle/>
        <a:p>
          <a:endParaRPr lang="en-ZA"/>
        </a:p>
      </dgm:t>
    </dgm:pt>
    <dgm:pt modelId="{E1124D1B-5197-44C9-86DE-D1C74F25BCE8}" type="pres">
      <dgm:prSet presAssocID="{9C1FBB51-9050-4504-9277-799840BDB247}" presName="comp4" presStyleCnt="0"/>
      <dgm:spPr/>
    </dgm:pt>
    <dgm:pt modelId="{4BE1BB75-8279-4C30-B98B-7F0CAB79D2FB}" type="pres">
      <dgm:prSet presAssocID="{9C1FBB51-9050-4504-9277-799840BDB247}" presName="circle4" presStyleLbl="node1" presStyleIdx="3" presStyleCnt="7" custScaleX="139878" custScaleY="119735"/>
      <dgm:spPr/>
      <dgm:t>
        <a:bodyPr/>
        <a:lstStyle/>
        <a:p>
          <a:endParaRPr lang="en-ZA"/>
        </a:p>
      </dgm:t>
    </dgm:pt>
    <dgm:pt modelId="{F03A00A4-111D-4476-A2F4-2ABD04274828}" type="pres">
      <dgm:prSet presAssocID="{9C1FBB51-9050-4504-9277-799840BDB247}" presName="c4text" presStyleLbl="node1" presStyleIdx="3" presStyleCnt="7">
        <dgm:presLayoutVars>
          <dgm:bulletEnabled val="1"/>
        </dgm:presLayoutVars>
      </dgm:prSet>
      <dgm:spPr/>
      <dgm:t>
        <a:bodyPr/>
        <a:lstStyle/>
        <a:p>
          <a:endParaRPr lang="en-ZA"/>
        </a:p>
      </dgm:t>
    </dgm:pt>
    <dgm:pt modelId="{2BE8DD15-8D3B-4B0B-831D-420C8095D41F}" type="pres">
      <dgm:prSet presAssocID="{9C1FBB51-9050-4504-9277-799840BDB247}" presName="comp5" presStyleCnt="0"/>
      <dgm:spPr/>
    </dgm:pt>
    <dgm:pt modelId="{1631B774-260A-4B7A-AA91-F431D3CFB0A3}" type="pres">
      <dgm:prSet presAssocID="{9C1FBB51-9050-4504-9277-799840BDB247}" presName="circle5" presStyleLbl="node1" presStyleIdx="4" presStyleCnt="7" custScaleX="169705" custScaleY="121607"/>
      <dgm:spPr>
        <a:solidFill>
          <a:schemeClr val="accent6">
            <a:lumMod val="40000"/>
            <a:lumOff val="60000"/>
          </a:schemeClr>
        </a:solidFill>
      </dgm:spPr>
      <dgm:t>
        <a:bodyPr/>
        <a:lstStyle/>
        <a:p>
          <a:endParaRPr lang="en-ZA"/>
        </a:p>
      </dgm:t>
    </dgm:pt>
    <dgm:pt modelId="{C55C50A2-48B0-46DA-BA83-72D267DB5335}" type="pres">
      <dgm:prSet presAssocID="{9C1FBB51-9050-4504-9277-799840BDB247}" presName="c5text" presStyleLbl="node1" presStyleIdx="4" presStyleCnt="7">
        <dgm:presLayoutVars>
          <dgm:bulletEnabled val="1"/>
        </dgm:presLayoutVars>
      </dgm:prSet>
      <dgm:spPr/>
      <dgm:t>
        <a:bodyPr/>
        <a:lstStyle/>
        <a:p>
          <a:endParaRPr lang="en-ZA"/>
        </a:p>
      </dgm:t>
    </dgm:pt>
    <dgm:pt modelId="{6D9698BA-BD9D-48C6-87B4-C4129E18183C}" type="pres">
      <dgm:prSet presAssocID="{9C1FBB51-9050-4504-9277-799840BDB247}" presName="comp6" presStyleCnt="0"/>
      <dgm:spPr/>
    </dgm:pt>
    <dgm:pt modelId="{BE75CDBA-309D-4636-89D4-820C958B592C}" type="pres">
      <dgm:prSet presAssocID="{9C1FBB51-9050-4504-9277-799840BDB247}" presName="circle6" presStyleLbl="node1" presStyleIdx="5" presStyleCnt="7" custScaleX="235325" custScaleY="132196"/>
      <dgm:spPr/>
      <dgm:t>
        <a:bodyPr/>
        <a:lstStyle/>
        <a:p>
          <a:endParaRPr lang="en-ZA"/>
        </a:p>
      </dgm:t>
    </dgm:pt>
    <dgm:pt modelId="{1213B92B-7589-469F-BB99-6CC157AE324D}" type="pres">
      <dgm:prSet presAssocID="{9C1FBB51-9050-4504-9277-799840BDB247}" presName="c6text" presStyleLbl="node1" presStyleIdx="5" presStyleCnt="7">
        <dgm:presLayoutVars>
          <dgm:bulletEnabled val="1"/>
        </dgm:presLayoutVars>
      </dgm:prSet>
      <dgm:spPr/>
      <dgm:t>
        <a:bodyPr/>
        <a:lstStyle/>
        <a:p>
          <a:endParaRPr lang="en-ZA"/>
        </a:p>
      </dgm:t>
    </dgm:pt>
    <dgm:pt modelId="{039D8811-8368-4FF6-A804-82222192CA67}" type="pres">
      <dgm:prSet presAssocID="{9C1FBB51-9050-4504-9277-799840BDB247}" presName="comp7" presStyleCnt="0"/>
      <dgm:spPr/>
    </dgm:pt>
    <dgm:pt modelId="{DA9D212D-E5BD-4DB7-AE87-CCCE39C5907D}" type="pres">
      <dgm:prSet presAssocID="{9C1FBB51-9050-4504-9277-799840BDB247}" presName="circle7" presStyleLbl="node1" presStyleIdx="6" presStyleCnt="7" custScaleX="271528"/>
      <dgm:spPr/>
      <dgm:t>
        <a:bodyPr/>
        <a:lstStyle/>
        <a:p>
          <a:endParaRPr lang="en-ZA"/>
        </a:p>
      </dgm:t>
    </dgm:pt>
    <dgm:pt modelId="{BA8FEC6F-47F7-49FD-80FE-FFC1FE3ACDF9}" type="pres">
      <dgm:prSet presAssocID="{9C1FBB51-9050-4504-9277-799840BDB247}" presName="c7text" presStyleLbl="node1" presStyleIdx="6" presStyleCnt="7">
        <dgm:presLayoutVars>
          <dgm:bulletEnabled val="1"/>
        </dgm:presLayoutVars>
      </dgm:prSet>
      <dgm:spPr/>
      <dgm:t>
        <a:bodyPr/>
        <a:lstStyle/>
        <a:p>
          <a:endParaRPr lang="en-ZA"/>
        </a:p>
      </dgm:t>
    </dgm:pt>
  </dgm:ptLst>
  <dgm:cxnLst>
    <dgm:cxn modelId="{C687CCF8-BDB7-467E-BFAF-F87201982854}" type="presOf" srcId="{CFF6D4DA-FD31-4BE9-8D58-0E200D6EE89F}" destId="{01521122-025D-4251-A16E-EEABB5277264}" srcOrd="0" destOrd="0" presId="urn:microsoft.com/office/officeart/2005/8/layout/venn2"/>
    <dgm:cxn modelId="{5F0DD817-1A75-44A2-AA00-9C53840812DB}" type="presOf" srcId="{CFF6D4DA-FD31-4BE9-8D58-0E200D6EE89F}" destId="{BD2A5187-FE27-4974-8431-35E1A7FB58C9}" srcOrd="1" destOrd="0" presId="urn:microsoft.com/office/officeart/2005/8/layout/venn2"/>
    <dgm:cxn modelId="{1D6A2DF4-1325-4386-B3CE-ED6B414E37AD}" type="presOf" srcId="{BBF56476-3A69-4896-8753-F0C0CBF00577}" destId="{4BE1BB75-8279-4C30-B98B-7F0CAB79D2FB}" srcOrd="0" destOrd="0" presId="urn:microsoft.com/office/officeart/2005/8/layout/venn2"/>
    <dgm:cxn modelId="{BDAD1506-7540-4A64-B0C1-1688CCC44C67}" type="presOf" srcId="{D1D31033-1CD0-4688-A47B-C53DC9F59908}" destId="{1B406AE1-E4C8-488B-9F28-833295D3E226}" srcOrd="1" destOrd="0" presId="urn:microsoft.com/office/officeart/2005/8/layout/venn2"/>
    <dgm:cxn modelId="{A2D10E3E-0B67-41B6-A7F1-62552DE90819}" srcId="{9C1FBB51-9050-4504-9277-799840BDB247}" destId="{D1D31033-1CD0-4688-A47B-C53DC9F59908}" srcOrd="2" destOrd="0" parTransId="{67E056A5-4FD1-43F6-94F2-4779D5F9B464}" sibTransId="{8C96BA94-A81D-439E-8FAB-6AC4CF8CC148}"/>
    <dgm:cxn modelId="{DD86266C-5F69-43A9-90A1-BCDAA02CD6E6}" srcId="{9C1FBB51-9050-4504-9277-799840BDB247}" destId="{576D184E-E444-4F3D-B4F8-B4E021A2947A}" srcOrd="5" destOrd="0" parTransId="{15FD95AA-D9DF-420E-8410-0A52C2EEEEA9}" sibTransId="{6250B45B-D119-4532-BD65-393EEA14DDBE}"/>
    <dgm:cxn modelId="{BCB2DFD3-5ADB-4EA5-A774-F8BC5127549C}" type="presOf" srcId="{3CA7DD14-2F94-4BC0-B8F9-F9327433DCF4}" destId="{71381624-491A-4356-8977-A73CA742ADBE}" srcOrd="0" destOrd="0" presId="urn:microsoft.com/office/officeart/2005/8/layout/venn2"/>
    <dgm:cxn modelId="{88575F23-88AB-4518-ACC2-B15FD5476B7A}" type="presOf" srcId="{9C1FBB51-9050-4504-9277-799840BDB247}" destId="{D2D3553D-72C5-4E94-8C0C-E3971B8C7B9F}" srcOrd="0" destOrd="0" presId="urn:microsoft.com/office/officeart/2005/8/layout/venn2"/>
    <dgm:cxn modelId="{83FAD6BC-A3D9-43FB-ABE0-80EA21059F7B}" type="presOf" srcId="{C6F3164C-9155-4738-8262-8BC798F112F8}" destId="{C55C50A2-48B0-46DA-BA83-72D267DB5335}" srcOrd="1" destOrd="0" presId="urn:microsoft.com/office/officeart/2005/8/layout/venn2"/>
    <dgm:cxn modelId="{B2248DF3-A62C-495D-A228-FFC071B78FAA}" srcId="{9C1FBB51-9050-4504-9277-799840BDB247}" destId="{C6F3164C-9155-4738-8262-8BC798F112F8}" srcOrd="4" destOrd="0" parTransId="{9E0B5ADE-743F-48A1-8631-6D2B1ADB2513}" sibTransId="{19E23FEF-4D91-4B0A-B682-DC34CBD1FD96}"/>
    <dgm:cxn modelId="{CF55A03C-47CE-4D6C-A0D5-374B9E9E4E60}" type="presOf" srcId="{3CA7DD14-2F94-4BC0-B8F9-F9327433DCF4}" destId="{8A8864E7-2A23-409E-B534-36226A2C1B53}" srcOrd="1" destOrd="0" presId="urn:microsoft.com/office/officeart/2005/8/layout/venn2"/>
    <dgm:cxn modelId="{C74841F5-3328-4D67-BEDA-9A2D67BAC6CB}" type="presOf" srcId="{576D184E-E444-4F3D-B4F8-B4E021A2947A}" destId="{BE75CDBA-309D-4636-89D4-820C958B592C}" srcOrd="0" destOrd="0" presId="urn:microsoft.com/office/officeart/2005/8/layout/venn2"/>
    <dgm:cxn modelId="{32CAE417-76F9-46F1-95B4-16F5285E8642}" srcId="{9C1FBB51-9050-4504-9277-799840BDB247}" destId="{CFF6D4DA-FD31-4BE9-8D58-0E200D6EE89F}" srcOrd="1" destOrd="0" parTransId="{1B28F31D-6DA4-4C28-93E0-2C2D1663410B}" sibTransId="{58A5952F-0AE8-4B4E-A868-DBF3F162D4B3}"/>
    <dgm:cxn modelId="{C853488C-EA1A-4A38-A1E6-C9B075930ABC}" srcId="{9C1FBB51-9050-4504-9277-799840BDB247}" destId="{3CA7DD14-2F94-4BC0-B8F9-F9327433DCF4}" srcOrd="0" destOrd="0" parTransId="{ACD028EF-4C82-48B1-9788-199C780F61A2}" sibTransId="{557D2C26-ED1E-41ED-9937-382C84E1A49C}"/>
    <dgm:cxn modelId="{4325E90C-C17D-46B9-BCD5-24451D8DC621}" srcId="{9C1FBB51-9050-4504-9277-799840BDB247}" destId="{BBF56476-3A69-4896-8753-F0C0CBF00577}" srcOrd="3" destOrd="0" parTransId="{243C65FE-CB21-4272-900D-96F801B5E12A}" sibTransId="{C9BF8EB8-9236-4459-8CD9-D1007C7E166E}"/>
    <dgm:cxn modelId="{9791C184-5DF7-4B75-9206-C252E5550677}" type="presOf" srcId="{BBF56476-3A69-4896-8753-F0C0CBF00577}" destId="{F03A00A4-111D-4476-A2F4-2ABD04274828}" srcOrd="1" destOrd="0" presId="urn:microsoft.com/office/officeart/2005/8/layout/venn2"/>
    <dgm:cxn modelId="{3EF9812A-0178-4096-9B39-FD4BD3FEED1F}" type="presOf" srcId="{D1D31033-1CD0-4688-A47B-C53DC9F59908}" destId="{28FE2712-8551-47EF-9438-32D99069A9B3}" srcOrd="0" destOrd="0" presId="urn:microsoft.com/office/officeart/2005/8/layout/venn2"/>
    <dgm:cxn modelId="{B325A0D5-4C33-4E40-BC86-C178D36FF5A3}" type="presOf" srcId="{576D184E-E444-4F3D-B4F8-B4E021A2947A}" destId="{1213B92B-7589-469F-BB99-6CC157AE324D}" srcOrd="1" destOrd="0" presId="urn:microsoft.com/office/officeart/2005/8/layout/venn2"/>
    <dgm:cxn modelId="{9107E472-4056-45A9-B2DA-C321E36919A4}" type="presOf" srcId="{C6F3164C-9155-4738-8262-8BC798F112F8}" destId="{1631B774-260A-4B7A-AA91-F431D3CFB0A3}" srcOrd="0" destOrd="0" presId="urn:microsoft.com/office/officeart/2005/8/layout/venn2"/>
    <dgm:cxn modelId="{CAFB56AD-842F-44EE-8B7B-137A41287640}" srcId="{9C1FBB51-9050-4504-9277-799840BDB247}" destId="{8E5C9823-7D1C-45E3-9037-E1A6E2D53BEE}" srcOrd="6" destOrd="0" parTransId="{0AA4F379-4982-434A-829A-176245C8118C}" sibTransId="{490805E7-EA48-47AA-BA41-5B4778748774}"/>
    <dgm:cxn modelId="{9AF236EF-635D-40EA-B42F-16DD784BE97A}" type="presOf" srcId="{8E5C9823-7D1C-45E3-9037-E1A6E2D53BEE}" destId="{DA9D212D-E5BD-4DB7-AE87-CCCE39C5907D}" srcOrd="0" destOrd="0" presId="urn:microsoft.com/office/officeart/2005/8/layout/venn2"/>
    <dgm:cxn modelId="{32CD1ABE-60F1-4664-A983-8A00DE6B07D4}" type="presOf" srcId="{8E5C9823-7D1C-45E3-9037-E1A6E2D53BEE}" destId="{BA8FEC6F-47F7-49FD-80FE-FFC1FE3ACDF9}" srcOrd="1" destOrd="0" presId="urn:microsoft.com/office/officeart/2005/8/layout/venn2"/>
    <dgm:cxn modelId="{F8C6613B-A2F9-4AE8-9D5E-9E9658AED8B7}" type="presParOf" srcId="{D2D3553D-72C5-4E94-8C0C-E3971B8C7B9F}" destId="{9C6FCCAE-422D-4D74-9D65-EEF22C205BBE}" srcOrd="0" destOrd="0" presId="urn:microsoft.com/office/officeart/2005/8/layout/venn2"/>
    <dgm:cxn modelId="{E610576E-1469-4DFB-ADA8-468A3685C80E}" type="presParOf" srcId="{9C6FCCAE-422D-4D74-9D65-EEF22C205BBE}" destId="{71381624-491A-4356-8977-A73CA742ADBE}" srcOrd="0" destOrd="0" presId="urn:microsoft.com/office/officeart/2005/8/layout/venn2"/>
    <dgm:cxn modelId="{E5479EF8-1C3D-4E4C-A37B-908836C45EF8}" type="presParOf" srcId="{9C6FCCAE-422D-4D74-9D65-EEF22C205BBE}" destId="{8A8864E7-2A23-409E-B534-36226A2C1B53}" srcOrd="1" destOrd="0" presId="urn:microsoft.com/office/officeart/2005/8/layout/venn2"/>
    <dgm:cxn modelId="{0A47E0B2-2F99-4BEF-B3D4-2BC71E1E764B}" type="presParOf" srcId="{D2D3553D-72C5-4E94-8C0C-E3971B8C7B9F}" destId="{26E46E12-0485-4F72-85D3-F182C781ADDA}" srcOrd="1" destOrd="0" presId="urn:microsoft.com/office/officeart/2005/8/layout/venn2"/>
    <dgm:cxn modelId="{56FC97B5-EAAD-4987-B7F8-23FF9A22597D}" type="presParOf" srcId="{26E46E12-0485-4F72-85D3-F182C781ADDA}" destId="{01521122-025D-4251-A16E-EEABB5277264}" srcOrd="0" destOrd="0" presId="urn:microsoft.com/office/officeart/2005/8/layout/venn2"/>
    <dgm:cxn modelId="{07A984BB-AB33-4A28-A310-5BEF9BCD3D92}" type="presParOf" srcId="{26E46E12-0485-4F72-85D3-F182C781ADDA}" destId="{BD2A5187-FE27-4974-8431-35E1A7FB58C9}" srcOrd="1" destOrd="0" presId="urn:microsoft.com/office/officeart/2005/8/layout/venn2"/>
    <dgm:cxn modelId="{A8810400-2A79-43FB-9601-514EF9ECDE3E}" type="presParOf" srcId="{D2D3553D-72C5-4E94-8C0C-E3971B8C7B9F}" destId="{12F0C615-CDB0-4D07-9CEB-C39F7A3AD9F9}" srcOrd="2" destOrd="0" presId="urn:microsoft.com/office/officeart/2005/8/layout/venn2"/>
    <dgm:cxn modelId="{925DD197-CD1D-468A-8F40-20141063225B}" type="presParOf" srcId="{12F0C615-CDB0-4D07-9CEB-C39F7A3AD9F9}" destId="{28FE2712-8551-47EF-9438-32D99069A9B3}" srcOrd="0" destOrd="0" presId="urn:microsoft.com/office/officeart/2005/8/layout/venn2"/>
    <dgm:cxn modelId="{96C12A03-CA91-4D29-B393-F2C465493287}" type="presParOf" srcId="{12F0C615-CDB0-4D07-9CEB-C39F7A3AD9F9}" destId="{1B406AE1-E4C8-488B-9F28-833295D3E226}" srcOrd="1" destOrd="0" presId="urn:microsoft.com/office/officeart/2005/8/layout/venn2"/>
    <dgm:cxn modelId="{E63E0435-EE6D-4B70-9B79-5EA9C189E3A7}" type="presParOf" srcId="{D2D3553D-72C5-4E94-8C0C-E3971B8C7B9F}" destId="{E1124D1B-5197-44C9-86DE-D1C74F25BCE8}" srcOrd="3" destOrd="0" presId="urn:microsoft.com/office/officeart/2005/8/layout/venn2"/>
    <dgm:cxn modelId="{A18BFDEA-3A56-429F-A268-E3401FE7009A}" type="presParOf" srcId="{E1124D1B-5197-44C9-86DE-D1C74F25BCE8}" destId="{4BE1BB75-8279-4C30-B98B-7F0CAB79D2FB}" srcOrd="0" destOrd="0" presId="urn:microsoft.com/office/officeart/2005/8/layout/venn2"/>
    <dgm:cxn modelId="{0A4B7FD2-50BD-4482-9582-CC00ACD532D5}" type="presParOf" srcId="{E1124D1B-5197-44C9-86DE-D1C74F25BCE8}" destId="{F03A00A4-111D-4476-A2F4-2ABD04274828}" srcOrd="1" destOrd="0" presId="urn:microsoft.com/office/officeart/2005/8/layout/venn2"/>
    <dgm:cxn modelId="{AAD3B16C-99AE-4ED7-AFBE-ABD64493DB3B}" type="presParOf" srcId="{D2D3553D-72C5-4E94-8C0C-E3971B8C7B9F}" destId="{2BE8DD15-8D3B-4B0B-831D-420C8095D41F}" srcOrd="4" destOrd="0" presId="urn:microsoft.com/office/officeart/2005/8/layout/venn2"/>
    <dgm:cxn modelId="{9ACF9EC4-269F-4376-8168-B5994BCBFE6C}" type="presParOf" srcId="{2BE8DD15-8D3B-4B0B-831D-420C8095D41F}" destId="{1631B774-260A-4B7A-AA91-F431D3CFB0A3}" srcOrd="0" destOrd="0" presId="urn:microsoft.com/office/officeart/2005/8/layout/venn2"/>
    <dgm:cxn modelId="{30A8CE0B-B0DE-4C3A-8BC8-BC24AF4DCFD3}" type="presParOf" srcId="{2BE8DD15-8D3B-4B0B-831D-420C8095D41F}" destId="{C55C50A2-48B0-46DA-BA83-72D267DB5335}" srcOrd="1" destOrd="0" presId="urn:microsoft.com/office/officeart/2005/8/layout/venn2"/>
    <dgm:cxn modelId="{D9A6B34E-F10A-4461-B713-39D1B0BF0D20}" type="presParOf" srcId="{D2D3553D-72C5-4E94-8C0C-E3971B8C7B9F}" destId="{6D9698BA-BD9D-48C6-87B4-C4129E18183C}" srcOrd="5" destOrd="0" presId="urn:microsoft.com/office/officeart/2005/8/layout/venn2"/>
    <dgm:cxn modelId="{E80CBAD5-C658-4C29-8A54-26F0534C6029}" type="presParOf" srcId="{6D9698BA-BD9D-48C6-87B4-C4129E18183C}" destId="{BE75CDBA-309D-4636-89D4-820C958B592C}" srcOrd="0" destOrd="0" presId="urn:microsoft.com/office/officeart/2005/8/layout/venn2"/>
    <dgm:cxn modelId="{7AC4E329-53B5-4EDA-A01C-67B360FC6AAE}" type="presParOf" srcId="{6D9698BA-BD9D-48C6-87B4-C4129E18183C}" destId="{1213B92B-7589-469F-BB99-6CC157AE324D}" srcOrd="1" destOrd="0" presId="urn:microsoft.com/office/officeart/2005/8/layout/venn2"/>
    <dgm:cxn modelId="{41058832-52E8-41AC-A4DE-1694FAF1935C}" type="presParOf" srcId="{D2D3553D-72C5-4E94-8C0C-E3971B8C7B9F}" destId="{039D8811-8368-4FF6-A804-82222192CA67}" srcOrd="6" destOrd="0" presId="urn:microsoft.com/office/officeart/2005/8/layout/venn2"/>
    <dgm:cxn modelId="{3C02F343-0D94-40ED-AE25-4268A2A2CB8B}" type="presParOf" srcId="{039D8811-8368-4FF6-A804-82222192CA67}" destId="{DA9D212D-E5BD-4DB7-AE87-CCCE39C5907D}" srcOrd="0" destOrd="0" presId="urn:microsoft.com/office/officeart/2005/8/layout/venn2"/>
    <dgm:cxn modelId="{33AC2630-0C92-4EB9-99FD-AF54F11699FB}" type="presParOf" srcId="{039D8811-8368-4FF6-A804-82222192CA67}" destId="{BA8FEC6F-47F7-49FD-80FE-FFC1FE3ACDF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81624-491A-4356-8977-A73CA742ADBE}">
      <dsp:nvSpPr>
        <dsp:cNvPr id="0" name=""/>
        <dsp:cNvSpPr/>
      </dsp:nvSpPr>
      <dsp:spPr>
        <a:xfrm>
          <a:off x="864088" y="-129532"/>
          <a:ext cx="6408727" cy="4773513"/>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dirty="0">
              <a:solidFill>
                <a:sysClr val="windowText" lastClr="000000"/>
              </a:solidFill>
            </a:rPr>
            <a:t>Modernisation </a:t>
          </a:r>
          <a:r>
            <a:rPr lang="en-ZA" sz="1050" b="1" kern="1200" dirty="0" smtClean="0">
              <a:solidFill>
                <a:sysClr val="windowText" lastClr="000000"/>
              </a:solidFill>
            </a:rPr>
            <a:t>, Reform </a:t>
          </a:r>
          <a:r>
            <a:rPr lang="en-ZA" sz="1050" b="1" kern="1200" dirty="0">
              <a:solidFill>
                <a:sysClr val="windowText" lastClr="000000"/>
              </a:solidFill>
            </a:rPr>
            <a:t>and Transformation Actions</a:t>
          </a:r>
        </a:p>
      </dsp:txBody>
      <dsp:txXfrm>
        <a:off x="2866815" y="109143"/>
        <a:ext cx="2403272" cy="477351"/>
      </dsp:txXfrm>
    </dsp:sp>
    <dsp:sp modelId="{01521122-025D-4251-A16E-EEABB5277264}">
      <dsp:nvSpPr>
        <dsp:cNvPr id="0" name=""/>
        <dsp:cNvSpPr/>
      </dsp:nvSpPr>
      <dsp:spPr>
        <a:xfrm>
          <a:off x="1440154" y="475157"/>
          <a:ext cx="5256594" cy="4275616"/>
        </a:xfrm>
        <a:prstGeom prst="ellipse">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a:solidFill>
                <a:sysClr val="windowText" lastClr="000000"/>
              </a:solidFill>
            </a:rPr>
            <a:t>Performance Actions</a:t>
          </a:r>
        </a:p>
      </dsp:txBody>
      <dsp:txXfrm>
        <a:off x="2934998" y="721005"/>
        <a:ext cx="2266906" cy="491695"/>
      </dsp:txXfrm>
    </dsp:sp>
    <dsp:sp modelId="{28FE2712-8551-47EF-9438-32D99069A9B3}">
      <dsp:nvSpPr>
        <dsp:cNvPr id="0" name=""/>
        <dsp:cNvSpPr/>
      </dsp:nvSpPr>
      <dsp:spPr>
        <a:xfrm>
          <a:off x="1872211" y="1102435"/>
          <a:ext cx="4392481" cy="3741632"/>
        </a:xfrm>
        <a:prstGeom prst="ellipse">
          <a:avLst/>
        </a:prstGeom>
        <a:solidFill>
          <a:schemeClr val="tx2">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a:solidFill>
                <a:sysClr val="windowText" lastClr="000000"/>
              </a:solidFill>
            </a:rPr>
            <a:t>ICT Efficiencies Actions</a:t>
          </a:r>
        </a:p>
      </dsp:txBody>
      <dsp:txXfrm>
        <a:off x="2931897" y="1360607"/>
        <a:ext cx="2273109" cy="516345"/>
      </dsp:txXfrm>
    </dsp:sp>
    <dsp:sp modelId="{4BE1BB75-8279-4C30-B98B-7F0CAB79D2FB}">
      <dsp:nvSpPr>
        <dsp:cNvPr id="0" name=""/>
        <dsp:cNvSpPr/>
      </dsp:nvSpPr>
      <dsp:spPr>
        <a:xfrm>
          <a:off x="2232251" y="1759484"/>
          <a:ext cx="3672401" cy="3143561"/>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dirty="0" smtClean="0">
              <a:solidFill>
                <a:sysClr val="windowText" lastClr="000000"/>
              </a:solidFill>
            </a:rPr>
            <a:t>Appropriate </a:t>
          </a:r>
          <a:r>
            <a:rPr lang="en-ZA" sz="1050" b="1" kern="1200" dirty="0">
              <a:solidFill>
                <a:sysClr val="windowText" lastClr="000000"/>
              </a:solidFill>
            </a:rPr>
            <a:t>Service Delivery Models Design</a:t>
          </a:r>
        </a:p>
      </dsp:txBody>
      <dsp:txXfrm>
        <a:off x="3076903" y="2042404"/>
        <a:ext cx="1983097" cy="565841"/>
      </dsp:txXfrm>
    </dsp:sp>
    <dsp:sp modelId="{1631B774-260A-4B7A-AA91-F431D3CFB0A3}">
      <dsp:nvSpPr>
        <dsp:cNvPr id="0" name=""/>
        <dsp:cNvSpPr/>
      </dsp:nvSpPr>
      <dsp:spPr>
        <a:xfrm>
          <a:off x="2448273" y="2528292"/>
          <a:ext cx="3240356" cy="2321970"/>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dirty="0" smtClean="0">
              <a:solidFill>
                <a:sysClr val="windowText" lastClr="000000"/>
              </a:solidFill>
            </a:rPr>
            <a:t>Operational and Business </a:t>
          </a:r>
          <a:r>
            <a:rPr lang="en-ZA" sz="1050" b="1" kern="1200" dirty="0">
              <a:solidFill>
                <a:sysClr val="windowText" lastClr="000000"/>
              </a:solidFill>
            </a:rPr>
            <a:t>Process Efficiencies Actions</a:t>
          </a:r>
        </a:p>
      </dsp:txBody>
      <dsp:txXfrm>
        <a:off x="3015336" y="2818539"/>
        <a:ext cx="2106231" cy="580492"/>
      </dsp:txXfrm>
    </dsp:sp>
    <dsp:sp modelId="{BE75CDBA-309D-4636-89D4-820C958B592C}">
      <dsp:nvSpPr>
        <dsp:cNvPr id="0" name=""/>
        <dsp:cNvSpPr/>
      </dsp:nvSpPr>
      <dsp:spPr>
        <a:xfrm>
          <a:off x="2664293" y="3258492"/>
          <a:ext cx="2808317" cy="1577598"/>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dirty="0" smtClean="0">
              <a:solidFill>
                <a:sysClr val="windowText" lastClr="000000"/>
              </a:solidFill>
            </a:rPr>
            <a:t>Physical Infrastructure and Asset </a:t>
          </a:r>
          <a:r>
            <a:rPr lang="en-ZA" sz="1050" b="1" kern="1200" dirty="0">
              <a:solidFill>
                <a:sysClr val="windowText" lastClr="000000"/>
              </a:solidFill>
            </a:rPr>
            <a:t>Management Actions</a:t>
          </a:r>
        </a:p>
      </dsp:txBody>
      <dsp:txXfrm>
        <a:off x="3113624" y="3494343"/>
        <a:ext cx="1909655" cy="380201"/>
      </dsp:txXfrm>
    </dsp:sp>
    <dsp:sp modelId="{DA9D212D-E5BD-4DB7-AE87-CCCE39C5907D}">
      <dsp:nvSpPr>
        <dsp:cNvPr id="0" name=""/>
        <dsp:cNvSpPr/>
      </dsp:nvSpPr>
      <dsp:spPr>
        <a:xfrm>
          <a:off x="3096345" y="3927953"/>
          <a:ext cx="1944213" cy="71602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ZA" sz="1050" b="1" kern="1200" dirty="0">
              <a:solidFill>
                <a:sysClr val="windowText" lastClr="000000"/>
              </a:solidFill>
            </a:rPr>
            <a:t>Human Resources Actions</a:t>
          </a:r>
        </a:p>
      </dsp:txBody>
      <dsp:txXfrm>
        <a:off x="3381068" y="4106960"/>
        <a:ext cx="1374766" cy="35801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defTabSz="920750">
              <a:spcBef>
                <a:spcPct val="0"/>
              </a:spcBef>
              <a:buClrTx/>
              <a:buSzTx/>
              <a:buFontTx/>
              <a:buNone/>
              <a:defRPr sz="1200">
                <a:latin typeface="Arial" charset="0"/>
              </a:defRPr>
            </a:lvl1pPr>
          </a:lstStyle>
          <a:p>
            <a:pPr>
              <a:defRPr/>
            </a:pPr>
            <a:endParaRPr lang="en-US" dirty="0"/>
          </a:p>
        </p:txBody>
      </p:sp>
      <p:sp>
        <p:nvSpPr>
          <p:cNvPr id="21507"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defTabSz="920750">
              <a:spcBef>
                <a:spcPct val="0"/>
              </a:spcBef>
              <a:buClrTx/>
              <a:buSzTx/>
              <a:buFontTx/>
              <a:buNone/>
              <a:defRPr sz="1200">
                <a:latin typeface="Arial" charset="0"/>
              </a:defRPr>
            </a:lvl1pPr>
          </a:lstStyle>
          <a:p>
            <a:pPr>
              <a:defRPr/>
            </a:pPr>
            <a:endParaRPr lang="en-US" dirty="0"/>
          </a:p>
        </p:txBody>
      </p:sp>
      <p:sp>
        <p:nvSpPr>
          <p:cNvPr id="21508"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defTabSz="920750">
              <a:spcBef>
                <a:spcPct val="0"/>
              </a:spcBef>
              <a:buClrTx/>
              <a:buSzTx/>
              <a:buFontTx/>
              <a:buNone/>
              <a:defRPr sz="1200">
                <a:latin typeface="Arial" charset="0"/>
              </a:defRPr>
            </a:lvl1pPr>
          </a:lstStyle>
          <a:p>
            <a:pPr>
              <a:defRPr/>
            </a:pPr>
            <a:endParaRPr lang="en-US" dirty="0"/>
          </a:p>
        </p:txBody>
      </p:sp>
      <p:sp>
        <p:nvSpPr>
          <p:cNvPr id="21509"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defTabSz="920750">
              <a:spcBef>
                <a:spcPct val="0"/>
              </a:spcBef>
              <a:buClrTx/>
              <a:buSzTx/>
              <a:buFontTx/>
              <a:buNone/>
              <a:defRPr sz="1200">
                <a:latin typeface="Arial" charset="0"/>
              </a:defRPr>
            </a:lvl1pPr>
          </a:lstStyle>
          <a:p>
            <a:pPr>
              <a:defRPr/>
            </a:pPr>
            <a:fld id="{A08EEC1C-3E39-495F-882B-2123332C32A3}" type="slidenum">
              <a:rPr lang="en-US"/>
              <a:pPr>
                <a:defRPr/>
              </a:pPr>
              <a:t>‹#›</a:t>
            </a:fld>
            <a:endParaRPr lang="en-US" dirty="0"/>
          </a:p>
        </p:txBody>
      </p:sp>
    </p:spTree>
    <p:extLst>
      <p:ext uri="{BB962C8B-B14F-4D97-AF65-F5344CB8AC3E}">
        <p14:creationId xmlns:p14="http://schemas.microsoft.com/office/powerpoint/2010/main" val="206334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defTabSz="920750">
              <a:spcBef>
                <a:spcPct val="0"/>
              </a:spcBef>
              <a:buClrTx/>
              <a:buSzTx/>
              <a:buFontTx/>
              <a:buNone/>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defTabSz="920750">
              <a:spcBef>
                <a:spcPct val="0"/>
              </a:spcBef>
              <a:buClrTx/>
              <a:buSzTx/>
              <a:buFontTx/>
              <a:buNone/>
              <a:defRPr sz="1200">
                <a:latin typeface="Arial"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defTabSz="920750">
              <a:spcBef>
                <a:spcPct val="0"/>
              </a:spcBef>
              <a:buClrTx/>
              <a:buSzTx/>
              <a:buFontTx/>
              <a:buNone/>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defTabSz="920750">
              <a:spcBef>
                <a:spcPct val="0"/>
              </a:spcBef>
              <a:buClrTx/>
              <a:buSzTx/>
              <a:buFontTx/>
              <a:buNone/>
              <a:defRPr sz="1200">
                <a:latin typeface="Arial" charset="0"/>
              </a:defRPr>
            </a:lvl1pPr>
          </a:lstStyle>
          <a:p>
            <a:pPr>
              <a:defRPr/>
            </a:pPr>
            <a:fld id="{03D1BF23-939D-4B5F-BE0C-D6D7978EFBCA}" type="slidenum">
              <a:rPr lang="en-US"/>
              <a:pPr>
                <a:defRPr/>
              </a:pPr>
              <a:t>‹#›</a:t>
            </a:fld>
            <a:endParaRPr lang="en-US" dirty="0"/>
          </a:p>
        </p:txBody>
      </p:sp>
    </p:spTree>
    <p:extLst>
      <p:ext uri="{BB962C8B-B14F-4D97-AF65-F5344CB8AC3E}">
        <p14:creationId xmlns:p14="http://schemas.microsoft.com/office/powerpoint/2010/main" val="110536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9AB577-C39F-484B-B16E-8D8A2E254EFE}"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algn="ctr" eaLnBrk="1" hangingPunct="1"/>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CA7473-8FF5-4EF5-A8F8-9D4C6D1BBFE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2439E-4CCA-403B-B98E-396A7A393A0C}" type="slidenum">
              <a:rPr lang="en-US"/>
              <a:pPr/>
              <a:t>19</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3D1BF23-939D-4B5F-BE0C-D6D7978EFBCA}" type="slidenum">
              <a:rPr lang="en-US" smtClean="0"/>
              <a:pPr>
                <a:defRPr/>
              </a:pPr>
              <a:t>20</a:t>
            </a:fld>
            <a:endParaRPr lang="en-US" dirty="0"/>
          </a:p>
        </p:txBody>
      </p:sp>
    </p:spTree>
    <p:extLst>
      <p:ext uri="{BB962C8B-B14F-4D97-AF65-F5344CB8AC3E}">
        <p14:creationId xmlns:p14="http://schemas.microsoft.com/office/powerpoint/2010/main" val="243719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2439E-4CCA-403B-B98E-396A7A393A0C}" type="slidenum">
              <a:rPr lang="en-US"/>
              <a:pPr/>
              <a:t>26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2439E-4CCA-403B-B98E-396A7A393A0C}" type="slidenum">
              <a:rPr lang="en-US"/>
              <a:pPr/>
              <a:t>28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2439E-4CCA-403B-B98E-396A7A393A0C}" type="slidenum">
              <a:rPr lang="en-US"/>
              <a:pPr/>
              <a:t>34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FE76B-6219-4632-B47C-F74780ED6DB7}" type="slidenum">
              <a:rPr lang="en-US"/>
              <a:pPr/>
              <a:t>41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lgn="ct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spcBef>
                <a:spcPct val="20000"/>
              </a:spcBef>
              <a:buClr>
                <a:schemeClr val="accent1"/>
              </a:buClr>
              <a:buSzPct val="65000"/>
              <a:buFont typeface="Wingdings" pitchFamily="2" charset="2"/>
              <a:buNone/>
              <a:defRPr/>
            </a:pPr>
            <a:endParaRPr lang="en-US" dirty="0"/>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spcBef>
                <a:spcPct val="20000"/>
              </a:spcBef>
              <a:buClr>
                <a:schemeClr val="accent1"/>
              </a:buClr>
              <a:buSzPct val="65000"/>
              <a:buFont typeface="Wingdings" pitchFamily="2" charset="2"/>
              <a:buNone/>
              <a:defRPr/>
            </a:pPr>
            <a:endParaRPr lang="en-US" dirty="0"/>
          </a:p>
        </p:txBody>
      </p:sp>
      <p:sp>
        <p:nvSpPr>
          <p:cNvPr id="7680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7680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r>
              <a:rPr lang="en-US" altLang="en-US" dirty="0"/>
              <a:t>SECRET</a:t>
            </a:r>
          </a:p>
        </p:txBody>
      </p:sp>
      <p:sp>
        <p:nvSpPr>
          <p:cNvPr id="8" name="Rectangle 6"/>
          <p:cNvSpPr>
            <a:spLocks noGrp="1" noChangeArrowheads="1"/>
          </p:cNvSpPr>
          <p:nvPr>
            <p:ph type="sldNum" sz="quarter" idx="12"/>
          </p:nvPr>
        </p:nvSpPr>
        <p:spPr/>
        <p:txBody>
          <a:bodyPr/>
          <a:lstStyle>
            <a:lvl1pPr>
              <a:defRPr/>
            </a:lvl1pPr>
          </a:lstStyle>
          <a:p>
            <a:pPr>
              <a:defRPr/>
            </a:pPr>
            <a:fld id="{B0738DDF-0E5C-4D8B-8AAB-0292978633B7}" type="slidenum">
              <a:rPr lang="en-US" altLang="en-US"/>
              <a:pPr>
                <a:defRPr/>
              </a:pPr>
              <a:t>‹#›</a:t>
            </a:fld>
            <a:endParaRPr lang="en-US"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6" name="Rectangle 6"/>
          <p:cNvSpPr>
            <a:spLocks noGrp="1" noChangeArrowheads="1"/>
          </p:cNvSpPr>
          <p:nvPr>
            <p:ph type="sldNum" sz="quarter" idx="12"/>
          </p:nvPr>
        </p:nvSpPr>
        <p:spPr>
          <a:ln/>
        </p:spPr>
        <p:txBody>
          <a:bodyPr/>
          <a:lstStyle>
            <a:lvl1pPr>
              <a:defRPr/>
            </a:lvl1pPr>
          </a:lstStyle>
          <a:p>
            <a:pPr>
              <a:defRPr/>
            </a:pPr>
            <a:fld id="{8D6C5B4F-E44F-4DCC-90DD-751C69481AD1}" type="slidenum">
              <a:rPr lang="en-US" altLang="en-US"/>
              <a:pPr>
                <a:defRPr/>
              </a:pPr>
              <a:t>‹#›</a:t>
            </a:fld>
            <a:endParaRPr lang="en-US"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6" name="Rectangle 6"/>
          <p:cNvSpPr>
            <a:spLocks noGrp="1" noChangeArrowheads="1"/>
          </p:cNvSpPr>
          <p:nvPr>
            <p:ph type="sldNum" sz="quarter" idx="12"/>
          </p:nvPr>
        </p:nvSpPr>
        <p:spPr>
          <a:ln/>
        </p:spPr>
        <p:txBody>
          <a:bodyPr/>
          <a:lstStyle>
            <a:lvl1pPr>
              <a:defRPr/>
            </a:lvl1pPr>
          </a:lstStyle>
          <a:p>
            <a:pPr>
              <a:defRPr/>
            </a:pPr>
            <a:fld id="{903A037E-3765-44A7-AA22-BB60276CCC35}" type="slidenum">
              <a:rPr lang="en-US" altLang="en-US"/>
              <a:pPr>
                <a:defRPr/>
              </a:pPr>
              <a:t>‹#›</a:t>
            </a:fld>
            <a:endParaRPr lang="en-US" alt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6" name="Rectangle 6"/>
          <p:cNvSpPr>
            <a:spLocks noGrp="1" noChangeArrowheads="1"/>
          </p:cNvSpPr>
          <p:nvPr>
            <p:ph type="sldNum" sz="quarter" idx="12"/>
          </p:nvPr>
        </p:nvSpPr>
        <p:spPr>
          <a:ln/>
        </p:spPr>
        <p:txBody>
          <a:bodyPr/>
          <a:lstStyle>
            <a:lvl1pPr>
              <a:defRPr/>
            </a:lvl1pPr>
          </a:lstStyle>
          <a:p>
            <a:pPr>
              <a:defRPr/>
            </a:pPr>
            <a:fld id="{56E2F495-08B0-497F-AF5F-9CAF451DF252}" type="slidenum">
              <a:rPr lang="en-US" altLang="en-US"/>
              <a:pPr>
                <a:defRPr/>
              </a:pPr>
              <a:t>‹#›</a:t>
            </a:fld>
            <a:endParaRPr lang="en-US"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6" name="Rectangle 6"/>
          <p:cNvSpPr>
            <a:spLocks noGrp="1" noChangeArrowheads="1"/>
          </p:cNvSpPr>
          <p:nvPr>
            <p:ph type="sldNum" sz="quarter" idx="12"/>
          </p:nvPr>
        </p:nvSpPr>
        <p:spPr>
          <a:ln/>
        </p:spPr>
        <p:txBody>
          <a:bodyPr/>
          <a:lstStyle>
            <a:lvl1pPr>
              <a:defRPr/>
            </a:lvl1pPr>
          </a:lstStyle>
          <a:p>
            <a:pPr>
              <a:defRPr/>
            </a:pPr>
            <a:fld id="{60F0851C-7F66-4BEB-8B30-D0A2491F26B9}" type="slidenum">
              <a:rPr lang="en-US" altLang="en-US"/>
              <a:pPr>
                <a:defRPr/>
              </a:pPr>
              <a:t>‹#›</a:t>
            </a:fld>
            <a:endParaRPr lang="en-US"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6" name="Rectangle 6"/>
          <p:cNvSpPr>
            <a:spLocks noGrp="1" noChangeArrowheads="1"/>
          </p:cNvSpPr>
          <p:nvPr>
            <p:ph type="sldNum" sz="quarter" idx="12"/>
          </p:nvPr>
        </p:nvSpPr>
        <p:spPr>
          <a:ln/>
        </p:spPr>
        <p:txBody>
          <a:bodyPr/>
          <a:lstStyle>
            <a:lvl1pPr>
              <a:defRPr/>
            </a:lvl1pPr>
          </a:lstStyle>
          <a:p>
            <a:pPr>
              <a:defRPr/>
            </a:pPr>
            <a:fld id="{165F2DE7-DB1D-4F8D-8C51-B4995C6B2212}" type="slidenum">
              <a:rPr lang="en-US" altLang="en-US"/>
              <a:pPr>
                <a:defRPr/>
              </a:pPr>
              <a:t>‹#›</a:t>
            </a:fld>
            <a:endParaRPr lang="en-US" alt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7" name="Rectangle 6"/>
          <p:cNvSpPr>
            <a:spLocks noGrp="1" noChangeArrowheads="1"/>
          </p:cNvSpPr>
          <p:nvPr>
            <p:ph type="sldNum" sz="quarter" idx="12"/>
          </p:nvPr>
        </p:nvSpPr>
        <p:spPr>
          <a:ln/>
        </p:spPr>
        <p:txBody>
          <a:bodyPr/>
          <a:lstStyle>
            <a:lvl1pPr>
              <a:defRPr/>
            </a:lvl1pPr>
          </a:lstStyle>
          <a:p>
            <a:pPr>
              <a:defRPr/>
            </a:pPr>
            <a:fld id="{B0EA1676-4295-49D1-97B1-2DC4FEF659FA}" type="slidenum">
              <a:rPr lang="en-US" altLang="en-US"/>
              <a:pPr>
                <a:defRPr/>
              </a:pPr>
              <a:t>‹#›</a:t>
            </a:fld>
            <a:endParaRPr lang="en-US" alt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9" name="Rectangle 6"/>
          <p:cNvSpPr>
            <a:spLocks noGrp="1" noChangeArrowheads="1"/>
          </p:cNvSpPr>
          <p:nvPr>
            <p:ph type="sldNum" sz="quarter" idx="12"/>
          </p:nvPr>
        </p:nvSpPr>
        <p:spPr>
          <a:ln/>
        </p:spPr>
        <p:txBody>
          <a:bodyPr/>
          <a:lstStyle>
            <a:lvl1pPr>
              <a:defRPr/>
            </a:lvl1pPr>
          </a:lstStyle>
          <a:p>
            <a:pPr>
              <a:defRPr/>
            </a:pPr>
            <a:fld id="{BBFCAF4A-F85F-4644-9C29-7A7C2FB56795}" type="slidenum">
              <a:rPr lang="en-US" altLang="en-US"/>
              <a:pPr>
                <a:defRPr/>
              </a:pPr>
              <a:t>‹#›</a:t>
            </a:fld>
            <a:endParaRPr lang="en-US" alt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5" name="Rectangle 6"/>
          <p:cNvSpPr>
            <a:spLocks noGrp="1" noChangeArrowheads="1"/>
          </p:cNvSpPr>
          <p:nvPr>
            <p:ph type="sldNum" sz="quarter" idx="12"/>
          </p:nvPr>
        </p:nvSpPr>
        <p:spPr>
          <a:ln/>
        </p:spPr>
        <p:txBody>
          <a:bodyPr/>
          <a:lstStyle>
            <a:lvl1pPr>
              <a:defRPr/>
            </a:lvl1pPr>
          </a:lstStyle>
          <a:p>
            <a:pPr>
              <a:defRPr/>
            </a:pPr>
            <a:fld id="{3833195A-2AA4-456F-9B29-66769AD26ECC}" type="slidenum">
              <a:rPr lang="en-US" altLang="en-US"/>
              <a:pPr>
                <a:defRPr/>
              </a:pPr>
              <a:t>‹#›</a:t>
            </a:fld>
            <a:endParaRPr lang="en-US" alt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4" name="Rectangle 6"/>
          <p:cNvSpPr>
            <a:spLocks noGrp="1" noChangeArrowheads="1"/>
          </p:cNvSpPr>
          <p:nvPr>
            <p:ph type="sldNum" sz="quarter" idx="12"/>
          </p:nvPr>
        </p:nvSpPr>
        <p:spPr>
          <a:ln/>
        </p:spPr>
        <p:txBody>
          <a:bodyPr/>
          <a:lstStyle>
            <a:lvl1pPr>
              <a:defRPr/>
            </a:lvl1pPr>
          </a:lstStyle>
          <a:p>
            <a:pPr>
              <a:defRPr/>
            </a:pPr>
            <a:fld id="{1F0B1ECF-CF39-42A9-8F32-666CBBF9B46D}" type="slidenum">
              <a:rPr lang="en-US" altLang="en-US"/>
              <a:pPr>
                <a:defRPr/>
              </a:pPr>
              <a:t>‹#›</a:t>
            </a:fld>
            <a:endParaRPr lang="en-US" alt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7" name="Rectangle 6"/>
          <p:cNvSpPr>
            <a:spLocks noGrp="1" noChangeArrowheads="1"/>
          </p:cNvSpPr>
          <p:nvPr>
            <p:ph type="sldNum" sz="quarter" idx="12"/>
          </p:nvPr>
        </p:nvSpPr>
        <p:spPr>
          <a:ln/>
        </p:spPr>
        <p:txBody>
          <a:bodyPr/>
          <a:lstStyle>
            <a:lvl1pPr>
              <a:defRPr/>
            </a:lvl1pPr>
          </a:lstStyle>
          <a:p>
            <a:pPr>
              <a:defRPr/>
            </a:pPr>
            <a:fld id="{7BB72F56-92C7-4D03-AC97-6ABD47A11F9A}" type="slidenum">
              <a:rPr lang="en-US" altLang="en-US"/>
              <a:pPr>
                <a:defRPr/>
              </a:pPr>
              <a:t>‹#›</a:t>
            </a:fld>
            <a:endParaRPr lang="en-US" alt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SECRET</a:t>
            </a:r>
          </a:p>
        </p:txBody>
      </p:sp>
      <p:sp>
        <p:nvSpPr>
          <p:cNvPr id="7" name="Rectangle 6"/>
          <p:cNvSpPr>
            <a:spLocks noGrp="1" noChangeArrowheads="1"/>
          </p:cNvSpPr>
          <p:nvPr>
            <p:ph type="sldNum" sz="quarter" idx="12"/>
          </p:nvPr>
        </p:nvSpPr>
        <p:spPr>
          <a:ln/>
        </p:spPr>
        <p:txBody>
          <a:bodyPr/>
          <a:lstStyle>
            <a:lvl1pPr>
              <a:defRPr/>
            </a:lvl1pPr>
          </a:lstStyle>
          <a:p>
            <a:pPr>
              <a:defRPr/>
            </a:pPr>
            <a:fld id="{08CA71A1-36B1-40D6-80E2-91433C19D0CD}" type="slidenum">
              <a:rPr lang="en-US" altLang="en-US"/>
              <a:pPr>
                <a:defRPr/>
              </a:pPr>
              <a:t>‹#›</a:t>
            </a:fld>
            <a:endParaRPr lang="en-US" alt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vl1pPr>
          </a:lstStyle>
          <a:p>
            <a:pPr>
              <a:defRPr/>
            </a:pPr>
            <a:endParaRPr lang="en-US" altLang="en-US" dirty="0"/>
          </a:p>
        </p:txBody>
      </p:sp>
      <p:sp>
        <p:nvSpPr>
          <p:cNvPr id="757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a:lvl1pPr>
          </a:lstStyle>
          <a:p>
            <a:pPr>
              <a:defRPr/>
            </a:pPr>
            <a:r>
              <a:rPr lang="en-US" altLang="en-US" dirty="0"/>
              <a:t>SECRET</a:t>
            </a:r>
          </a:p>
        </p:txBody>
      </p:sp>
      <p:sp>
        <p:nvSpPr>
          <p:cNvPr id="757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vl1pPr>
          </a:lstStyle>
          <a:p>
            <a:pPr>
              <a:defRPr/>
            </a:pPr>
            <a:fld id="{53B9D068-0038-4ED6-9A4C-F295F961AD47}" type="slidenum">
              <a:rPr lang="en-US" altLang="en-US"/>
              <a:pPr>
                <a:defRPr/>
              </a:pPr>
              <a:t>‹#›</a:t>
            </a:fld>
            <a:endParaRPr lang="en-US" altLang="en-US" dirty="0"/>
          </a:p>
        </p:txBody>
      </p:sp>
      <p:sp>
        <p:nvSpPr>
          <p:cNvPr id="757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spcBef>
                <a:spcPct val="20000"/>
              </a:spcBef>
              <a:buClr>
                <a:schemeClr val="accent1"/>
              </a:buClr>
              <a:buSzPct val="65000"/>
              <a:buFont typeface="Wingdings" pitchFamily="2" charset="2"/>
              <a:buNone/>
              <a:defRPr/>
            </a:pPr>
            <a:endParaRPr lang="en-US" dirty="0"/>
          </a:p>
        </p:txBody>
      </p:sp>
      <p:sp>
        <p:nvSpPr>
          <p:cNvPr id="757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spcBef>
                <a:spcPct val="20000"/>
              </a:spcBef>
              <a:buClr>
                <a:schemeClr val="accent1"/>
              </a:buClr>
              <a:buSzPct val="65000"/>
              <a:buFont typeface="Wingdings" pitchFamily="2" charset="2"/>
              <a:buNone/>
              <a:defRPr/>
            </a:pPr>
            <a:endParaRPr lang="en-US" dirty="0"/>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random/>
  </p:transition>
  <p:timing>
    <p:tnLst>
      <p:par>
        <p:cTn id="1" dur="indefinite" restart="never" nodeType="tmRoot"/>
      </p:par>
    </p:tnLst>
  </p:timing>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http://www.african-drumbeat.co.uk/drum-makers/images/akia-kwabina.jpg" TargetMode="External"/><Relationship Id="rId5" Type="http://schemas.openxmlformats.org/officeDocument/2006/relationships/image" Target="../media/image2.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http://www.african-drumbeat.co.uk/drum-makers/images/akia-kwabina.jpg"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http://www.african-drumbeat.co.uk/drum-makers/images/akia-kwabina.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http://www.african-drumbeat.co.uk/drum-makers/images/akia-kwabina.jpg" TargetMode="Externa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71500" y="285750"/>
            <a:ext cx="8072438" cy="3786188"/>
          </a:xfrm>
        </p:spPr>
        <p:txBody>
          <a:bodyPr/>
          <a:lstStyle/>
          <a:p>
            <a:pPr algn="ctr" eaLnBrk="1" hangingPunct="1"/>
            <a:r>
              <a:rPr lang="en-US" sz="3600" b="1" dirty="0" smtClean="0"/>
              <a:t/>
            </a:r>
            <a:br>
              <a:rPr lang="en-US" sz="3600" b="1" dirty="0" smtClean="0"/>
            </a:br>
            <a:r>
              <a:rPr lang="en-US" sz="3600" b="1" dirty="0" smtClean="0"/>
              <a:t/>
            </a:r>
            <a:br>
              <a:rPr lang="en-US" sz="3600" b="1" dirty="0" smtClean="0"/>
            </a:br>
            <a:r>
              <a:rPr lang="en-US" sz="2800" b="1" dirty="0" smtClean="0">
                <a:latin typeface="Arial Black" pitchFamily="34" charset="0"/>
              </a:rPr>
              <a:t> MANAGING </a:t>
            </a:r>
            <a:r>
              <a:rPr lang="en-US" sz="2800" b="1" dirty="0" smtClean="0">
                <a:latin typeface="Arial Black" pitchFamily="34" charset="0"/>
              </a:rPr>
              <a:t>INCREASING DEMANDS FOR PUBLIC SERVICES AMIDST THE SHRINKING PUBLIC RESOURCES  </a:t>
            </a:r>
            <a:endParaRPr lang="en-US" sz="3200" b="1" dirty="0" smtClean="0">
              <a:latin typeface="Arial Black" pitchFamily="34" charset="0"/>
            </a:endParaRPr>
          </a:p>
        </p:txBody>
      </p:sp>
      <p:sp>
        <p:nvSpPr>
          <p:cNvPr id="4099" name="Rectangle 3"/>
          <p:cNvSpPr>
            <a:spLocks noGrp="1" noChangeArrowheads="1"/>
          </p:cNvSpPr>
          <p:nvPr>
            <p:ph type="subTitle" idx="1"/>
          </p:nvPr>
        </p:nvSpPr>
        <p:spPr>
          <a:xfrm>
            <a:off x="468313" y="4005263"/>
            <a:ext cx="8496300" cy="1367953"/>
          </a:xfrm>
        </p:spPr>
        <p:txBody>
          <a:bodyPr/>
          <a:lstStyle/>
          <a:p>
            <a:pPr algn="ctr" eaLnBrk="1" hangingPunct="1">
              <a:lnSpc>
                <a:spcPct val="90000"/>
              </a:lnSpc>
            </a:pPr>
            <a:r>
              <a:rPr lang="en-US" sz="2000" b="1" dirty="0" smtClean="0"/>
              <a:t>PRESENTATION TO </a:t>
            </a:r>
            <a:r>
              <a:rPr lang="en-US" sz="2000" b="1" dirty="0" smtClean="0"/>
              <a:t>MPUMALANGA PROVINCIAL SMS SUMMIT </a:t>
            </a:r>
          </a:p>
          <a:p>
            <a:pPr algn="ctr" eaLnBrk="1" hangingPunct="1">
              <a:lnSpc>
                <a:spcPct val="90000"/>
              </a:lnSpc>
            </a:pPr>
            <a:r>
              <a:rPr lang="en-US" sz="2000" b="1" dirty="0" smtClean="0"/>
              <a:t>26 NOVEMBER</a:t>
            </a:r>
            <a:r>
              <a:rPr lang="en-US" sz="2000" b="1" dirty="0" smtClean="0"/>
              <a:t> </a:t>
            </a:r>
            <a:r>
              <a:rPr lang="en-US" sz="2000" b="1" dirty="0" smtClean="0"/>
              <a:t>2014</a:t>
            </a:r>
          </a:p>
          <a:p>
            <a:pPr algn="ctr" eaLnBrk="1" hangingPunct="1">
              <a:lnSpc>
                <a:spcPct val="90000"/>
              </a:lnSpc>
            </a:pPr>
            <a:endParaRPr lang="en-US" sz="2000" b="1" dirty="0" smtClean="0"/>
          </a:p>
        </p:txBody>
      </p:sp>
      <p:pic>
        <p:nvPicPr>
          <p:cNvPr id="4100" name="Picture 5" descr="coatofarms"/>
          <p:cNvPicPr>
            <a:picLocks noChangeAspect="1" noChangeArrowheads="1"/>
          </p:cNvPicPr>
          <p:nvPr/>
        </p:nvPicPr>
        <p:blipFill>
          <a:blip r:embed="rId3" cstate="print"/>
          <a:srcRect/>
          <a:stretch>
            <a:fillRect/>
          </a:stretch>
        </p:blipFill>
        <p:spPr bwMode="auto">
          <a:xfrm>
            <a:off x="4143375" y="285750"/>
            <a:ext cx="792163" cy="863600"/>
          </a:xfrm>
          <a:prstGeom prst="rect">
            <a:avLst/>
          </a:prstGeom>
          <a:noFill/>
          <a:ln w="9525">
            <a:noFill/>
            <a:miter lim="800000"/>
            <a:headEnd/>
            <a:tailEnd/>
          </a:ln>
        </p:spPr>
      </p:pic>
      <p:pic>
        <p:nvPicPr>
          <p:cNvPr id="5" name="Picture 12" descr="http://www.african-drumbeat.co.uk/drum-makers/images/akia-kwabina.jpg">
            <a:hlinkClick r:id="" action="ppaction://noaction">
              <a:snd r:embed="rId4" name="drumroll.wav"/>
            </a:hlinkClick>
          </p:cNvPr>
          <p:cNvPicPr>
            <a:picLocks noChangeAspect="1" noChangeArrowheads="1"/>
          </p:cNvPicPr>
          <p:nvPr/>
        </p:nvPicPr>
        <p:blipFill>
          <a:blip r:embed="rId5" r:link="rId6" cstate="print"/>
          <a:srcRect/>
          <a:stretch>
            <a:fillRect/>
          </a:stretch>
        </p:blipFill>
        <p:spPr bwMode="auto">
          <a:xfrm>
            <a:off x="179512" y="4941168"/>
            <a:ext cx="1907704" cy="1800200"/>
          </a:xfrm>
          <a:prstGeom prst="rect">
            <a:avLst/>
          </a:prstGeom>
          <a:solidFill>
            <a:schemeClr val="accent1"/>
          </a:solidFill>
          <a:ln w="9525">
            <a:noFill/>
            <a:miter lim="800000"/>
            <a:headEnd/>
            <a:tailEnd/>
          </a:ln>
        </p:spPr>
      </p:pic>
      <p:pic>
        <p:nvPicPr>
          <p:cNvPr id="6" name="Picture 5" descr="belief set"/>
          <p:cNvPicPr>
            <a:picLocks noChangeAspect="1" noChangeArrowheads="1"/>
          </p:cNvPicPr>
          <p:nvPr/>
        </p:nvPicPr>
        <p:blipFill>
          <a:blip r:embed="rId7" cstate="print"/>
          <a:srcRect/>
          <a:stretch>
            <a:fillRect/>
          </a:stretch>
        </p:blipFill>
        <p:spPr bwMode="auto">
          <a:xfrm>
            <a:off x="2087216" y="5740805"/>
            <a:ext cx="5077072" cy="996950"/>
          </a:xfrm>
          <a:prstGeom prst="rect">
            <a:avLst/>
          </a:prstGeom>
          <a:noFill/>
          <a:ln w="9525">
            <a:noFill/>
            <a:miter lim="800000"/>
            <a:headEnd/>
            <a:tailEnd/>
          </a:ln>
        </p:spPr>
      </p:pic>
      <p:pic>
        <p:nvPicPr>
          <p:cNvPr id="7" name="Picture 6" descr="PSA Descriptor.jpg"/>
          <p:cNvPicPr>
            <a:picLocks noChangeAspect="1"/>
          </p:cNvPicPr>
          <p:nvPr/>
        </p:nvPicPr>
        <p:blipFill rotWithShape="1">
          <a:blip r:embed="rId8"/>
          <a:srcRect l="1668" t="53548" r="64612" b="3018"/>
          <a:stretch/>
        </p:blipFill>
        <p:spPr>
          <a:xfrm>
            <a:off x="7164288" y="4941168"/>
            <a:ext cx="1979712" cy="181348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10</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SA as a Developmental State</a:t>
            </a: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ZA" sz="2400" dirty="0"/>
              <a:t>South Africa has positioned itself as a developmental state </a:t>
            </a:r>
            <a:r>
              <a:rPr lang="en-ZA" sz="2400" dirty="0" smtClean="0"/>
              <a:t>defined </a:t>
            </a:r>
            <a:r>
              <a:rPr lang="en-ZA" sz="2400" dirty="0"/>
              <a:t>as </a:t>
            </a:r>
            <a:r>
              <a:rPr lang="en-ZA" sz="2400" dirty="0" smtClean="0"/>
              <a:t>a </a:t>
            </a:r>
            <a:r>
              <a:rPr lang="en-ZA" sz="2400" dirty="0"/>
              <a:t>condition “when the state possesses the vision, leadership and capacity </a:t>
            </a:r>
            <a:r>
              <a:rPr lang="en-ZA" sz="2400" dirty="0" smtClean="0"/>
              <a:t>to bring </a:t>
            </a:r>
            <a:r>
              <a:rPr lang="en-ZA" sz="2400" dirty="0"/>
              <a:t>about a positive transformation of society within a </a:t>
            </a:r>
            <a:r>
              <a:rPr lang="en-ZA" sz="2400" dirty="0" smtClean="0"/>
              <a:t>condensed period of time</a:t>
            </a:r>
            <a:r>
              <a:rPr lang="en-ZA" sz="2400" dirty="0"/>
              <a:t>” (Fritz and </a:t>
            </a:r>
            <a:r>
              <a:rPr lang="en-ZA" sz="2400" dirty="0" err="1"/>
              <a:t>Menocal</a:t>
            </a:r>
            <a:r>
              <a:rPr lang="en-ZA" sz="2400" dirty="0"/>
              <a:t> </a:t>
            </a:r>
            <a:r>
              <a:rPr lang="en-ZA" sz="2400" dirty="0" err="1"/>
              <a:t>Menocal</a:t>
            </a:r>
            <a:r>
              <a:rPr lang="en-ZA" sz="2400" dirty="0"/>
              <a:t>, 2007)</a:t>
            </a:r>
          </a:p>
          <a:p>
            <a:r>
              <a:rPr lang="en-ZA" sz="2400" dirty="0" smtClean="0"/>
              <a:t> </a:t>
            </a:r>
            <a:r>
              <a:rPr lang="en-ZA" sz="2400" dirty="0"/>
              <a:t>A considerable body of opinion suggests that the developmental </a:t>
            </a:r>
            <a:r>
              <a:rPr lang="en-ZA" sz="2400" dirty="0" smtClean="0"/>
              <a:t>state </a:t>
            </a:r>
            <a:r>
              <a:rPr lang="en-ZA" sz="2400" dirty="0"/>
              <a:t>is </a:t>
            </a:r>
            <a:r>
              <a:rPr lang="en-ZA" sz="2400" dirty="0" smtClean="0"/>
              <a:t>not </a:t>
            </a:r>
            <a:r>
              <a:rPr lang="en-ZA" sz="2400" dirty="0"/>
              <a:t>only possible, but indispensable to developing countries (</a:t>
            </a:r>
            <a:r>
              <a:rPr lang="en-ZA" sz="2400" dirty="0" err="1"/>
              <a:t>Leftwich</a:t>
            </a:r>
            <a:r>
              <a:rPr lang="en-ZA" sz="2400" dirty="0"/>
              <a:t> </a:t>
            </a:r>
            <a:r>
              <a:rPr lang="en-ZA" sz="2400" dirty="0" err="1" smtClean="0"/>
              <a:t>Leftwich</a:t>
            </a:r>
            <a:r>
              <a:rPr lang="en-ZA" sz="2400" dirty="0" smtClean="0"/>
              <a:t>, 2000</a:t>
            </a:r>
            <a:r>
              <a:rPr lang="en-ZA" sz="2400" dirty="0"/>
              <a:t>; </a:t>
            </a:r>
            <a:r>
              <a:rPr lang="en-ZA" sz="2400" dirty="0" err="1"/>
              <a:t>Bagchi</a:t>
            </a:r>
            <a:r>
              <a:rPr lang="en-ZA" sz="2400" dirty="0"/>
              <a:t> </a:t>
            </a:r>
            <a:r>
              <a:rPr lang="en-ZA" sz="2400" dirty="0" err="1"/>
              <a:t>Bagchi</a:t>
            </a:r>
            <a:r>
              <a:rPr lang="en-ZA" sz="2400" dirty="0"/>
              <a:t>, 2000)</a:t>
            </a:r>
          </a:p>
          <a:p>
            <a:pPr marL="0" indent="0">
              <a:buNone/>
            </a:pPr>
            <a:endParaRPr lang="en-GB" sz="2800" b="1" dirty="0" smtClean="0">
              <a:solidFill>
                <a:srgbClr val="000000"/>
              </a:solidFill>
              <a:cs typeface="Arial" charset="0"/>
            </a:endParaRPr>
          </a:p>
        </p:txBody>
      </p:sp>
      <p:pic>
        <p:nvPicPr>
          <p:cNvPr id="6" name="Picture 5" descr="http://www.leadership.prn.bc.ca/wp-content/working_together_teamwork_puzzle_concept.jpg"/>
          <p:cNvPicPr>
            <a:picLocks noChangeAspect="1" noChangeArrowheads="1"/>
          </p:cNvPicPr>
          <p:nvPr/>
        </p:nvPicPr>
        <p:blipFill>
          <a:blip r:embed="rId2" cstate="print"/>
          <a:srcRect/>
          <a:stretch>
            <a:fillRect/>
          </a:stretch>
        </p:blipFill>
        <p:spPr bwMode="auto">
          <a:xfrm>
            <a:off x="6228184" y="4365104"/>
            <a:ext cx="2304256" cy="1800199"/>
          </a:xfrm>
          <a:prstGeom prst="rect">
            <a:avLst/>
          </a:prstGeom>
          <a:noFill/>
        </p:spPr>
      </p:pic>
    </p:spTree>
    <p:extLst>
      <p:ext uri="{BB962C8B-B14F-4D97-AF65-F5344CB8AC3E}">
        <p14:creationId xmlns:p14="http://schemas.microsoft.com/office/powerpoint/2010/main" val="3579428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11</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Challenges raised in NDP</a:t>
            </a: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pPr>
              <a:buFont typeface="Wingdings" pitchFamily="2" charset="2"/>
              <a:buChar char="§"/>
            </a:pPr>
            <a:r>
              <a:rPr lang="en-ZA" sz="2800" dirty="0" smtClean="0"/>
              <a:t>The </a:t>
            </a:r>
            <a:r>
              <a:rPr lang="en-ZA" sz="2800" dirty="0"/>
              <a:t>weaknesses </a:t>
            </a:r>
            <a:r>
              <a:rPr lang="en-ZA" sz="2800" dirty="0" smtClean="0"/>
              <a:t>in capacity </a:t>
            </a:r>
            <a:r>
              <a:rPr lang="en-ZA" sz="2800" dirty="0"/>
              <a:t>and performance are most serious </a:t>
            </a:r>
            <a:r>
              <a:rPr lang="en-ZA" sz="2800" dirty="0" smtClean="0"/>
              <a:t>in historically </a:t>
            </a:r>
            <a:r>
              <a:rPr lang="en-ZA" sz="2800" dirty="0"/>
              <a:t>disadvantaged areas, where </a:t>
            </a:r>
            <a:r>
              <a:rPr lang="en-ZA" sz="2800" dirty="0" smtClean="0"/>
              <a:t>state intervention </a:t>
            </a:r>
            <a:r>
              <a:rPr lang="en-ZA" sz="2800" dirty="0"/>
              <a:t>is most needed to improve </a:t>
            </a:r>
            <a:r>
              <a:rPr lang="en-ZA" sz="2800" dirty="0" smtClean="0"/>
              <a:t>people’s quality </a:t>
            </a:r>
            <a:r>
              <a:rPr lang="en-ZA" sz="2800" dirty="0"/>
              <a:t>of life.</a:t>
            </a:r>
            <a:endParaRPr lang="en-GB" sz="2800" b="1" dirty="0" smtClean="0">
              <a:solidFill>
                <a:srgbClr val="000000"/>
              </a:solidFill>
              <a:cs typeface="Arial" charset="0"/>
            </a:endParaRPr>
          </a:p>
        </p:txBody>
      </p:sp>
      <p:pic>
        <p:nvPicPr>
          <p:cNvPr id="6" name="Picture 5" descr="Yes we can.jpg"/>
          <p:cNvPicPr>
            <a:picLocks noChangeAspect="1"/>
          </p:cNvPicPr>
          <p:nvPr/>
        </p:nvPicPr>
        <p:blipFill>
          <a:blip r:embed="rId2" cstate="print"/>
          <a:stretch>
            <a:fillRect/>
          </a:stretch>
        </p:blipFill>
        <p:spPr>
          <a:xfrm>
            <a:off x="2987824" y="3717032"/>
            <a:ext cx="2966864" cy="2108946"/>
          </a:xfrm>
          <a:prstGeom prst="rect">
            <a:avLst/>
          </a:prstGeom>
        </p:spPr>
      </p:pic>
    </p:spTree>
    <p:extLst>
      <p:ext uri="{BB962C8B-B14F-4D97-AF65-F5344CB8AC3E}">
        <p14:creationId xmlns:p14="http://schemas.microsoft.com/office/powerpoint/2010/main" val="41825837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12</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Addressing NDP Challenges on Capability</a:t>
            </a:r>
            <a:endParaRPr lang="en-US" sz="3200" b="1" dirty="0" smtClean="0">
              <a:solidFill>
                <a:schemeClr val="accent2">
                  <a:lumMod val="50000"/>
                </a:schemeClr>
              </a:solidFill>
              <a:latin typeface="+mn-lt"/>
            </a:endParaRP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GB" sz="2800" dirty="0" smtClean="0"/>
              <a:t>A </a:t>
            </a:r>
            <a:r>
              <a:rPr lang="en-GB" sz="2800" dirty="0"/>
              <a:t>much more focused regulatory and policy shift in how we do business as government needs to be </a:t>
            </a:r>
            <a:r>
              <a:rPr lang="en-GB" sz="2800" dirty="0" err="1"/>
              <a:t>institutionlaised</a:t>
            </a:r>
            <a:r>
              <a:rPr lang="en-GB" sz="2800" dirty="0"/>
              <a:t> in order to address the factors contributing to the burgeoning wage bill; ICT wastage spend; bloated </a:t>
            </a:r>
            <a:r>
              <a:rPr lang="en-GB" sz="2800" dirty="0" smtClean="0"/>
              <a:t>corporate support </a:t>
            </a:r>
            <a:r>
              <a:rPr lang="en-GB" sz="2800" dirty="0"/>
              <a:t>functions; inappropriate </a:t>
            </a:r>
            <a:r>
              <a:rPr lang="en-GB" sz="2800" dirty="0" smtClean="0"/>
              <a:t>organisational structures</a:t>
            </a:r>
            <a:r>
              <a:rPr lang="en-GB" sz="2800" dirty="0"/>
              <a:t>; procurement wastage, etc.  </a:t>
            </a:r>
            <a:endParaRPr lang="en-ZA" sz="2800" dirty="0"/>
          </a:p>
        </p:txBody>
      </p:sp>
      <p:pic>
        <p:nvPicPr>
          <p:cNvPr id="5" name="Picture 2" descr="C:\Documents and Settings\vhafavburnea\Local Settings\Temporary Internet Files\Content.IE5\FLUAVKAX\MC900070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437113"/>
            <a:ext cx="208823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2372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13</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a:solidFill>
                  <a:schemeClr val="accent2">
                    <a:lumMod val="50000"/>
                  </a:schemeClr>
                </a:solidFill>
                <a:latin typeface="+mn-lt"/>
              </a:rPr>
              <a:t>Addressing NDP Challenges on Capability</a:t>
            </a:r>
            <a:endParaRPr lang="en-US" sz="3200" b="1" dirty="0" smtClean="0">
              <a:solidFill>
                <a:schemeClr val="accent2">
                  <a:lumMod val="50000"/>
                </a:schemeClr>
              </a:solidFill>
              <a:latin typeface="+mn-lt"/>
            </a:endParaRP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GB" sz="2800" dirty="0"/>
              <a:t>Efficiencies within the National Treasury </a:t>
            </a:r>
            <a:r>
              <a:rPr lang="en-GB" sz="2800" dirty="0" smtClean="0"/>
              <a:t>directives have only focussed on savings </a:t>
            </a:r>
            <a:r>
              <a:rPr lang="en-GB" sz="2800" dirty="0"/>
              <a:t>o</a:t>
            </a:r>
            <a:r>
              <a:rPr lang="en-GB" sz="2800" dirty="0" smtClean="0"/>
              <a:t>n </a:t>
            </a:r>
            <a:r>
              <a:rPr lang="en-GB" sz="2800" dirty="0"/>
              <a:t>small ticket items in Public Administration </a:t>
            </a:r>
            <a:r>
              <a:rPr lang="en-GB" sz="2800" dirty="0" smtClean="0"/>
              <a:t>like travel and entertainment and ‘nice to haves’- symbolic policy statements</a:t>
            </a:r>
          </a:p>
          <a:p>
            <a:r>
              <a:rPr lang="en-GB" sz="2800" dirty="0" smtClean="0"/>
              <a:t>A </a:t>
            </a:r>
            <a:r>
              <a:rPr lang="en-GB" sz="2800" dirty="0"/>
              <a:t>formal </a:t>
            </a:r>
            <a:r>
              <a:rPr lang="en-GB" sz="2800" dirty="0" smtClean="0"/>
              <a:t>collaborative effort </a:t>
            </a:r>
            <a:r>
              <a:rPr lang="en-GB" sz="2800" dirty="0"/>
              <a:t>between </a:t>
            </a:r>
            <a:r>
              <a:rPr lang="en-GB" sz="2800" dirty="0" smtClean="0"/>
              <a:t>ALL  </a:t>
            </a:r>
            <a:r>
              <a:rPr lang="en-GB" sz="2800" dirty="0"/>
              <a:t>departments </a:t>
            </a:r>
            <a:r>
              <a:rPr lang="en-GB" sz="2800" dirty="0" smtClean="0"/>
              <a:t>needs to earnestly to </a:t>
            </a:r>
            <a:r>
              <a:rPr lang="en-GB" sz="2800" dirty="0"/>
              <a:t>look at </a:t>
            </a:r>
            <a:r>
              <a:rPr lang="en-GB" sz="2800" dirty="0" smtClean="0"/>
              <a:t>measures of Productivity in order to </a:t>
            </a:r>
          </a:p>
          <a:p>
            <a:pPr marL="0" indent="0">
              <a:buNone/>
            </a:pPr>
            <a:r>
              <a:rPr lang="en-GB" sz="2800" dirty="0" smtClean="0"/>
              <a:t>   ensure management and operational </a:t>
            </a:r>
          </a:p>
          <a:p>
            <a:pPr marL="0" indent="0">
              <a:buNone/>
            </a:pPr>
            <a:r>
              <a:rPr lang="en-GB" sz="2800" dirty="0" smtClean="0"/>
              <a:t>   practices are efficient and effective.</a:t>
            </a:r>
            <a:endParaRPr lang="en-ZA" sz="2800" dirty="0"/>
          </a:p>
        </p:txBody>
      </p:sp>
      <p:pic>
        <p:nvPicPr>
          <p:cNvPr id="5" name="Picture 4" descr="http://gs-press.com.au/images/news_articles/cache/leadership-0x600.jpg"/>
          <p:cNvPicPr>
            <a:picLocks noChangeAspect="1" noChangeArrowheads="1"/>
          </p:cNvPicPr>
          <p:nvPr/>
        </p:nvPicPr>
        <p:blipFill>
          <a:blip r:embed="rId2" cstate="print"/>
          <a:srcRect/>
          <a:stretch>
            <a:fillRect/>
          </a:stretch>
        </p:blipFill>
        <p:spPr bwMode="auto">
          <a:xfrm>
            <a:off x="7452320" y="3933056"/>
            <a:ext cx="1296143" cy="2258543"/>
          </a:xfrm>
          <a:prstGeom prst="rect">
            <a:avLst/>
          </a:prstGeom>
          <a:noFill/>
        </p:spPr>
      </p:pic>
    </p:spTree>
    <p:extLst>
      <p:ext uri="{BB962C8B-B14F-4D97-AF65-F5344CB8AC3E}">
        <p14:creationId xmlns:p14="http://schemas.microsoft.com/office/powerpoint/2010/main" val="31592372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14</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Addressing NDP Challenges on Capability</a:t>
            </a:r>
            <a:endParaRPr lang="en-US" sz="3200" b="1" dirty="0" smtClean="0">
              <a:solidFill>
                <a:schemeClr val="accent2">
                  <a:lumMod val="50000"/>
                </a:schemeClr>
              </a:solidFill>
              <a:latin typeface="+mn-lt"/>
            </a:endParaRP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de-DE" sz="2800" dirty="0" smtClean="0"/>
              <a:t>Substantial </a:t>
            </a:r>
            <a:r>
              <a:rPr lang="de-DE" sz="2800" dirty="0"/>
              <a:t>elimnation of wastage by improving efficiencies and effectiveness of government is the key driver to achieving savings which can be used to fund other pressing needs within the PS. </a:t>
            </a:r>
            <a:r>
              <a:rPr lang="en-ZA" sz="2800" dirty="0"/>
              <a:t>This will entail reviewing all institutional, functional and fiscal frameworks and the conditions for coherent support to these reform initiatives.</a:t>
            </a:r>
          </a:p>
        </p:txBody>
      </p:sp>
      <p:pic>
        <p:nvPicPr>
          <p:cNvPr id="7" name="Picture 11" descr="C:\Documents and Settings\vhafavburnea\Local Settings\Temporary Internet Files\Content.IE5\QFTJE9YM\MC900089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312962"/>
            <a:ext cx="2195736" cy="185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784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15</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a:solidFill>
                  <a:schemeClr val="accent2">
                    <a:lumMod val="50000"/>
                  </a:schemeClr>
                </a:solidFill>
                <a:latin typeface="+mn-lt"/>
              </a:rPr>
              <a:t>Addressing NDP Challenges on Capability</a:t>
            </a:r>
            <a:endParaRPr lang="en-US" sz="3200" b="1" dirty="0" smtClean="0">
              <a:solidFill>
                <a:schemeClr val="accent2">
                  <a:lumMod val="50000"/>
                </a:schemeClr>
              </a:solidFill>
              <a:latin typeface="+mn-lt"/>
            </a:endParaRP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de-DE" sz="2800" dirty="0"/>
              <a:t>All functions carried out be government should be  </a:t>
            </a:r>
            <a:r>
              <a:rPr lang="de-DE" sz="2800" b="1" u="sng" dirty="0"/>
              <a:t>measured</a:t>
            </a:r>
            <a:r>
              <a:rPr lang="de-DE" sz="2800" dirty="0"/>
              <a:t> against the five compulsory performance objectives </a:t>
            </a:r>
            <a:r>
              <a:rPr lang="de-DE" sz="2800" dirty="0" smtClean="0"/>
              <a:t>which are a standard for Productivity measure</a:t>
            </a:r>
          </a:p>
          <a:p>
            <a:pPr marL="327025" lvl="1" indent="0">
              <a:buNone/>
            </a:pPr>
            <a:r>
              <a:rPr lang="de-DE" sz="2400" dirty="0" smtClean="0"/>
              <a:t>(i)   Quality </a:t>
            </a:r>
            <a:r>
              <a:rPr lang="de-DE" sz="2400" dirty="0"/>
              <a:t>within set norms and </a:t>
            </a:r>
            <a:r>
              <a:rPr lang="de-DE" sz="2400" dirty="0" smtClean="0"/>
              <a:t>standards; </a:t>
            </a:r>
          </a:p>
          <a:p>
            <a:pPr marL="327025" lvl="1" indent="0">
              <a:buNone/>
            </a:pPr>
            <a:r>
              <a:rPr lang="de-DE" sz="2400" dirty="0" smtClean="0"/>
              <a:t>(</a:t>
            </a:r>
            <a:r>
              <a:rPr lang="de-DE" sz="2400" dirty="0"/>
              <a:t>ii) </a:t>
            </a:r>
            <a:r>
              <a:rPr lang="de-DE" sz="2400" dirty="0" smtClean="0"/>
              <a:t> Speed </a:t>
            </a:r>
            <a:r>
              <a:rPr lang="de-DE" sz="2400" dirty="0"/>
              <a:t>of </a:t>
            </a:r>
            <a:r>
              <a:rPr lang="de-DE" sz="2400" dirty="0" smtClean="0"/>
              <a:t>Delivery/ Timeliness and </a:t>
            </a:r>
            <a:r>
              <a:rPr lang="de-DE" sz="2400" dirty="0"/>
              <a:t>Predictability </a:t>
            </a:r>
            <a:r>
              <a:rPr lang="de-DE" sz="2400" dirty="0" smtClean="0"/>
              <a:t>;</a:t>
            </a:r>
          </a:p>
          <a:p>
            <a:pPr marL="327025" lvl="1" indent="0">
              <a:buNone/>
            </a:pPr>
            <a:r>
              <a:rPr lang="de-DE" sz="2400" dirty="0" smtClean="0"/>
              <a:t>(</a:t>
            </a:r>
            <a:r>
              <a:rPr lang="de-DE" sz="2400" dirty="0"/>
              <a:t>iii) </a:t>
            </a:r>
            <a:r>
              <a:rPr lang="de-DE" sz="2400" dirty="0" smtClean="0"/>
              <a:t>Dependability/ Flexibility/Durability and within </a:t>
            </a:r>
            <a:r>
              <a:rPr lang="de-DE" sz="2400" dirty="0"/>
              <a:t>a </a:t>
            </a:r>
            <a:r>
              <a:rPr lang="de-DE" sz="2400" dirty="0" smtClean="0"/>
              <a:t> </a:t>
            </a:r>
          </a:p>
          <a:p>
            <a:pPr marL="327025" lvl="1" indent="0">
              <a:buNone/>
            </a:pPr>
            <a:r>
              <a:rPr lang="de-DE" sz="2400" dirty="0"/>
              <a:t> </a:t>
            </a:r>
            <a:r>
              <a:rPr lang="de-DE" sz="2400" dirty="0" smtClean="0"/>
              <a:t>     Utilitarian value to citizen; </a:t>
            </a:r>
          </a:p>
          <a:p>
            <a:pPr marL="327025" lvl="1" indent="0">
              <a:buNone/>
            </a:pPr>
            <a:r>
              <a:rPr lang="de-DE" sz="2400" dirty="0" smtClean="0"/>
              <a:t>(</a:t>
            </a:r>
            <a:r>
              <a:rPr lang="de-DE" sz="2400" dirty="0"/>
              <a:t>iv) </a:t>
            </a:r>
            <a:r>
              <a:rPr lang="de-DE" sz="2400" dirty="0"/>
              <a:t>Quantity</a:t>
            </a:r>
            <a:r>
              <a:rPr lang="de-DE" sz="2400" dirty="0" smtClean="0"/>
              <a:t> within set norms </a:t>
            </a:r>
            <a:r>
              <a:rPr lang="de-DE" sz="2400" dirty="0"/>
              <a:t>and standards and </a:t>
            </a:r>
            <a:endParaRPr lang="de-DE" sz="2400" dirty="0" smtClean="0"/>
          </a:p>
          <a:p>
            <a:pPr marL="327025" lvl="1" indent="0">
              <a:buNone/>
            </a:pPr>
            <a:r>
              <a:rPr lang="de-DE" sz="2400" dirty="0" smtClean="0"/>
              <a:t>(</a:t>
            </a:r>
            <a:r>
              <a:rPr lang="de-DE" sz="2400" dirty="0"/>
              <a:t>v</a:t>
            </a:r>
            <a:r>
              <a:rPr lang="de-DE" sz="2400" dirty="0" smtClean="0"/>
              <a:t>)  </a:t>
            </a:r>
            <a:r>
              <a:rPr lang="de-DE" sz="2400" dirty="0"/>
              <a:t>Cost Benefit within Economies of Scale.</a:t>
            </a:r>
            <a:endParaRPr lang="en-ZA" sz="2400" dirty="0"/>
          </a:p>
        </p:txBody>
      </p:sp>
    </p:spTree>
    <p:extLst>
      <p:ext uri="{BB962C8B-B14F-4D97-AF65-F5344CB8AC3E}">
        <p14:creationId xmlns:p14="http://schemas.microsoft.com/office/powerpoint/2010/main" val="12373537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3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7813"/>
            <a:ext cx="8229600" cy="703262"/>
          </a:xfrm>
        </p:spPr>
        <p:txBody>
          <a:bodyPr/>
          <a:lstStyle/>
          <a:p>
            <a:pPr eaLnBrk="1" hangingPunct="1"/>
            <a:r>
              <a:rPr lang="en-US" sz="3200" dirty="0" smtClean="0">
                <a:latin typeface="Arial Black" pitchFamily="34" charset="0"/>
              </a:rPr>
              <a:t>GENERIC DEFINITION OF PRODUCTIVITY </a:t>
            </a:r>
          </a:p>
        </p:txBody>
      </p:sp>
      <p:sp>
        <p:nvSpPr>
          <p:cNvPr id="6147" name="Content Placeholder 2"/>
          <p:cNvSpPr>
            <a:spLocks noGrp="1"/>
          </p:cNvSpPr>
          <p:nvPr>
            <p:ph idx="1"/>
          </p:nvPr>
        </p:nvSpPr>
        <p:spPr>
          <a:xfrm>
            <a:off x="457200" y="1556793"/>
            <a:ext cx="8229600" cy="4320480"/>
          </a:xfrm>
          <a:ln/>
        </p:spPr>
        <p:style>
          <a:lnRef idx="2">
            <a:schemeClr val="accent1">
              <a:shade val="50000"/>
            </a:schemeClr>
          </a:lnRef>
          <a:fillRef idx="1">
            <a:schemeClr val="accent1"/>
          </a:fillRef>
          <a:effectRef idx="0">
            <a:schemeClr val="accent1"/>
          </a:effectRef>
          <a:fontRef idx="minor">
            <a:schemeClr val="lt1"/>
          </a:fontRef>
        </p:style>
        <p:txBody>
          <a:bodyPr/>
          <a:lstStyle/>
          <a:p>
            <a:pPr lvl="1" algn="ctr">
              <a:buNone/>
            </a:pPr>
            <a:r>
              <a:rPr lang="en-US" i="1" dirty="0" smtClean="0"/>
              <a:t> </a:t>
            </a:r>
          </a:p>
          <a:p>
            <a:pPr lvl="1" algn="ctr">
              <a:buNone/>
            </a:pPr>
            <a:r>
              <a:rPr lang="en-US" sz="3600" b="1" i="1" dirty="0" smtClean="0">
                <a:solidFill>
                  <a:schemeClr val="accent3"/>
                </a:solidFill>
                <a:latin typeface="Arial" pitchFamily="34" charset="0"/>
                <a:cs typeface="Arial" pitchFamily="34" charset="0"/>
              </a:rPr>
              <a:t>Productivity is the relationship between the output and input which indicates whether the activities of an </a:t>
            </a:r>
            <a:r>
              <a:rPr lang="en-US" sz="3600" b="1" i="1" dirty="0" err="1" smtClean="0">
                <a:solidFill>
                  <a:schemeClr val="accent3"/>
                </a:solidFill>
                <a:latin typeface="Arial" pitchFamily="34" charset="0"/>
                <a:cs typeface="Arial" pitchFamily="34" charset="0"/>
              </a:rPr>
              <a:t>organisation</a:t>
            </a:r>
            <a:r>
              <a:rPr lang="en-US" sz="3600" b="1" i="1" dirty="0" smtClean="0">
                <a:solidFill>
                  <a:schemeClr val="accent3"/>
                </a:solidFill>
                <a:latin typeface="Arial" pitchFamily="34" charset="0"/>
                <a:cs typeface="Arial" pitchFamily="34" charset="0"/>
              </a:rPr>
              <a:t> are efficient and effective</a:t>
            </a:r>
            <a:r>
              <a:rPr lang="en-US" i="1" dirty="0" smtClean="0">
                <a:solidFill>
                  <a:schemeClr val="accent3"/>
                </a:solidFill>
              </a:rPr>
              <a:t>.</a:t>
            </a:r>
            <a:endParaRPr lang="en-ZA" i="1" dirty="0" smtClean="0">
              <a:solidFill>
                <a:schemeClr val="accent3"/>
              </a:solidFill>
            </a:endParaRPr>
          </a:p>
        </p:txBody>
      </p:sp>
      <p:sp>
        <p:nvSpPr>
          <p:cNvPr id="6148" name="Slide Number Placeholder 3"/>
          <p:cNvSpPr>
            <a:spLocks noGrp="1"/>
          </p:cNvSpPr>
          <p:nvPr>
            <p:ph type="sldNum" sz="quarter" idx="12"/>
          </p:nvPr>
        </p:nvSpPr>
        <p:spPr>
          <a:noFill/>
        </p:spPr>
        <p:txBody>
          <a:bodyPr/>
          <a:lstStyle/>
          <a:p>
            <a:fld id="{D22C5885-B41C-4478-BC61-83702606199B}" type="slidenum">
              <a:rPr lang="en-US" altLang="en-US" smtClean="0"/>
              <a:pPr/>
              <a:t>16</a:t>
            </a:fld>
            <a:endParaRPr lang="en-US" altLang="en-US" dirty="0" smtClean="0"/>
          </a:p>
        </p:txBody>
      </p:sp>
      <p:pic>
        <p:nvPicPr>
          <p:cNvPr id="6149"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289367185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92088"/>
          </a:xfrm>
        </p:spPr>
        <p:txBody>
          <a:bodyPr/>
          <a:lstStyle/>
          <a:p>
            <a:pPr algn="just">
              <a:lnSpc>
                <a:spcPct val="80000"/>
              </a:lnSpc>
              <a:spcBef>
                <a:spcPts val="300"/>
              </a:spcBef>
            </a:pPr>
            <a:r>
              <a:rPr lang="en-US" sz="3200" b="1" dirty="0" smtClean="0">
                <a:solidFill>
                  <a:schemeClr val="accent2">
                    <a:lumMod val="50000"/>
                  </a:schemeClr>
                </a:solidFill>
                <a:latin typeface="+mn-lt"/>
              </a:rPr>
              <a:t>Evolution of Productivity in the </a:t>
            </a:r>
            <a:br>
              <a:rPr lang="en-US" sz="3200" b="1" dirty="0" smtClean="0">
                <a:solidFill>
                  <a:schemeClr val="accent2">
                    <a:lumMod val="50000"/>
                  </a:schemeClr>
                </a:solidFill>
                <a:latin typeface="+mn-lt"/>
              </a:rPr>
            </a:br>
            <a:r>
              <a:rPr lang="en-US" sz="3200" b="1" dirty="0" smtClean="0">
                <a:solidFill>
                  <a:schemeClr val="accent2">
                    <a:lumMod val="50000"/>
                  </a:schemeClr>
                </a:solidFill>
                <a:latin typeface="+mn-lt"/>
              </a:rPr>
              <a:t>Public Service </a:t>
            </a:r>
            <a:endParaRPr lang="en-ZA" sz="2400" dirty="0" smtClean="0">
              <a:solidFill>
                <a:schemeClr val="accent2">
                  <a:lumMod val="50000"/>
                </a:schemeClr>
              </a:solidFill>
              <a:latin typeface="+mn-lt"/>
              <a:ea typeface="+mn-ea"/>
              <a:cs typeface="+mn-cs"/>
            </a:endParaRPr>
          </a:p>
        </p:txBody>
      </p:sp>
      <p:sp>
        <p:nvSpPr>
          <p:cNvPr id="3" name="Content Placeholder 2"/>
          <p:cNvSpPr>
            <a:spLocks noGrp="1"/>
          </p:cNvSpPr>
          <p:nvPr>
            <p:ph sz="quarter" idx="1"/>
          </p:nvPr>
        </p:nvSpPr>
        <p:spPr>
          <a:xfrm>
            <a:off x="457200" y="1484784"/>
            <a:ext cx="8363272" cy="5089054"/>
          </a:xfrm>
          <a:solidFill>
            <a:schemeClr val="accent5">
              <a:lumMod val="40000"/>
              <a:lumOff val="60000"/>
            </a:schemeClr>
          </a:solidFill>
        </p:spPr>
        <p:txBody>
          <a:bodyPr/>
          <a:lstStyle/>
          <a:p>
            <a:pPr marL="533400" indent="-533400" algn="just">
              <a:lnSpc>
                <a:spcPct val="80000"/>
              </a:lnSpc>
            </a:pPr>
            <a:r>
              <a:rPr lang="en-US" sz="2500" dirty="0" smtClean="0"/>
              <a:t>Traditionally there has been a greater emphasis on public service performance rather than productivity.</a:t>
            </a:r>
          </a:p>
          <a:p>
            <a:pPr marL="533400" indent="-533400" algn="just">
              <a:lnSpc>
                <a:spcPct val="80000"/>
              </a:lnSpc>
            </a:pPr>
            <a:endParaRPr lang="en-US" sz="2500" dirty="0" smtClean="0"/>
          </a:p>
          <a:p>
            <a:pPr marL="533400" indent="-533400" algn="just">
              <a:lnSpc>
                <a:spcPct val="80000"/>
              </a:lnSpc>
            </a:pPr>
            <a:r>
              <a:rPr lang="en-US" sz="2500" dirty="0" smtClean="0"/>
              <a:t>There was a straight </a:t>
            </a:r>
            <a:r>
              <a:rPr lang="en-US" sz="2500" dirty="0"/>
              <a:t>jacketed </a:t>
            </a:r>
            <a:r>
              <a:rPr lang="en-US" sz="2500" dirty="0" smtClean="0"/>
              <a:t>‘</a:t>
            </a:r>
            <a:r>
              <a:rPr lang="en-US" sz="2500" b="1" i="1" dirty="0" smtClean="0"/>
              <a:t>scientific</a:t>
            </a:r>
            <a:r>
              <a:rPr lang="en-US" sz="2500" dirty="0" smtClean="0"/>
              <a:t>’ </a:t>
            </a:r>
            <a:r>
              <a:rPr lang="en-US" sz="2500" dirty="0"/>
              <a:t>approach to </a:t>
            </a:r>
            <a:r>
              <a:rPr lang="en-US" sz="2500" i="1" u="sng" dirty="0"/>
              <a:t>work </a:t>
            </a:r>
            <a:r>
              <a:rPr lang="en-US" sz="2500" i="1" u="sng" dirty="0" smtClean="0"/>
              <a:t>study </a:t>
            </a:r>
            <a:r>
              <a:rPr lang="en-US" sz="2500" dirty="0" smtClean="0"/>
              <a:t>which resulted </a:t>
            </a:r>
            <a:r>
              <a:rPr lang="en-US" sz="2500" dirty="0"/>
              <a:t>in a positivistic orientation rather than a constructivist focus. </a:t>
            </a:r>
            <a:endParaRPr lang="en-US" sz="2500" dirty="0" smtClean="0"/>
          </a:p>
          <a:p>
            <a:pPr marL="0" indent="0" algn="just">
              <a:lnSpc>
                <a:spcPct val="80000"/>
              </a:lnSpc>
              <a:buNone/>
            </a:pPr>
            <a:endParaRPr lang="en-US" sz="2500" dirty="0"/>
          </a:p>
          <a:p>
            <a:pPr marL="2408555" lvl="8" indent="-533400" algn="just">
              <a:lnSpc>
                <a:spcPct val="80000"/>
              </a:lnSpc>
              <a:spcBef>
                <a:spcPts val="0"/>
              </a:spcBef>
            </a:pPr>
            <a:r>
              <a:rPr lang="en-US" sz="2500" dirty="0" smtClean="0">
                <a:solidFill>
                  <a:schemeClr val="tx1"/>
                </a:solidFill>
              </a:rPr>
              <a:t>Neglect of public service productivity management started due to historical application of work-study techniques with strong </a:t>
            </a:r>
            <a:r>
              <a:rPr lang="en-US" sz="2500" b="1" dirty="0" err="1" smtClean="0">
                <a:solidFill>
                  <a:schemeClr val="tx1"/>
                </a:solidFill>
              </a:rPr>
              <a:t>Taylorist</a:t>
            </a:r>
            <a:r>
              <a:rPr lang="en-US" sz="2500" dirty="0" smtClean="0">
                <a:solidFill>
                  <a:schemeClr val="tx1"/>
                </a:solidFill>
              </a:rPr>
              <a:t> (industrial efficiency/ cost control) and </a:t>
            </a:r>
            <a:r>
              <a:rPr lang="en-US" sz="2500" b="1" dirty="0" err="1" smtClean="0">
                <a:solidFill>
                  <a:schemeClr val="tx1"/>
                </a:solidFill>
              </a:rPr>
              <a:t>Fordist</a:t>
            </a:r>
            <a:r>
              <a:rPr lang="en-US" sz="2500" dirty="0" smtClean="0">
                <a:solidFill>
                  <a:schemeClr val="tx1"/>
                </a:solidFill>
              </a:rPr>
              <a:t> (</a:t>
            </a:r>
            <a:r>
              <a:rPr lang="en-US" sz="2500" dirty="0" err="1" smtClean="0">
                <a:solidFill>
                  <a:schemeClr val="tx1"/>
                </a:solidFill>
              </a:rPr>
              <a:t>standardised</a:t>
            </a:r>
            <a:r>
              <a:rPr lang="en-US" sz="2500" dirty="0" smtClean="0">
                <a:solidFill>
                  <a:schemeClr val="tx1"/>
                </a:solidFill>
              </a:rPr>
              <a:t> mass production) orientation to measure.</a:t>
            </a:r>
          </a:p>
          <a:p>
            <a:pPr marL="533400" indent="-533400" algn="just">
              <a:lnSpc>
                <a:spcPct val="80000"/>
              </a:lnSpc>
            </a:pPr>
            <a:endParaRPr lang="en-ZA" dirty="0"/>
          </a:p>
        </p:txBody>
      </p:sp>
      <p:pic>
        <p:nvPicPr>
          <p:cNvPr id="4" name="Content Placeholder 7" descr="http://www.hyperwrite.com/Articles/images/1910Ford-T.jpg"/>
          <p:cNvPicPr>
            <a:picLocks/>
          </p:cNvPicPr>
          <p:nvPr/>
        </p:nvPicPr>
        <p:blipFill>
          <a:blip r:embed="rId2" cstate="print"/>
          <a:srcRect/>
          <a:stretch>
            <a:fillRect/>
          </a:stretch>
        </p:blipFill>
        <p:spPr bwMode="auto">
          <a:xfrm>
            <a:off x="425133" y="4149080"/>
            <a:ext cx="1872208" cy="1584176"/>
          </a:xfrm>
          <a:prstGeom prst="rect">
            <a:avLst/>
          </a:prstGeom>
          <a:noFill/>
          <a:ln w="9525">
            <a:noFill/>
            <a:miter lim="800000"/>
            <a:headEnd/>
            <a:tailEnd/>
          </a:ln>
        </p:spPr>
      </p:pic>
      <p:sp>
        <p:nvSpPr>
          <p:cNvPr id="5" name="Rectangle 4"/>
          <p:cNvSpPr/>
          <p:nvPr/>
        </p:nvSpPr>
        <p:spPr>
          <a:xfrm>
            <a:off x="323528" y="5733256"/>
            <a:ext cx="2304256" cy="923330"/>
          </a:xfrm>
          <a:prstGeom prst="rect">
            <a:avLst/>
          </a:prstGeom>
          <a:solidFill>
            <a:schemeClr val="accent5">
              <a:lumMod val="75000"/>
            </a:schemeClr>
          </a:solidFill>
        </p:spPr>
        <p:txBody>
          <a:bodyPr wrap="square">
            <a:spAutoFit/>
          </a:bodyPr>
          <a:lstStyle/>
          <a:p>
            <a:pPr algn="ctr"/>
            <a:r>
              <a:rPr lang="en-ZA" sz="1800" dirty="0" smtClean="0">
                <a:latin typeface="Forte" pitchFamily="66" charset="0"/>
              </a:rPr>
              <a:t>You can have any colour,</a:t>
            </a:r>
          </a:p>
          <a:p>
            <a:pPr algn="ctr"/>
            <a:r>
              <a:rPr lang="en-ZA" sz="1800" dirty="0" smtClean="0">
                <a:latin typeface="Forte" pitchFamily="66" charset="0"/>
              </a:rPr>
              <a:t> as long as it's black</a:t>
            </a:r>
            <a:endParaRPr lang="en-ZA" sz="1800" dirty="0">
              <a:latin typeface="Forte" pitchFamily="66" charset="0"/>
            </a:endParaRPr>
          </a:p>
        </p:txBody>
      </p:sp>
      <p:sp>
        <p:nvSpPr>
          <p:cNvPr id="6" name="Slide Number Placeholder 5"/>
          <p:cNvSpPr>
            <a:spLocks noGrp="1"/>
          </p:cNvSpPr>
          <p:nvPr>
            <p:ph type="sldNum" sz="quarter" idx="12"/>
          </p:nvPr>
        </p:nvSpPr>
        <p:spPr/>
        <p:txBody>
          <a:bodyPr>
            <a:normAutofit/>
          </a:bodyPr>
          <a:lstStyle/>
          <a:p>
            <a:pPr>
              <a:defRPr/>
            </a:pPr>
            <a:fld id="{92DA6AA8-FF8F-401E-8619-429FC7B319F7}" type="slidenum">
              <a:rPr lang="en-US" smtClean="0"/>
              <a:pPr>
                <a:defRPr/>
              </a:pPr>
              <a:t>17</a:t>
            </a:fld>
            <a:endParaRPr lang="en-US"/>
          </a:p>
        </p:txBody>
      </p:sp>
      <p:sp>
        <p:nvSpPr>
          <p:cNvPr id="7" name="Footer Placeholder 6"/>
          <p:cNvSpPr>
            <a:spLocks noGrp="1"/>
          </p:cNvSpPr>
          <p:nvPr>
            <p:ph type="ftr" sz="quarter" idx="11"/>
          </p:nvPr>
        </p:nvSpPr>
        <p:spPr>
          <a:xfrm>
            <a:off x="2987824" y="6093296"/>
            <a:ext cx="5760640" cy="520035"/>
          </a:xfrm>
          <a:solidFill>
            <a:srgbClr val="FFC000"/>
          </a:solidFill>
        </p:spPr>
        <p:txBody>
          <a:bodyPr/>
          <a:lstStyle/>
          <a:p>
            <a:pPr algn="ctr">
              <a:defRPr/>
            </a:pPr>
            <a:r>
              <a:rPr lang="en-ZA" sz="1800" b="1" dirty="0" smtClean="0">
                <a:solidFill>
                  <a:schemeClr val="tx1"/>
                </a:solidFill>
              </a:rPr>
              <a:t>Transforming the Public Service into an effective service delivery machinery</a:t>
            </a:r>
            <a:endParaRPr lang="en-US" sz="1800" b="1" dirty="0">
              <a:solidFill>
                <a:schemeClr val="tx1"/>
              </a:solidFill>
            </a:endParaRPr>
          </a:p>
        </p:txBody>
      </p:sp>
      <p:pic>
        <p:nvPicPr>
          <p:cNvPr id="8" name="Picture 12" descr="http://www.african-drumbeat.co.uk/drum-makers/images/akia-kwabina.jpg">
            <a:hlinkClick r:id="" action="ppaction://noaction">
              <a:snd r:embed="rId3" name="drumroll.wav"/>
            </a:hlinkClick>
          </p:cNvPr>
          <p:cNvPicPr>
            <a:picLocks noChangeAspect="1" noChangeArrowheads="1"/>
          </p:cNvPicPr>
          <p:nvPr/>
        </p:nvPicPr>
        <p:blipFill>
          <a:blip r:embed="rId4" r:link="rId5" cstate="print"/>
          <a:srcRect/>
          <a:stretch>
            <a:fillRect/>
          </a:stretch>
        </p:blipFill>
        <p:spPr bwMode="auto">
          <a:xfrm>
            <a:off x="7833225" y="0"/>
            <a:ext cx="1310775" cy="1268760"/>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364984585"/>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lstStyle/>
          <a:p>
            <a:pPr algn="just">
              <a:lnSpc>
                <a:spcPct val="80000"/>
              </a:lnSpc>
              <a:spcBef>
                <a:spcPts val="300"/>
              </a:spcBef>
            </a:pPr>
            <a:r>
              <a:rPr lang="en-US" sz="3200" b="1" dirty="0">
                <a:solidFill>
                  <a:schemeClr val="accent2">
                    <a:lumMod val="50000"/>
                  </a:schemeClr>
                </a:solidFill>
                <a:latin typeface="+mn-lt"/>
              </a:rPr>
              <a:t>Evolution of Productivity in the </a:t>
            </a:r>
            <a:br>
              <a:rPr lang="en-US" sz="3200" b="1" dirty="0">
                <a:solidFill>
                  <a:schemeClr val="accent2">
                    <a:lumMod val="50000"/>
                  </a:schemeClr>
                </a:solidFill>
                <a:latin typeface="+mn-lt"/>
              </a:rPr>
            </a:br>
            <a:r>
              <a:rPr lang="en-US" sz="3200" b="1" dirty="0">
                <a:solidFill>
                  <a:schemeClr val="accent2">
                    <a:lumMod val="50000"/>
                  </a:schemeClr>
                </a:solidFill>
                <a:latin typeface="+mn-lt"/>
              </a:rPr>
              <a:t>Public Service </a:t>
            </a:r>
            <a:endParaRPr lang="en-ZA" sz="2400" dirty="0" smtClean="0">
              <a:solidFill>
                <a:schemeClr val="accent2">
                  <a:lumMod val="50000"/>
                </a:schemeClr>
              </a:solidFill>
              <a:latin typeface="+mn-lt"/>
              <a:ea typeface="+mn-ea"/>
              <a:cs typeface="+mn-cs"/>
            </a:endParaRPr>
          </a:p>
        </p:txBody>
      </p:sp>
      <p:sp>
        <p:nvSpPr>
          <p:cNvPr id="3" name="Content Placeholder 2"/>
          <p:cNvSpPr>
            <a:spLocks noGrp="1"/>
          </p:cNvSpPr>
          <p:nvPr>
            <p:ph sz="quarter" idx="1"/>
          </p:nvPr>
        </p:nvSpPr>
        <p:spPr>
          <a:xfrm>
            <a:off x="457200" y="1268760"/>
            <a:ext cx="8363272" cy="5305078"/>
          </a:xfrm>
          <a:solidFill>
            <a:schemeClr val="accent5">
              <a:lumMod val="40000"/>
              <a:lumOff val="60000"/>
            </a:schemeClr>
          </a:solidFill>
        </p:spPr>
        <p:txBody>
          <a:bodyPr/>
          <a:lstStyle/>
          <a:p>
            <a:pPr algn="just"/>
            <a:r>
              <a:rPr lang="en-US" b="1" dirty="0"/>
              <a:t>New Public Management (NPM) </a:t>
            </a:r>
            <a:r>
              <a:rPr lang="en-US" dirty="0"/>
              <a:t>paradigm dominated public administration reform </a:t>
            </a:r>
            <a:r>
              <a:rPr lang="en-US" i="1" dirty="0"/>
              <a:t>(from 1999</a:t>
            </a:r>
            <a:r>
              <a:rPr lang="en-US" i="1" dirty="0" smtClean="0"/>
              <a:t>), </a:t>
            </a:r>
            <a:r>
              <a:rPr lang="en-US" dirty="0"/>
              <a:t>but </a:t>
            </a:r>
            <a:r>
              <a:rPr lang="en-US" dirty="0" smtClean="0"/>
              <a:t>this “</a:t>
            </a:r>
            <a:r>
              <a:rPr lang="en-US" i="1" dirty="0" err="1" smtClean="0"/>
              <a:t>managerialism</a:t>
            </a:r>
            <a:r>
              <a:rPr lang="en-US" dirty="0"/>
              <a:t>” failed to translate into increased </a:t>
            </a:r>
            <a:r>
              <a:rPr lang="en-US" dirty="0" smtClean="0"/>
              <a:t>productivity and only borrowed very costly private sector practices which bloated the PS wage bill.</a:t>
            </a:r>
            <a:endParaRPr lang="en-US" dirty="0"/>
          </a:p>
          <a:p>
            <a:pPr marL="533400" indent="-533400" algn="just">
              <a:lnSpc>
                <a:spcPct val="80000"/>
              </a:lnSpc>
            </a:pPr>
            <a:r>
              <a:rPr lang="en-ZA" dirty="0"/>
              <a:t>Productivity </a:t>
            </a:r>
            <a:r>
              <a:rPr lang="en-ZA" dirty="0" smtClean="0"/>
              <a:t>within </a:t>
            </a:r>
            <a:r>
              <a:rPr lang="en-ZA" dirty="0"/>
              <a:t>the South African public service is undermined by the absence of an overarching framework with </a:t>
            </a:r>
            <a:r>
              <a:rPr lang="en-ZA" dirty="0" smtClean="0"/>
              <a:t>generally accepted measurable factors which are appropriate for the PS.</a:t>
            </a:r>
            <a:endParaRPr lang="en-US" sz="3000" dirty="0" smtClean="0">
              <a:solidFill>
                <a:schemeClr val="tx1"/>
              </a:solidFill>
            </a:endParaRPr>
          </a:p>
          <a:p>
            <a:pPr marL="533400" indent="-533400" algn="just">
              <a:lnSpc>
                <a:spcPct val="80000"/>
              </a:lnSpc>
            </a:pPr>
            <a:endParaRPr lang="en-ZA" dirty="0"/>
          </a:p>
        </p:txBody>
      </p:sp>
      <p:sp>
        <p:nvSpPr>
          <p:cNvPr id="6" name="Slide Number Placeholder 5"/>
          <p:cNvSpPr>
            <a:spLocks noGrp="1"/>
          </p:cNvSpPr>
          <p:nvPr>
            <p:ph type="sldNum" sz="quarter" idx="12"/>
          </p:nvPr>
        </p:nvSpPr>
        <p:spPr/>
        <p:txBody>
          <a:bodyPr>
            <a:normAutofit/>
          </a:bodyPr>
          <a:lstStyle/>
          <a:p>
            <a:pPr>
              <a:defRPr/>
            </a:pPr>
            <a:fld id="{92DA6AA8-FF8F-401E-8619-429FC7B319F7}" type="slidenum">
              <a:rPr lang="en-US" smtClean="0"/>
              <a:pPr>
                <a:defRPr/>
              </a:pPr>
              <a:t>18</a:t>
            </a:fld>
            <a:endParaRPr lang="en-US"/>
          </a:p>
        </p:txBody>
      </p:sp>
      <p:sp>
        <p:nvSpPr>
          <p:cNvPr id="7" name="Footer Placeholder 6"/>
          <p:cNvSpPr>
            <a:spLocks noGrp="1"/>
          </p:cNvSpPr>
          <p:nvPr>
            <p:ph type="ftr" sz="quarter" idx="11"/>
          </p:nvPr>
        </p:nvSpPr>
        <p:spPr>
          <a:xfrm>
            <a:off x="609600" y="6093296"/>
            <a:ext cx="8138864" cy="520035"/>
          </a:xfrm>
          <a:solidFill>
            <a:srgbClr val="FFC000"/>
          </a:solidFill>
        </p:spPr>
        <p:txBody>
          <a:bodyPr/>
          <a:lstStyle/>
          <a:p>
            <a:pPr algn="ctr">
              <a:defRPr/>
            </a:pPr>
            <a:r>
              <a:rPr lang="en-ZA" b="1" dirty="0" smtClean="0">
                <a:solidFill>
                  <a:schemeClr val="tx1"/>
                </a:solidFill>
              </a:rPr>
              <a:t>Transforming the Public Service into an effective service delivery machinery</a:t>
            </a:r>
            <a:endParaRPr lang="en-US" b="1" dirty="0">
              <a:solidFill>
                <a:schemeClr val="tx1"/>
              </a:solidFill>
            </a:endParaRPr>
          </a:p>
        </p:txBody>
      </p:sp>
      <p:pic>
        <p:nvPicPr>
          <p:cNvPr id="8" name="Picture 12" descr="http://www.african-drumbeat.co.uk/drum-makers/images/akia-kwabina.jpg">
            <a:hlinkClick r:id="" action="ppaction://noaction">
              <a:snd r:embed="rId2" name="drumroll.wav"/>
            </a:hlinkClick>
          </p:cNvPr>
          <p:cNvPicPr>
            <a:picLocks noChangeAspect="1" noChangeArrowheads="1"/>
          </p:cNvPicPr>
          <p:nvPr/>
        </p:nvPicPr>
        <p:blipFill>
          <a:blip r:embed="rId3" r:link="rId4" cstate="print"/>
          <a:srcRect/>
          <a:stretch>
            <a:fillRect/>
          </a:stretch>
        </p:blipFill>
        <p:spPr bwMode="auto">
          <a:xfrm>
            <a:off x="7833225" y="0"/>
            <a:ext cx="1310775" cy="1268760"/>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185267839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98022572-EA30-457B-8A19-F5769B35369B}" type="slidenum">
              <a:rPr lang="en-US" smtClean="0"/>
              <a:pPr/>
              <a:t>19</a:t>
            </a:fld>
            <a:endParaRPr lang="en-US"/>
          </a:p>
        </p:txBody>
      </p:sp>
      <p:sp>
        <p:nvSpPr>
          <p:cNvPr id="3077" name="Rectangle 5"/>
          <p:cNvSpPr>
            <a:spLocks noGrp="1" noChangeArrowheads="1"/>
          </p:cNvSpPr>
          <p:nvPr>
            <p:ph type="body" idx="4294967295"/>
          </p:nvPr>
        </p:nvSpPr>
        <p:spPr>
          <a:xfrm>
            <a:off x="627063" y="1412777"/>
            <a:ext cx="8121401" cy="4248471"/>
          </a:xfrm>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ctr" defTabSz="895350">
              <a:lnSpc>
                <a:spcPct val="80000"/>
              </a:lnSpc>
              <a:buNone/>
            </a:pPr>
            <a:endParaRPr lang="en-GB" sz="4000" b="1" dirty="0" smtClean="0">
              <a:solidFill>
                <a:schemeClr val="accent2"/>
              </a:solidFill>
              <a:cs typeface="Arial" charset="0"/>
            </a:endParaRPr>
          </a:p>
          <a:p>
            <a:pPr marL="285750" indent="-285750" algn="ctr" defTabSz="895350">
              <a:lnSpc>
                <a:spcPct val="80000"/>
              </a:lnSpc>
              <a:buNone/>
            </a:pPr>
            <a:endParaRPr lang="en-GB" sz="4000" b="1" dirty="0" smtClean="0">
              <a:solidFill>
                <a:schemeClr val="accent2"/>
              </a:solidFill>
              <a:cs typeface="Arial" charset="0"/>
            </a:endParaRPr>
          </a:p>
          <a:p>
            <a:pPr marL="285750" indent="-285750" defTabSz="895350">
              <a:lnSpc>
                <a:spcPct val="80000"/>
              </a:lnSpc>
              <a:buNone/>
            </a:pPr>
            <a:r>
              <a:rPr lang="en-GB" sz="4000" b="1" i="1" dirty="0" smtClean="0">
                <a:solidFill>
                  <a:schemeClr val="accent3"/>
                </a:solidFill>
                <a:cs typeface="Arial" charset="0"/>
              </a:rPr>
              <a:t> FACTORS </a:t>
            </a:r>
          </a:p>
          <a:p>
            <a:pPr marL="285750" indent="-285750" defTabSz="895350">
              <a:lnSpc>
                <a:spcPct val="80000"/>
              </a:lnSpc>
              <a:buNone/>
            </a:pPr>
            <a:r>
              <a:rPr lang="en-GB" sz="4000" b="1" i="1" dirty="0" smtClean="0">
                <a:solidFill>
                  <a:schemeClr val="accent3"/>
                </a:solidFill>
                <a:cs typeface="Arial" charset="0"/>
              </a:rPr>
              <a:t>INFLUENCING </a:t>
            </a:r>
          </a:p>
          <a:p>
            <a:pPr marL="285750" indent="-285750" defTabSz="895350">
              <a:lnSpc>
                <a:spcPct val="80000"/>
              </a:lnSpc>
              <a:buNone/>
            </a:pPr>
            <a:r>
              <a:rPr lang="en-GB" sz="4000" b="1" i="1" dirty="0" smtClean="0">
                <a:solidFill>
                  <a:schemeClr val="accent3"/>
                </a:solidFill>
                <a:cs typeface="Arial" charset="0"/>
              </a:rPr>
              <a:t>PRODUCTIVITY</a:t>
            </a:r>
            <a:endParaRPr lang="en-GB" sz="2800" b="1" dirty="0" smtClean="0">
              <a:solidFill>
                <a:schemeClr val="bg1"/>
              </a:solidFill>
              <a:cs typeface="Arial" charset="0"/>
            </a:endParaRPr>
          </a:p>
        </p:txBody>
      </p:sp>
      <p:grpSp>
        <p:nvGrpSpPr>
          <p:cNvPr id="2" name="Group 6"/>
          <p:cNvGrpSpPr>
            <a:grpSpLocks/>
          </p:cNvGrpSpPr>
          <p:nvPr/>
        </p:nvGrpSpPr>
        <p:grpSpPr bwMode="auto">
          <a:xfrm rot="-5400000">
            <a:off x="4261644" y="1975644"/>
            <a:ext cx="620712" cy="9144000"/>
            <a:chOff x="0" y="0"/>
            <a:chExt cx="567" cy="4320"/>
          </a:xfrm>
        </p:grpSpPr>
        <p:sp>
          <p:nvSpPr>
            <p:cNvPr id="3079" name="AutoShape 7"/>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80" name="AutoShape 8"/>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81" name="AutoShape 9"/>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82" name="AutoShape 10"/>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83" name="AutoShape 11"/>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84" name="AutoShape 12"/>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85" name="AutoShape 13"/>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86" name="AutoShape 14"/>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87" name="AutoShape 15"/>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88" name="AutoShape 16"/>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grpSp>
        <p:nvGrpSpPr>
          <p:cNvPr id="3" name="Group 17"/>
          <p:cNvGrpSpPr>
            <a:grpSpLocks/>
          </p:cNvGrpSpPr>
          <p:nvPr/>
        </p:nvGrpSpPr>
        <p:grpSpPr bwMode="auto">
          <a:xfrm rot="-5400000">
            <a:off x="4009628" y="-4009628"/>
            <a:ext cx="1124743" cy="9144000"/>
            <a:chOff x="0" y="0"/>
            <a:chExt cx="567" cy="4320"/>
          </a:xfrm>
        </p:grpSpPr>
        <p:sp>
          <p:nvSpPr>
            <p:cNvPr id="3090" name="AutoShape 18"/>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91" name="AutoShape 19"/>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92" name="AutoShape 20"/>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93" name="AutoShape 21"/>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94" name="AutoShape 22"/>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95" name="AutoShape 23"/>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96" name="AutoShape 24"/>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97" name="AutoShape 25"/>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98" name="AutoShape 26"/>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99" name="AutoShape 27"/>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pic>
        <p:nvPicPr>
          <p:cNvPr id="28" name="Picture 4" descr="http://www.schuitema.co.za/blog/wp-content/uploads/2010/10/leadership-jigsaw.jpg"/>
          <p:cNvPicPr>
            <a:picLocks noChangeAspect="1" noChangeArrowheads="1"/>
          </p:cNvPicPr>
          <p:nvPr/>
        </p:nvPicPr>
        <p:blipFill>
          <a:blip r:embed="rId3" cstate="print"/>
          <a:srcRect/>
          <a:stretch>
            <a:fillRect/>
          </a:stretch>
        </p:blipFill>
        <p:spPr bwMode="auto">
          <a:xfrm>
            <a:off x="5796136" y="2060848"/>
            <a:ext cx="2736304" cy="2996952"/>
          </a:xfrm>
          <a:prstGeom prst="rect">
            <a:avLst/>
          </a:prstGeom>
          <a:noFill/>
        </p:spPr>
      </p:pic>
    </p:spTree>
    <p:extLst>
      <p:ext uri="{BB962C8B-B14F-4D97-AF65-F5344CB8AC3E}">
        <p14:creationId xmlns:p14="http://schemas.microsoft.com/office/powerpoint/2010/main" val="27055570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7">
                                            <p:txEl>
                                              <p:pRg st="2" end="2"/>
                                            </p:txEl>
                                          </p:spTgt>
                                        </p:tgtEl>
                                        <p:attrNameLst>
                                          <p:attrName>style.visibility</p:attrName>
                                        </p:attrNameLst>
                                      </p:cBhvr>
                                      <p:to>
                                        <p:strVal val="visible"/>
                                      </p:to>
                                    </p:set>
                                    <p:anim calcmode="discrete" valueType="clr">
                                      <p:cBhvr override="childStyle">
                                        <p:cTn id="7" dur="80"/>
                                        <p:tgtEl>
                                          <p:spTgt spid="307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077">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7">
                                            <p:txEl>
                                              <p:pRg st="3" end="3"/>
                                            </p:txEl>
                                          </p:spTgt>
                                        </p:tgtEl>
                                        <p:attrNameLst>
                                          <p:attrName>style.visibility</p:attrName>
                                        </p:attrNameLst>
                                      </p:cBhvr>
                                      <p:to>
                                        <p:strVal val="visible"/>
                                      </p:to>
                                    </p:set>
                                    <p:anim calcmode="discrete" valueType="clr">
                                      <p:cBhvr override="childStyle">
                                        <p:cTn id="14" dur="80"/>
                                        <p:tgtEl>
                                          <p:spTgt spid="307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7">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3077">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7">
                                            <p:txEl>
                                              <p:pRg st="4" end="4"/>
                                            </p:txEl>
                                          </p:spTgt>
                                        </p:tgtEl>
                                        <p:attrNameLst>
                                          <p:attrName>style.visibility</p:attrName>
                                        </p:attrNameLst>
                                      </p:cBhvr>
                                      <p:to>
                                        <p:strVal val="visible"/>
                                      </p:to>
                                    </p:set>
                                    <p:anim calcmode="discrete" valueType="clr">
                                      <p:cBhvr override="childStyle">
                                        <p:cTn id="21" dur="80"/>
                                        <p:tgtEl>
                                          <p:spTgt spid="307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7">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07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dirty="0" smtClean="0">
                <a:latin typeface="Arial Black" pitchFamily="34" charset="0"/>
              </a:rPr>
              <a:t>Presentation Outline</a:t>
            </a:r>
          </a:p>
        </p:txBody>
      </p:sp>
      <p:sp>
        <p:nvSpPr>
          <p:cNvPr id="5123" name="Content Placeholder 2"/>
          <p:cNvSpPr>
            <a:spLocks noGrp="1"/>
          </p:cNvSpPr>
          <p:nvPr>
            <p:ph idx="1"/>
          </p:nvPr>
        </p:nvSpPr>
        <p:spPr>
          <a:xfrm>
            <a:off x="457200" y="1124744"/>
            <a:ext cx="6707088" cy="4968551"/>
          </a:xfrm>
          <a:solidFill>
            <a:schemeClr val="accent5">
              <a:lumMod val="40000"/>
              <a:lumOff val="60000"/>
            </a:schemeClr>
          </a:solidFill>
        </p:spPr>
        <p:txBody>
          <a:bodyPr/>
          <a:lstStyle/>
          <a:p>
            <a:pPr eaLnBrk="1" hangingPunct="1">
              <a:lnSpc>
                <a:spcPct val="90000"/>
              </a:lnSpc>
            </a:pPr>
            <a:r>
              <a:rPr lang="en-US" sz="2200" dirty="0" smtClean="0"/>
              <a:t>Background </a:t>
            </a:r>
          </a:p>
          <a:p>
            <a:pPr eaLnBrk="1" hangingPunct="1">
              <a:lnSpc>
                <a:spcPct val="90000"/>
              </a:lnSpc>
            </a:pPr>
            <a:r>
              <a:rPr lang="en-US" sz="2200" dirty="0" smtClean="0"/>
              <a:t>Building a Capable and Developmental State</a:t>
            </a:r>
          </a:p>
          <a:p>
            <a:pPr eaLnBrk="1" hangingPunct="1">
              <a:lnSpc>
                <a:spcPct val="90000"/>
              </a:lnSpc>
            </a:pPr>
            <a:r>
              <a:rPr lang="en-US" sz="2200" dirty="0" smtClean="0"/>
              <a:t>Addressing NDP Challenges</a:t>
            </a:r>
          </a:p>
          <a:p>
            <a:pPr eaLnBrk="1" hangingPunct="1">
              <a:lnSpc>
                <a:spcPct val="90000"/>
              </a:lnSpc>
            </a:pPr>
            <a:r>
              <a:rPr lang="en-US" sz="2200" dirty="0" smtClean="0"/>
              <a:t>Management Practices</a:t>
            </a:r>
          </a:p>
          <a:p>
            <a:pPr eaLnBrk="1" hangingPunct="1">
              <a:lnSpc>
                <a:spcPct val="90000"/>
              </a:lnSpc>
            </a:pPr>
            <a:r>
              <a:rPr lang="en-US" sz="2200" dirty="0" smtClean="0"/>
              <a:t>Multi-factor Productivity </a:t>
            </a:r>
            <a:r>
              <a:rPr lang="en-US" sz="2200" dirty="0" smtClean="0"/>
              <a:t>Management </a:t>
            </a:r>
            <a:r>
              <a:rPr lang="en-US" sz="2200" dirty="0" smtClean="0"/>
              <a:t>and Measurement within </a:t>
            </a:r>
            <a:r>
              <a:rPr lang="en-US" sz="2200" dirty="0" smtClean="0"/>
              <a:t>the Public Service </a:t>
            </a:r>
          </a:p>
          <a:p>
            <a:pPr eaLnBrk="1" hangingPunct="1">
              <a:lnSpc>
                <a:spcPct val="90000"/>
              </a:lnSpc>
            </a:pPr>
            <a:r>
              <a:rPr lang="en-US" sz="2200" dirty="0" smtClean="0"/>
              <a:t>Dimensions of Productivity </a:t>
            </a:r>
            <a:r>
              <a:rPr lang="en-US" sz="2200" dirty="0" smtClean="0"/>
              <a:t>Management</a:t>
            </a:r>
          </a:p>
          <a:p>
            <a:pPr lvl="1" eaLnBrk="1" hangingPunct="1">
              <a:lnSpc>
                <a:spcPct val="90000"/>
              </a:lnSpc>
            </a:pPr>
            <a:r>
              <a:rPr lang="en-US" sz="1800" dirty="0" smtClean="0"/>
              <a:t>Service Delivery Quality</a:t>
            </a:r>
          </a:p>
          <a:p>
            <a:pPr lvl="1" eaLnBrk="1" hangingPunct="1">
              <a:lnSpc>
                <a:spcPct val="90000"/>
              </a:lnSpc>
            </a:pPr>
            <a:r>
              <a:rPr lang="en-US" sz="1800" dirty="0" smtClean="0"/>
              <a:t>Service Delivery Quantity</a:t>
            </a:r>
          </a:p>
          <a:p>
            <a:pPr eaLnBrk="1" hangingPunct="1">
              <a:lnSpc>
                <a:spcPct val="90000"/>
              </a:lnSpc>
            </a:pPr>
            <a:r>
              <a:rPr lang="en-US" sz="2200" dirty="0" smtClean="0"/>
              <a:t>Factors influencing Productivity Measurement</a:t>
            </a:r>
            <a:endParaRPr lang="en-US" sz="2200" dirty="0"/>
          </a:p>
          <a:p>
            <a:pPr lvl="1" eaLnBrk="1" hangingPunct="1">
              <a:lnSpc>
                <a:spcPct val="90000"/>
              </a:lnSpc>
            </a:pPr>
            <a:r>
              <a:rPr lang="en-US" sz="1800" dirty="0" smtClean="0"/>
              <a:t>Leadership </a:t>
            </a:r>
            <a:r>
              <a:rPr lang="en-US" sz="1800" dirty="0" smtClean="0"/>
              <a:t>and Management Practices</a:t>
            </a:r>
          </a:p>
          <a:p>
            <a:pPr lvl="1" eaLnBrk="1" hangingPunct="1">
              <a:lnSpc>
                <a:spcPct val="90000"/>
              </a:lnSpc>
            </a:pPr>
            <a:r>
              <a:rPr lang="en-US" sz="1800" dirty="0" smtClean="0"/>
              <a:t>Change Management</a:t>
            </a:r>
          </a:p>
          <a:p>
            <a:pPr lvl="1" eaLnBrk="1" hangingPunct="1">
              <a:lnSpc>
                <a:spcPct val="90000"/>
              </a:lnSpc>
            </a:pPr>
            <a:r>
              <a:rPr lang="en-US" sz="1800" dirty="0" smtClean="0"/>
              <a:t>Knowledge Management</a:t>
            </a:r>
          </a:p>
          <a:p>
            <a:pPr eaLnBrk="1" hangingPunct="1">
              <a:lnSpc>
                <a:spcPct val="90000"/>
              </a:lnSpc>
            </a:pPr>
            <a:r>
              <a:rPr lang="en-US" sz="2200" dirty="0" smtClean="0"/>
              <a:t>Concluding </a:t>
            </a:r>
            <a:r>
              <a:rPr lang="en-US" sz="2200" dirty="0" smtClean="0"/>
              <a:t>Remarks</a:t>
            </a:r>
            <a:r>
              <a:rPr lang="en-US" sz="2000" dirty="0" smtClean="0"/>
              <a:t> </a:t>
            </a:r>
          </a:p>
          <a:p>
            <a:pPr eaLnBrk="1" hangingPunct="1">
              <a:lnSpc>
                <a:spcPct val="90000"/>
              </a:lnSpc>
              <a:buNone/>
            </a:pPr>
            <a:endParaRPr lang="en-US" sz="2000" dirty="0" smtClean="0"/>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r>
              <a:rPr lang="en-US" sz="2800" dirty="0" smtClean="0"/>
              <a:t> </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5124" name="Slide Number Placeholder 3"/>
          <p:cNvSpPr>
            <a:spLocks noGrp="1"/>
          </p:cNvSpPr>
          <p:nvPr>
            <p:ph type="sldNum" sz="quarter" idx="12"/>
          </p:nvPr>
        </p:nvSpPr>
        <p:spPr>
          <a:noFill/>
        </p:spPr>
        <p:txBody>
          <a:bodyPr/>
          <a:lstStyle/>
          <a:p>
            <a:fld id="{5A796775-5C49-431C-8CDC-EC88C0EE646C}" type="slidenum">
              <a:rPr lang="en-US" altLang="en-US" smtClean="0"/>
              <a:pPr/>
              <a:t>2</a:t>
            </a:fld>
            <a:endParaRPr lang="en-US" altLang="en-US" dirty="0" smtClean="0"/>
          </a:p>
        </p:txBody>
      </p:sp>
      <p:pic>
        <p:nvPicPr>
          <p:cNvPr id="5125"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grpSp>
        <p:nvGrpSpPr>
          <p:cNvPr id="13" name="Group 18"/>
          <p:cNvGrpSpPr>
            <a:grpSpLocks/>
          </p:cNvGrpSpPr>
          <p:nvPr/>
        </p:nvGrpSpPr>
        <p:grpSpPr bwMode="auto">
          <a:xfrm>
            <a:off x="7236296" y="0"/>
            <a:ext cx="1907704" cy="6858000"/>
            <a:chOff x="4783" y="1008"/>
            <a:chExt cx="977" cy="3312"/>
          </a:xfrm>
          <a:solidFill>
            <a:schemeClr val="accent1">
              <a:lumMod val="40000"/>
              <a:lumOff val="60000"/>
            </a:schemeClr>
          </a:solidFill>
        </p:grpSpPr>
        <p:pic>
          <p:nvPicPr>
            <p:cNvPr id="14" name="Picture 14" descr="care"/>
            <p:cNvPicPr>
              <a:picLocks noChangeAspect="1" noChangeArrowheads="1"/>
            </p:cNvPicPr>
            <p:nvPr/>
          </p:nvPicPr>
          <p:blipFill>
            <a:blip r:embed="rId3" cstate="print"/>
            <a:srcRect/>
            <a:stretch>
              <a:fillRect/>
            </a:stretch>
          </p:blipFill>
          <p:spPr bwMode="auto">
            <a:xfrm>
              <a:off x="4783" y="2112"/>
              <a:ext cx="977" cy="1116"/>
            </a:xfrm>
            <a:prstGeom prst="rect">
              <a:avLst/>
            </a:prstGeom>
            <a:grpFill/>
            <a:ln w="3175">
              <a:solidFill>
                <a:srgbClr val="A21414"/>
              </a:solidFill>
              <a:miter lim="800000"/>
              <a:headEnd/>
              <a:tailEnd/>
            </a:ln>
          </p:spPr>
        </p:pic>
        <p:pic>
          <p:nvPicPr>
            <p:cNvPr id="15" name="Picture 15" descr="belong"/>
            <p:cNvPicPr>
              <a:picLocks noChangeAspect="1" noChangeArrowheads="1"/>
            </p:cNvPicPr>
            <p:nvPr/>
          </p:nvPicPr>
          <p:blipFill>
            <a:blip r:embed="rId4" cstate="print"/>
            <a:srcRect/>
            <a:stretch>
              <a:fillRect/>
            </a:stretch>
          </p:blipFill>
          <p:spPr bwMode="auto">
            <a:xfrm>
              <a:off x="4783" y="1008"/>
              <a:ext cx="977" cy="1117"/>
            </a:xfrm>
            <a:prstGeom prst="rect">
              <a:avLst/>
            </a:prstGeom>
            <a:grpFill/>
            <a:ln w="3175">
              <a:solidFill>
                <a:srgbClr val="A21414"/>
              </a:solidFill>
              <a:miter lim="800000"/>
              <a:headEnd/>
              <a:tailEnd/>
            </a:ln>
          </p:spPr>
        </p:pic>
        <p:pic>
          <p:nvPicPr>
            <p:cNvPr id="16" name="Picture 16" descr="serve"/>
            <p:cNvPicPr>
              <a:picLocks noChangeAspect="1" noChangeArrowheads="1"/>
            </p:cNvPicPr>
            <p:nvPr/>
          </p:nvPicPr>
          <p:blipFill>
            <a:blip r:embed="rId5" cstate="print"/>
            <a:srcRect/>
            <a:stretch>
              <a:fillRect/>
            </a:stretch>
          </p:blipFill>
          <p:spPr bwMode="auto">
            <a:xfrm>
              <a:off x="4783" y="3205"/>
              <a:ext cx="977" cy="1115"/>
            </a:xfrm>
            <a:prstGeom prst="rect">
              <a:avLst/>
            </a:prstGeom>
            <a:grpFill/>
            <a:ln w="3175">
              <a:solidFill>
                <a:srgbClr val="A21414"/>
              </a:solidFill>
              <a:miter lim="800000"/>
              <a:headEnd/>
              <a:tailEnd/>
            </a:ln>
          </p:spPr>
        </p:pic>
      </p:grpSp>
    </p:spTree>
    <p:extLst>
      <p:ext uri="{BB962C8B-B14F-4D97-AF65-F5344CB8AC3E}">
        <p14:creationId xmlns:p14="http://schemas.microsoft.com/office/powerpoint/2010/main" val="2191679833"/>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32738"/>
          </a:xfrm>
          <a:solidFill>
            <a:schemeClr val="accent5">
              <a:lumMod val="40000"/>
              <a:lumOff val="60000"/>
            </a:schemeClr>
          </a:solidFill>
        </p:spPr>
        <p:txBody>
          <a:bodyPr/>
          <a:lstStyle/>
          <a:p>
            <a:pPr lvl="0" algn="ctr"/>
            <a:r>
              <a:rPr lang="en-ZA" sz="3200" b="1" dirty="0" smtClean="0">
                <a:solidFill>
                  <a:schemeClr val="accent2">
                    <a:lumMod val="75000"/>
                  </a:schemeClr>
                </a:solidFill>
                <a:latin typeface="+mn-lt"/>
              </a:rPr>
              <a:t>Multi-factors impacting on Productivity</a:t>
            </a:r>
            <a:r>
              <a:rPr lang="en-ZA" sz="3200" dirty="0" smtClean="0">
                <a:solidFill>
                  <a:schemeClr val="accent2">
                    <a:lumMod val="75000"/>
                  </a:schemeClr>
                </a:solidFill>
                <a:latin typeface="+mn-lt"/>
              </a:rPr>
              <a:t/>
            </a:r>
            <a:br>
              <a:rPr lang="en-ZA" sz="3200" dirty="0" smtClean="0">
                <a:solidFill>
                  <a:schemeClr val="accent2">
                    <a:lumMod val="75000"/>
                  </a:schemeClr>
                </a:solidFill>
                <a:latin typeface="+mn-lt"/>
              </a:rPr>
            </a:br>
            <a:endParaRPr lang="en-ZA" sz="3200" dirty="0">
              <a:solidFill>
                <a:schemeClr val="accent2">
                  <a:lumMod val="75000"/>
                </a:schemeClr>
              </a:solidFill>
              <a:latin typeface="+mn-lt"/>
            </a:endParaRPr>
          </a:p>
        </p:txBody>
      </p:sp>
      <p:sp>
        <p:nvSpPr>
          <p:cNvPr id="4" name="Slide Number Placeholder 3"/>
          <p:cNvSpPr>
            <a:spLocks noGrp="1"/>
          </p:cNvSpPr>
          <p:nvPr>
            <p:ph type="sldNum" sz="quarter" idx="12"/>
          </p:nvPr>
        </p:nvSpPr>
        <p:spPr/>
        <p:txBody>
          <a:bodyPr/>
          <a:lstStyle/>
          <a:p>
            <a:fld id="{7A2EDE29-4527-4352-8BB7-C4E754EF3B3B}" type="slidenum">
              <a:rPr lang="en-US" altLang="en-US" smtClean="0"/>
              <a:pPr/>
              <a:t>20</a:t>
            </a:fld>
            <a:endParaRPr lang="en-US" altLang="en-US" dirty="0"/>
          </a:p>
        </p:txBody>
      </p:sp>
      <p:sp>
        <p:nvSpPr>
          <p:cNvPr id="45088" name="Text Box 32"/>
          <p:cNvSpPr txBox="1">
            <a:spLocks noChangeArrowheads="1"/>
          </p:cNvSpPr>
          <p:nvPr/>
        </p:nvSpPr>
        <p:spPr bwMode="auto">
          <a:xfrm>
            <a:off x="3203848" y="1412776"/>
            <a:ext cx="2808312" cy="720080"/>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PUBLIC SERVICE PRODUCTIVITY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5" name="Text Box 29"/>
          <p:cNvSpPr txBox="1">
            <a:spLocks noChangeArrowheads="1"/>
          </p:cNvSpPr>
          <p:nvPr/>
        </p:nvSpPr>
        <p:spPr bwMode="auto">
          <a:xfrm>
            <a:off x="6876256" y="2204864"/>
            <a:ext cx="1944216" cy="596578"/>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Reliability, Responsiveness, Durability and Utilitarian Value of service</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84" name="Text Box 28"/>
          <p:cNvSpPr txBox="1">
            <a:spLocks noChangeArrowheads="1"/>
          </p:cNvSpPr>
          <p:nvPr/>
        </p:nvSpPr>
        <p:spPr bwMode="auto">
          <a:xfrm>
            <a:off x="683568" y="2204864"/>
            <a:ext cx="1360611" cy="698748"/>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Cost and Time taken to deliver Service</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83" name="AutoShape 27"/>
          <p:cNvSpPr>
            <a:spLocks noChangeShapeType="1"/>
          </p:cNvSpPr>
          <p:nvPr/>
        </p:nvSpPr>
        <p:spPr bwMode="auto">
          <a:xfrm flipH="1">
            <a:off x="7164288" y="2852936"/>
            <a:ext cx="247526" cy="21602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82" name="Text Box 26"/>
          <p:cNvSpPr txBox="1">
            <a:spLocks noChangeArrowheads="1"/>
          </p:cNvSpPr>
          <p:nvPr/>
        </p:nvSpPr>
        <p:spPr bwMode="auto">
          <a:xfrm>
            <a:off x="3923928" y="2564904"/>
            <a:ext cx="1296144" cy="576064"/>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Citizen Expectations and Satisfaction</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81" name="AutoShape 25"/>
          <p:cNvSpPr>
            <a:spLocks noChangeShapeType="1"/>
          </p:cNvSpPr>
          <p:nvPr/>
        </p:nvSpPr>
        <p:spPr bwMode="auto">
          <a:xfrm>
            <a:off x="1979712" y="2924944"/>
            <a:ext cx="287338" cy="3873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80" name="Text Box 24"/>
          <p:cNvSpPr txBox="1">
            <a:spLocks noChangeArrowheads="1"/>
          </p:cNvSpPr>
          <p:nvPr/>
        </p:nvSpPr>
        <p:spPr bwMode="auto">
          <a:xfrm>
            <a:off x="6228184" y="3068960"/>
            <a:ext cx="1460500" cy="311150"/>
          </a:xfrm>
          <a:prstGeom prst="rect">
            <a:avLst/>
          </a:prstGeom>
          <a:solidFill>
            <a:srgbClr val="00B0F0"/>
          </a:solidFill>
          <a:ln w="38100">
            <a:solidFill>
              <a:srgbClr val="00B050"/>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Service Quality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9" name="AutoShape 23"/>
          <p:cNvSpPr>
            <a:spLocks noChangeShapeType="1"/>
          </p:cNvSpPr>
          <p:nvPr/>
        </p:nvSpPr>
        <p:spPr bwMode="auto">
          <a:xfrm>
            <a:off x="5292080" y="2852936"/>
            <a:ext cx="936104" cy="36004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8" name="AutoShape 22"/>
          <p:cNvSpPr>
            <a:spLocks noChangeShapeType="1"/>
          </p:cNvSpPr>
          <p:nvPr/>
        </p:nvSpPr>
        <p:spPr bwMode="auto">
          <a:xfrm flipH="1">
            <a:off x="3275856" y="2924944"/>
            <a:ext cx="603374" cy="43204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7" name="AutoShape 21"/>
          <p:cNvSpPr>
            <a:spLocks noChangeShapeType="1"/>
          </p:cNvSpPr>
          <p:nvPr/>
        </p:nvSpPr>
        <p:spPr bwMode="auto">
          <a:xfrm flipV="1">
            <a:off x="5292080" y="3356991"/>
            <a:ext cx="864096" cy="29324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6" name="AutoShape 20"/>
          <p:cNvSpPr>
            <a:spLocks noChangeShapeType="1"/>
          </p:cNvSpPr>
          <p:nvPr/>
        </p:nvSpPr>
        <p:spPr bwMode="auto">
          <a:xfrm flipH="1">
            <a:off x="3491880" y="3573016"/>
            <a:ext cx="3651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5" name="Text Box 19"/>
          <p:cNvSpPr txBox="1">
            <a:spLocks noChangeArrowheads="1"/>
          </p:cNvSpPr>
          <p:nvPr/>
        </p:nvSpPr>
        <p:spPr bwMode="auto">
          <a:xfrm>
            <a:off x="3923928" y="3224536"/>
            <a:ext cx="1368152" cy="471264"/>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Leadership Performance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74" name="AutoShape 18"/>
          <p:cNvSpPr>
            <a:spLocks noChangeShapeType="1"/>
          </p:cNvSpPr>
          <p:nvPr/>
        </p:nvSpPr>
        <p:spPr bwMode="auto">
          <a:xfrm flipV="1">
            <a:off x="5148063" y="3501007"/>
            <a:ext cx="1008113" cy="100811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3" name="AutoShape 17"/>
          <p:cNvSpPr>
            <a:spLocks noChangeShapeType="1"/>
          </p:cNvSpPr>
          <p:nvPr/>
        </p:nvSpPr>
        <p:spPr bwMode="auto">
          <a:xfrm flipH="1" flipV="1">
            <a:off x="6516216" y="3501008"/>
            <a:ext cx="258787" cy="102554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2" name="AutoShape 16"/>
          <p:cNvSpPr>
            <a:spLocks noChangeShapeType="1"/>
          </p:cNvSpPr>
          <p:nvPr/>
        </p:nvSpPr>
        <p:spPr bwMode="auto">
          <a:xfrm flipV="1">
            <a:off x="5220071" y="3501007"/>
            <a:ext cx="1080121" cy="165618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1" name="AutoShape 15"/>
          <p:cNvSpPr>
            <a:spLocks noChangeShapeType="1"/>
          </p:cNvSpPr>
          <p:nvPr/>
        </p:nvSpPr>
        <p:spPr bwMode="auto">
          <a:xfrm flipV="1">
            <a:off x="5508104" y="3501007"/>
            <a:ext cx="864096" cy="224016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70" name="Text Box 14"/>
          <p:cNvSpPr txBox="1">
            <a:spLocks noChangeArrowheads="1"/>
          </p:cNvSpPr>
          <p:nvPr/>
        </p:nvSpPr>
        <p:spPr bwMode="auto">
          <a:xfrm>
            <a:off x="1979712" y="3429000"/>
            <a:ext cx="1412875" cy="298450"/>
          </a:xfrm>
          <a:prstGeom prst="rect">
            <a:avLst/>
          </a:prstGeom>
          <a:solidFill>
            <a:srgbClr val="00B0F0"/>
          </a:solidFill>
          <a:ln w="38100">
            <a:solidFill>
              <a:srgbClr val="00B050"/>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Service Quantity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9" name="AutoShape 13"/>
          <p:cNvSpPr>
            <a:spLocks noChangeShapeType="1"/>
          </p:cNvSpPr>
          <p:nvPr/>
        </p:nvSpPr>
        <p:spPr bwMode="auto">
          <a:xfrm flipH="1" flipV="1">
            <a:off x="6876256" y="3429000"/>
            <a:ext cx="793750" cy="4762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68" name="AutoShape 12"/>
          <p:cNvSpPr>
            <a:spLocks noChangeShapeType="1"/>
          </p:cNvSpPr>
          <p:nvPr/>
        </p:nvSpPr>
        <p:spPr bwMode="auto">
          <a:xfrm flipH="1" flipV="1">
            <a:off x="3131839" y="3789040"/>
            <a:ext cx="792087" cy="122413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67" name="AutoShape 11"/>
          <p:cNvSpPr>
            <a:spLocks noChangeShapeType="1"/>
          </p:cNvSpPr>
          <p:nvPr/>
        </p:nvSpPr>
        <p:spPr bwMode="auto">
          <a:xfrm flipH="1" flipV="1">
            <a:off x="3347864" y="3861048"/>
            <a:ext cx="576063" cy="43204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66" name="AutoShape 10"/>
          <p:cNvSpPr>
            <a:spLocks noChangeShapeType="1"/>
          </p:cNvSpPr>
          <p:nvPr/>
        </p:nvSpPr>
        <p:spPr bwMode="auto">
          <a:xfrm flipV="1">
            <a:off x="1763688" y="3789040"/>
            <a:ext cx="588938" cy="31467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65" name="Text Box 9"/>
          <p:cNvSpPr txBox="1">
            <a:spLocks noChangeArrowheads="1"/>
          </p:cNvSpPr>
          <p:nvPr/>
        </p:nvSpPr>
        <p:spPr bwMode="auto">
          <a:xfrm>
            <a:off x="3923928" y="3861048"/>
            <a:ext cx="1296144" cy="648072"/>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Employee Competence and Capability</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64" name="AutoShape 8"/>
          <p:cNvSpPr>
            <a:spLocks noChangeShapeType="1"/>
          </p:cNvSpPr>
          <p:nvPr/>
        </p:nvSpPr>
        <p:spPr bwMode="auto">
          <a:xfrm flipH="1" flipV="1">
            <a:off x="2987824" y="3861048"/>
            <a:ext cx="792088" cy="18002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63" name="Text Box 7"/>
          <p:cNvSpPr txBox="1">
            <a:spLocks noChangeArrowheads="1"/>
          </p:cNvSpPr>
          <p:nvPr/>
        </p:nvSpPr>
        <p:spPr bwMode="auto">
          <a:xfrm>
            <a:off x="6804248" y="3861048"/>
            <a:ext cx="1468314" cy="46805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Management  </a:t>
            </a:r>
            <a:r>
              <a:rPr lang="en-US" sz="1200" b="1" dirty="0" smtClean="0">
                <a:latin typeface="Arial Narrow" pitchFamily="34" charset="0"/>
                <a:ea typeface="Calibri" pitchFamily="34" charset="0"/>
                <a:cs typeface="Times New Roman" pitchFamily="18" charset="0"/>
              </a:rPr>
              <a:t>P</a:t>
            </a: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ractices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62" name="AutoShape 6"/>
          <p:cNvSpPr>
            <a:spLocks noChangeShapeType="1"/>
          </p:cNvSpPr>
          <p:nvPr/>
        </p:nvSpPr>
        <p:spPr bwMode="auto">
          <a:xfrm flipV="1">
            <a:off x="2411760" y="3789040"/>
            <a:ext cx="288032" cy="86409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ZA"/>
          </a:p>
        </p:txBody>
      </p:sp>
      <p:sp>
        <p:nvSpPr>
          <p:cNvPr id="45061" name="Text Box 5"/>
          <p:cNvSpPr txBox="1">
            <a:spLocks noChangeArrowheads="1"/>
          </p:cNvSpPr>
          <p:nvPr/>
        </p:nvSpPr>
        <p:spPr bwMode="auto">
          <a:xfrm>
            <a:off x="1691680" y="4653136"/>
            <a:ext cx="1476499" cy="72008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Capacity of Facility/Current Output Quantity</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Text Box 4"/>
          <p:cNvSpPr txBox="1">
            <a:spLocks noChangeArrowheads="1"/>
          </p:cNvSpPr>
          <p:nvPr/>
        </p:nvSpPr>
        <p:spPr bwMode="auto">
          <a:xfrm>
            <a:off x="3995936" y="4725144"/>
            <a:ext cx="1224136" cy="504056"/>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Working Environment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59" name="Text Box 3"/>
          <p:cNvSpPr txBox="1">
            <a:spLocks noChangeArrowheads="1"/>
          </p:cNvSpPr>
          <p:nvPr/>
        </p:nvSpPr>
        <p:spPr bwMode="auto">
          <a:xfrm>
            <a:off x="6372200" y="4509120"/>
            <a:ext cx="1662186" cy="718963"/>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latin typeface="Arial Narrow" pitchFamily="34"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Norms and Service Standards applicable</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58" name="Text Box 2"/>
          <p:cNvSpPr txBox="1">
            <a:spLocks noChangeArrowheads="1"/>
          </p:cNvSpPr>
          <p:nvPr/>
        </p:nvSpPr>
        <p:spPr bwMode="auto">
          <a:xfrm>
            <a:off x="467544" y="3501008"/>
            <a:ext cx="1248916" cy="864096"/>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Resource Availability (human and financial</a:t>
            </a:r>
            <a:r>
              <a:rPr kumimoji="0" lang="en-US" sz="800" b="0"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7" name="Text Box 1"/>
          <p:cNvSpPr txBox="1">
            <a:spLocks noChangeArrowheads="1"/>
          </p:cNvSpPr>
          <p:nvPr/>
        </p:nvSpPr>
        <p:spPr bwMode="auto">
          <a:xfrm>
            <a:off x="3635896" y="5373216"/>
            <a:ext cx="1872208" cy="425326"/>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Calibri" pitchFamily="34" charset="0"/>
                <a:cs typeface="Times New Roman" pitchFamily="18" charset="0"/>
              </a:rPr>
              <a:t>Operations Management Systems &amp; Processes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91" name="Rectangle 35"/>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0" i="0" u="none" strike="noStrike" cap="none" normalizeH="0" baseline="0" smtClean="0">
                <a:ln>
                  <a:noFill/>
                </a:ln>
                <a:solidFill>
                  <a:schemeClr val="tx1"/>
                </a:solidFill>
                <a:effectLst/>
                <a:latin typeface="Arial" pitchFamily="34" charset="0"/>
                <a:cs typeface="Arial" pitchFamily="34" charset="0"/>
              </a:rPr>
              <a:t/>
            </a:r>
            <a:br>
              <a:rPr kumimoji="0" lang="en-ZA" sz="1800" b="0" i="0" u="none" strike="noStrike" cap="none" normalizeH="0" baseline="0" smtClean="0">
                <a:ln>
                  <a:noFill/>
                </a:ln>
                <a:solidFill>
                  <a:schemeClr val="tx1"/>
                </a:solidFill>
                <a:effectLst/>
                <a:latin typeface="Arial" pitchFamily="34" charset="0"/>
                <a:cs typeface="Arial" pitchFamily="34" charset="0"/>
              </a:rPr>
            </a:br>
            <a:endParaRPr kumimoji="0" lang="en-Z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
        <p:nvSpPr>
          <p:cNvPr id="45092" name="Rectangle 36"/>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36675" algn="l"/>
              </a:tabLst>
            </a:pPr>
            <a:r>
              <a:rPr kumimoji="0" lang="en-ZA"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ZA"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36675" algn="l"/>
              </a:tabLst>
            </a:pPr>
            <a:endParaRPr kumimoji="0" lang="en-ZA" sz="1800" b="0" i="0" u="none" strike="noStrike" cap="none" normalizeH="0" baseline="0" smtClean="0">
              <a:ln>
                <a:noFill/>
              </a:ln>
              <a:solidFill>
                <a:schemeClr val="tx1"/>
              </a:solidFill>
              <a:effectLst/>
              <a:latin typeface="Arial" pitchFamily="34" charset="0"/>
              <a:cs typeface="Arial" pitchFamily="34" charset="0"/>
            </a:endParaRPr>
          </a:p>
        </p:txBody>
      </p:sp>
      <p:sp>
        <p:nvSpPr>
          <p:cNvPr id="45106" name="Rectangle 50"/>
          <p:cNvSpPr>
            <a:spLocks noChangeArrowheads="1"/>
          </p:cNvSpPr>
          <p:nvPr/>
        </p:nvSpPr>
        <p:spPr bwMode="auto">
          <a:xfrm>
            <a:off x="-180528" y="90872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ight Arrow 39"/>
          <p:cNvSpPr/>
          <p:nvPr/>
        </p:nvSpPr>
        <p:spPr>
          <a:xfrm rot="18925060">
            <a:off x="2362448" y="2526312"/>
            <a:ext cx="1524907" cy="484632"/>
          </a:xfrm>
          <a:prstGeom prst="rightArrow">
            <a:avLst>
              <a:gd name="adj1" fmla="val 50000"/>
              <a:gd name="adj2" fmla="val 54471"/>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ight Arrow 41"/>
          <p:cNvSpPr/>
          <p:nvPr/>
        </p:nvSpPr>
        <p:spPr>
          <a:xfrm rot="12914035">
            <a:off x="5482390" y="2347106"/>
            <a:ext cx="1190317" cy="538469"/>
          </a:xfrm>
          <a:prstGeom prst="rightArrow">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513920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21</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Key Service Productivity Drivers</a:t>
            </a:r>
          </a:p>
        </p:txBody>
      </p:sp>
      <p:sp>
        <p:nvSpPr>
          <p:cNvPr id="543747" name="Rectangle 1027"/>
          <p:cNvSpPr>
            <a:spLocks noGrp="1" noChangeArrowheads="1"/>
          </p:cNvSpPr>
          <p:nvPr>
            <p:ph type="body" idx="1"/>
          </p:nvPr>
        </p:nvSpPr>
        <p:spPr>
          <a:xfrm>
            <a:off x="457200" y="980728"/>
            <a:ext cx="8115300" cy="5234335"/>
          </a:xfrm>
          <a:solidFill>
            <a:schemeClr val="accent5">
              <a:lumMod val="40000"/>
              <a:lumOff val="60000"/>
            </a:schemeClr>
          </a:solidFill>
        </p:spPr>
        <p:txBody>
          <a:bodyPr/>
          <a:lstStyle/>
          <a:p>
            <a:r>
              <a:rPr lang="en-ZA" sz="2800" dirty="0"/>
              <a:t>Measuring what matters</a:t>
            </a:r>
          </a:p>
          <a:p>
            <a:r>
              <a:rPr lang="en-ZA" sz="2800" dirty="0" smtClean="0"/>
              <a:t>Building </a:t>
            </a:r>
            <a:r>
              <a:rPr lang="en-ZA" sz="2800" dirty="0"/>
              <a:t>leadership and management capability</a:t>
            </a:r>
          </a:p>
          <a:p>
            <a:r>
              <a:rPr lang="en-ZA" sz="2800" dirty="0" smtClean="0"/>
              <a:t>Creating </a:t>
            </a:r>
            <a:r>
              <a:rPr lang="en-ZA" sz="2800" dirty="0"/>
              <a:t>productive workplace cultures</a:t>
            </a:r>
          </a:p>
          <a:p>
            <a:r>
              <a:rPr lang="en-ZA" sz="2800" dirty="0" smtClean="0"/>
              <a:t>Encouraging </a:t>
            </a:r>
            <a:r>
              <a:rPr lang="en-ZA" sz="2800" dirty="0"/>
              <a:t>innovation and the use of technology</a:t>
            </a:r>
          </a:p>
          <a:p>
            <a:r>
              <a:rPr lang="en-ZA" sz="2800" dirty="0" smtClean="0"/>
              <a:t>Continuous Organisational Learning</a:t>
            </a:r>
          </a:p>
          <a:p>
            <a:r>
              <a:rPr lang="en-ZA" sz="2800" dirty="0" smtClean="0"/>
              <a:t>Investing </a:t>
            </a:r>
            <a:r>
              <a:rPr lang="en-ZA" sz="2800" dirty="0"/>
              <a:t>in people and </a:t>
            </a:r>
            <a:r>
              <a:rPr lang="en-ZA" sz="2800" dirty="0" smtClean="0"/>
              <a:t>transfer of skills</a:t>
            </a:r>
            <a:endParaRPr lang="en-ZA" sz="2800" dirty="0"/>
          </a:p>
          <a:p>
            <a:r>
              <a:rPr lang="en-ZA" sz="2800" dirty="0" smtClean="0"/>
              <a:t>Organising work efficiently- appropriate work measurement techniques</a:t>
            </a:r>
            <a:endParaRPr lang="en-ZA" sz="2800" dirty="0"/>
          </a:p>
          <a:p>
            <a:r>
              <a:rPr lang="en-ZA" sz="2800" dirty="0" smtClean="0"/>
              <a:t>Networking </a:t>
            </a:r>
            <a:r>
              <a:rPr lang="en-ZA" sz="2800" dirty="0"/>
              <a:t>and </a:t>
            </a:r>
            <a:r>
              <a:rPr lang="en-ZA" sz="2800" dirty="0" smtClean="0"/>
              <a:t>collaborating</a:t>
            </a:r>
            <a:endParaRPr lang="en-GB" sz="2800" b="1" dirty="0" smtClean="0">
              <a:solidFill>
                <a:srgbClr val="000000"/>
              </a:solidFill>
              <a:cs typeface="Arial" charset="0"/>
            </a:endParaRPr>
          </a:p>
        </p:txBody>
      </p:sp>
      <p:pic>
        <p:nvPicPr>
          <p:cNvPr id="5" name="Picture 4" descr="http://www.schuitema.co.za/blog/wp-content/uploads/2010/10/leadership-jigsaw.jpg"/>
          <p:cNvPicPr>
            <a:picLocks noChangeAspect="1" noChangeArrowheads="1"/>
          </p:cNvPicPr>
          <p:nvPr/>
        </p:nvPicPr>
        <p:blipFill>
          <a:blip r:embed="rId2" cstate="print"/>
          <a:srcRect/>
          <a:stretch>
            <a:fillRect/>
          </a:stretch>
        </p:blipFill>
        <p:spPr bwMode="auto">
          <a:xfrm>
            <a:off x="7092280" y="4941168"/>
            <a:ext cx="1440160" cy="1224136"/>
          </a:xfrm>
          <a:prstGeom prst="rect">
            <a:avLst/>
          </a:prstGeom>
          <a:noFill/>
        </p:spPr>
      </p:pic>
    </p:spTree>
    <p:extLst>
      <p:ext uri="{BB962C8B-B14F-4D97-AF65-F5344CB8AC3E}">
        <p14:creationId xmlns:p14="http://schemas.microsoft.com/office/powerpoint/2010/main" val="3469416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37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7813"/>
            <a:ext cx="8229600" cy="703262"/>
          </a:xfrm>
        </p:spPr>
        <p:txBody>
          <a:bodyPr/>
          <a:lstStyle/>
          <a:p>
            <a:pPr eaLnBrk="1" hangingPunct="1"/>
            <a:r>
              <a:rPr lang="en-US" sz="3200" dirty="0" smtClean="0">
                <a:latin typeface="Arial Black" pitchFamily="34" charset="0"/>
              </a:rPr>
              <a:t>LEADERSHIP </a:t>
            </a:r>
          </a:p>
        </p:txBody>
      </p:sp>
      <p:sp>
        <p:nvSpPr>
          <p:cNvPr id="6147" name="Content Placeholder 2"/>
          <p:cNvSpPr>
            <a:spLocks noGrp="1"/>
          </p:cNvSpPr>
          <p:nvPr>
            <p:ph idx="1"/>
          </p:nvPr>
        </p:nvSpPr>
        <p:spPr>
          <a:xfrm>
            <a:off x="457200" y="1143000"/>
            <a:ext cx="8229600" cy="5072063"/>
          </a:xfrm>
          <a:solidFill>
            <a:schemeClr val="accent5">
              <a:lumMod val="40000"/>
              <a:lumOff val="60000"/>
            </a:schemeClr>
          </a:solidFill>
        </p:spPr>
        <p:txBody>
          <a:bodyPr/>
          <a:lstStyle/>
          <a:p>
            <a:r>
              <a:rPr lang="en-ZA" sz="2400" dirty="0"/>
              <a:t>“Leadership by example plays a strong role in creating a positive and productive workplace culture, and inspiring others to pursue those opportunities which have been identified. Leadership depth is important.”</a:t>
            </a:r>
            <a:endParaRPr lang="en-ZA" sz="2400" dirty="0">
              <a:latin typeface="Arial" pitchFamily="34" charset="0"/>
              <a:cs typeface="Arial" pitchFamily="34" charset="0"/>
            </a:endParaRPr>
          </a:p>
          <a:p>
            <a:r>
              <a:rPr lang="en-ZA" sz="2400" dirty="0" smtClean="0">
                <a:latin typeface="Arial" pitchFamily="34" charset="0"/>
                <a:cs typeface="Arial" pitchFamily="34" charset="0"/>
              </a:rPr>
              <a:t>Balance between Contribution and Growth</a:t>
            </a:r>
          </a:p>
          <a:p>
            <a:pPr marL="0" indent="0">
              <a:buNone/>
            </a:pPr>
            <a:r>
              <a:rPr lang="en-ZA" sz="2400" dirty="0">
                <a:latin typeface="Arial" pitchFamily="34" charset="0"/>
                <a:cs typeface="Arial" pitchFamily="34" charset="0"/>
              </a:rPr>
              <a:t> </a:t>
            </a:r>
            <a:r>
              <a:rPr lang="en-ZA" sz="2400" dirty="0" smtClean="0">
                <a:latin typeface="Arial" pitchFamily="34" charset="0"/>
                <a:cs typeface="Arial" pitchFamily="34" charset="0"/>
              </a:rPr>
              <a:t>i.e. 40 hours Contribution + 5 hours Personal Growth</a:t>
            </a:r>
          </a:p>
          <a:p>
            <a:r>
              <a:rPr lang="en-ZA" sz="2400" dirty="0" smtClean="0">
                <a:latin typeface="Arial" pitchFamily="34" charset="0"/>
                <a:cs typeface="Arial" pitchFamily="34" charset="0"/>
              </a:rPr>
              <a:t> </a:t>
            </a:r>
            <a:r>
              <a:rPr lang="en-ZA" sz="2400" b="1" i="1" dirty="0"/>
              <a:t>Theory in Use </a:t>
            </a:r>
            <a:r>
              <a:rPr lang="en-ZA" sz="2400" dirty="0"/>
              <a:t>is how employees in an organisation ‘reinforce’ or ‘ discard’ patterns of understanding and doing things based on the </a:t>
            </a:r>
            <a:r>
              <a:rPr lang="en-ZA" sz="2400" dirty="0" smtClean="0"/>
              <a:t>evidence based policies, processes and practices and construction</a:t>
            </a:r>
            <a:r>
              <a:rPr lang="en-ZA" sz="2400" dirty="0"/>
              <a:t>, testing and restructuring of a certain kind of new </a:t>
            </a:r>
            <a:r>
              <a:rPr lang="en-ZA" sz="2400" dirty="0" smtClean="0"/>
              <a:t>knowledge driven by the type and nature of leadership which influences the culture.</a:t>
            </a:r>
            <a:endParaRPr lang="en-ZA" sz="2400" b="1" i="1" dirty="0"/>
          </a:p>
          <a:p>
            <a:pPr>
              <a:buNone/>
            </a:pPr>
            <a:endParaRPr lang="en-ZA" sz="2400" dirty="0" smtClean="0">
              <a:latin typeface="Arial" pitchFamily="34" charset="0"/>
              <a:cs typeface="Arial" pitchFamily="34" charset="0"/>
            </a:endParaRPr>
          </a:p>
        </p:txBody>
      </p:sp>
      <p:sp>
        <p:nvSpPr>
          <p:cNvPr id="6148" name="Slide Number Placeholder 3"/>
          <p:cNvSpPr>
            <a:spLocks noGrp="1"/>
          </p:cNvSpPr>
          <p:nvPr>
            <p:ph type="sldNum" sz="quarter" idx="12"/>
          </p:nvPr>
        </p:nvSpPr>
        <p:spPr>
          <a:noFill/>
        </p:spPr>
        <p:txBody>
          <a:bodyPr/>
          <a:lstStyle/>
          <a:p>
            <a:fld id="{D22C5885-B41C-4478-BC61-83702606199B}" type="slidenum">
              <a:rPr lang="en-US" altLang="en-US" smtClean="0"/>
              <a:pPr/>
              <a:t>22</a:t>
            </a:fld>
            <a:endParaRPr lang="en-US" altLang="en-US" dirty="0" smtClean="0"/>
          </a:p>
        </p:txBody>
      </p:sp>
      <p:pic>
        <p:nvPicPr>
          <p:cNvPr id="6149"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1954246614"/>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7813"/>
            <a:ext cx="8229600" cy="703262"/>
          </a:xfrm>
        </p:spPr>
        <p:txBody>
          <a:bodyPr/>
          <a:lstStyle/>
          <a:p>
            <a:pPr eaLnBrk="1" hangingPunct="1"/>
            <a:r>
              <a:rPr lang="en-US" sz="3200" dirty="0" smtClean="0">
                <a:latin typeface="Arial Black" pitchFamily="34" charset="0"/>
              </a:rPr>
              <a:t>LEADERSHIP  </a:t>
            </a:r>
          </a:p>
        </p:txBody>
      </p:sp>
      <p:sp>
        <p:nvSpPr>
          <p:cNvPr id="6147" name="Content Placeholder 2"/>
          <p:cNvSpPr>
            <a:spLocks noGrp="1"/>
          </p:cNvSpPr>
          <p:nvPr>
            <p:ph idx="1"/>
          </p:nvPr>
        </p:nvSpPr>
        <p:spPr>
          <a:xfrm>
            <a:off x="457200" y="1143000"/>
            <a:ext cx="8229600" cy="5072063"/>
          </a:xfrm>
          <a:solidFill>
            <a:schemeClr val="accent5">
              <a:lumMod val="40000"/>
              <a:lumOff val="60000"/>
            </a:schemeClr>
          </a:solidFill>
        </p:spPr>
        <p:txBody>
          <a:bodyPr/>
          <a:lstStyle/>
          <a:p>
            <a:r>
              <a:rPr lang="en-ZA" sz="2400" dirty="0" smtClean="0">
                <a:latin typeface="Arial" pitchFamily="34" charset="0"/>
                <a:cs typeface="Arial" pitchFamily="34" charset="0"/>
              </a:rPr>
              <a:t>Events driven as cross-sectional control points instead of being process driven longitudinally</a:t>
            </a:r>
          </a:p>
          <a:p>
            <a:r>
              <a:rPr lang="en-ZA" sz="2400" dirty="0" smtClean="0">
                <a:latin typeface="Arial" pitchFamily="34" charset="0"/>
                <a:cs typeface="Arial" pitchFamily="34" charset="0"/>
              </a:rPr>
              <a:t>The Productivity of a manager determines the parameters of sub-ordinate’s productivity, as there are direct; group and cross-functional relationships in operational practice.</a:t>
            </a:r>
          </a:p>
          <a:p>
            <a:pPr marL="0" indent="0">
              <a:buNone/>
            </a:pPr>
            <a:r>
              <a:rPr lang="en-ZA" sz="2400" dirty="0" smtClean="0">
                <a:latin typeface="Arial" pitchFamily="34" charset="0"/>
                <a:cs typeface="Arial" pitchFamily="34" charset="0"/>
              </a:rPr>
              <a:t>e.g. Education; HOD of a Government Department</a:t>
            </a:r>
          </a:p>
          <a:p>
            <a:r>
              <a:rPr lang="en-ZA" sz="2400" dirty="0" smtClean="0">
                <a:latin typeface="Arial" pitchFamily="34" charset="0"/>
                <a:cs typeface="Arial" pitchFamily="34" charset="0"/>
              </a:rPr>
              <a:t>Management Practices  in Operations are directly linked to </a:t>
            </a:r>
            <a:r>
              <a:rPr lang="en-ZA" sz="2400" dirty="0" smtClean="0">
                <a:latin typeface="Arial" pitchFamily="34" charset="0"/>
                <a:cs typeface="Arial" pitchFamily="34" charset="0"/>
              </a:rPr>
              <a:t>productivity</a:t>
            </a:r>
          </a:p>
          <a:p>
            <a:r>
              <a:rPr lang="en-ZA" sz="2400" dirty="0" smtClean="0">
                <a:latin typeface="Arial" pitchFamily="34" charset="0"/>
                <a:cs typeface="Arial" pitchFamily="34" charset="0"/>
              </a:rPr>
              <a:t>Consequence Management and the ability for follow-through action impacts on productivity</a:t>
            </a:r>
            <a:endParaRPr lang="en-ZA" sz="2400" dirty="0" smtClean="0">
              <a:latin typeface="Arial" pitchFamily="34" charset="0"/>
              <a:cs typeface="Arial" pitchFamily="34" charset="0"/>
            </a:endParaRPr>
          </a:p>
        </p:txBody>
      </p:sp>
      <p:sp>
        <p:nvSpPr>
          <p:cNvPr id="6148" name="Slide Number Placeholder 3"/>
          <p:cNvSpPr>
            <a:spLocks noGrp="1"/>
          </p:cNvSpPr>
          <p:nvPr>
            <p:ph type="sldNum" sz="quarter" idx="12"/>
          </p:nvPr>
        </p:nvSpPr>
        <p:spPr>
          <a:noFill/>
        </p:spPr>
        <p:txBody>
          <a:bodyPr/>
          <a:lstStyle/>
          <a:p>
            <a:fld id="{D22C5885-B41C-4478-BC61-83702606199B}" type="slidenum">
              <a:rPr lang="en-US" altLang="en-US" smtClean="0"/>
              <a:pPr/>
              <a:t>23</a:t>
            </a:fld>
            <a:endParaRPr lang="en-US" altLang="en-US" dirty="0" smtClean="0"/>
          </a:p>
        </p:txBody>
      </p:sp>
      <p:pic>
        <p:nvPicPr>
          <p:cNvPr id="6149"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1827396395"/>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7813"/>
            <a:ext cx="8229600" cy="703262"/>
          </a:xfrm>
        </p:spPr>
        <p:txBody>
          <a:bodyPr/>
          <a:lstStyle/>
          <a:p>
            <a:pPr eaLnBrk="1" hangingPunct="1"/>
            <a:r>
              <a:rPr lang="en-US" sz="3200" dirty="0" smtClean="0">
                <a:latin typeface="Arial Black" pitchFamily="34" charset="0"/>
              </a:rPr>
              <a:t>MANAGEMENT PRACTICES   </a:t>
            </a:r>
          </a:p>
        </p:txBody>
      </p:sp>
      <p:sp>
        <p:nvSpPr>
          <p:cNvPr id="6147" name="Content Placeholder 2"/>
          <p:cNvSpPr>
            <a:spLocks noGrp="1"/>
          </p:cNvSpPr>
          <p:nvPr>
            <p:ph idx="1"/>
          </p:nvPr>
        </p:nvSpPr>
        <p:spPr>
          <a:xfrm>
            <a:off x="457200" y="1143000"/>
            <a:ext cx="8229600" cy="5072063"/>
          </a:xfrm>
          <a:solidFill>
            <a:schemeClr val="accent5">
              <a:lumMod val="40000"/>
              <a:lumOff val="60000"/>
            </a:schemeClr>
          </a:solidFill>
        </p:spPr>
        <p:txBody>
          <a:bodyPr/>
          <a:lstStyle/>
          <a:p>
            <a:r>
              <a:rPr lang="en-ZA" sz="2400" dirty="0" smtClean="0">
                <a:latin typeface="Arial" pitchFamily="34" charset="0"/>
                <a:cs typeface="Arial" pitchFamily="34" charset="0"/>
              </a:rPr>
              <a:t>Operations Management is directly linked to productivity:</a:t>
            </a:r>
          </a:p>
          <a:p>
            <a:pPr lvl="1"/>
            <a:r>
              <a:rPr lang="en-ZA" sz="2400" dirty="0" smtClean="0">
                <a:latin typeface="Arial" pitchFamily="34" charset="0"/>
                <a:cs typeface="Arial" pitchFamily="34" charset="0"/>
              </a:rPr>
              <a:t>Mapped Business Processes; </a:t>
            </a:r>
          </a:p>
          <a:p>
            <a:pPr lvl="1"/>
            <a:r>
              <a:rPr lang="en-ZA" sz="2400" dirty="0" smtClean="0">
                <a:latin typeface="Arial" pitchFamily="34" charset="0"/>
                <a:cs typeface="Arial" pitchFamily="34" charset="0"/>
              </a:rPr>
              <a:t>Standard Operating Procedures (SOPs) and Protocols; </a:t>
            </a:r>
          </a:p>
          <a:p>
            <a:pPr lvl="1"/>
            <a:r>
              <a:rPr lang="en-ZA" sz="2400" dirty="0" smtClean="0">
                <a:latin typeface="Arial" pitchFamily="34" charset="0"/>
                <a:cs typeface="Arial" pitchFamily="34" charset="0"/>
              </a:rPr>
              <a:t>Service Standards;</a:t>
            </a:r>
          </a:p>
          <a:p>
            <a:pPr lvl="1"/>
            <a:r>
              <a:rPr lang="en-ZA" sz="2400" dirty="0" smtClean="0">
                <a:latin typeface="Arial" pitchFamily="34" charset="0"/>
                <a:cs typeface="Arial" pitchFamily="34" charset="0"/>
              </a:rPr>
              <a:t>Service Delivery </a:t>
            </a:r>
            <a:r>
              <a:rPr lang="en-ZA" sz="2400" dirty="0">
                <a:latin typeface="Arial" pitchFamily="34" charset="0"/>
                <a:cs typeface="Arial" pitchFamily="34" charset="0"/>
              </a:rPr>
              <a:t>M</a:t>
            </a:r>
            <a:r>
              <a:rPr lang="en-ZA" sz="2400" dirty="0" smtClean="0">
                <a:latin typeface="Arial" pitchFamily="34" charset="0"/>
                <a:cs typeface="Arial" pitchFamily="34" charset="0"/>
              </a:rPr>
              <a:t>odels; </a:t>
            </a:r>
          </a:p>
          <a:p>
            <a:pPr lvl="1"/>
            <a:r>
              <a:rPr lang="en-ZA" sz="2400" dirty="0" smtClean="0">
                <a:latin typeface="Arial" pitchFamily="34" charset="0"/>
                <a:cs typeface="Arial" pitchFamily="34" charset="0"/>
              </a:rPr>
              <a:t>Unit costing for goods and services;</a:t>
            </a:r>
          </a:p>
          <a:p>
            <a:pPr lvl="1"/>
            <a:r>
              <a:rPr lang="en-ZA" sz="2400" dirty="0" smtClean="0">
                <a:latin typeface="Arial" pitchFamily="34" charset="0"/>
                <a:cs typeface="Arial" pitchFamily="34" charset="0"/>
              </a:rPr>
              <a:t>Service </a:t>
            </a:r>
            <a:r>
              <a:rPr lang="en-ZA" sz="2400" dirty="0">
                <a:latin typeface="Arial" pitchFamily="34" charset="0"/>
                <a:cs typeface="Arial" pitchFamily="34" charset="0"/>
              </a:rPr>
              <a:t>C</a:t>
            </a:r>
            <a:r>
              <a:rPr lang="en-ZA" sz="2400" dirty="0" smtClean="0">
                <a:latin typeface="Arial" pitchFamily="34" charset="0"/>
                <a:cs typeface="Arial" pitchFamily="34" charset="0"/>
              </a:rPr>
              <a:t>harters; </a:t>
            </a:r>
          </a:p>
          <a:p>
            <a:pPr lvl="1"/>
            <a:r>
              <a:rPr lang="en-ZA" sz="2400" dirty="0" smtClean="0">
                <a:latin typeface="Arial" pitchFamily="34" charset="0"/>
                <a:cs typeface="Arial" pitchFamily="34" charset="0"/>
              </a:rPr>
              <a:t>Service Delivery Models and </a:t>
            </a:r>
          </a:p>
          <a:p>
            <a:pPr lvl="1"/>
            <a:r>
              <a:rPr lang="en-ZA" sz="2400" dirty="0" smtClean="0">
                <a:latin typeface="Arial" pitchFamily="34" charset="0"/>
                <a:cs typeface="Arial" pitchFamily="34" charset="0"/>
              </a:rPr>
              <a:t>Service Delivery </a:t>
            </a:r>
            <a:r>
              <a:rPr lang="en-ZA" sz="2400" dirty="0">
                <a:latin typeface="Arial" pitchFamily="34" charset="0"/>
                <a:cs typeface="Arial" pitchFamily="34" charset="0"/>
              </a:rPr>
              <a:t>I</a:t>
            </a:r>
            <a:r>
              <a:rPr lang="en-ZA" sz="2400" dirty="0" smtClean="0">
                <a:latin typeface="Arial" pitchFamily="34" charset="0"/>
                <a:cs typeface="Arial" pitchFamily="34" charset="0"/>
              </a:rPr>
              <a:t>mprovement Plans</a:t>
            </a:r>
          </a:p>
          <a:p>
            <a:endParaRPr lang="en-ZA" sz="2400" dirty="0" smtClean="0">
              <a:latin typeface="Arial" pitchFamily="34" charset="0"/>
              <a:cs typeface="Arial" pitchFamily="34" charset="0"/>
            </a:endParaRPr>
          </a:p>
          <a:p>
            <a:pPr>
              <a:buNone/>
            </a:pPr>
            <a:r>
              <a:rPr lang="en-ZA" sz="2400" dirty="0" smtClean="0">
                <a:latin typeface="Arial" pitchFamily="34" charset="0"/>
                <a:cs typeface="Arial" pitchFamily="34" charset="0"/>
              </a:rPr>
              <a:t> </a:t>
            </a:r>
          </a:p>
        </p:txBody>
      </p:sp>
      <p:sp>
        <p:nvSpPr>
          <p:cNvPr id="6148" name="Slide Number Placeholder 3"/>
          <p:cNvSpPr>
            <a:spLocks noGrp="1"/>
          </p:cNvSpPr>
          <p:nvPr>
            <p:ph type="sldNum" sz="quarter" idx="12"/>
          </p:nvPr>
        </p:nvSpPr>
        <p:spPr>
          <a:noFill/>
        </p:spPr>
        <p:txBody>
          <a:bodyPr/>
          <a:lstStyle/>
          <a:p>
            <a:fld id="{D22C5885-B41C-4478-BC61-83702606199B}" type="slidenum">
              <a:rPr lang="en-US" altLang="en-US" smtClean="0"/>
              <a:pPr/>
              <a:t>24</a:t>
            </a:fld>
            <a:endParaRPr lang="en-US" altLang="en-US" dirty="0" smtClean="0"/>
          </a:p>
        </p:txBody>
      </p:sp>
      <p:pic>
        <p:nvPicPr>
          <p:cNvPr id="6149"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pic>
        <p:nvPicPr>
          <p:cNvPr id="6" name="Picture 5" descr="http://www.optimization.ca/images/competitive-analysis.jpg"/>
          <p:cNvPicPr>
            <a:picLocks noChangeAspect="1" noChangeArrowheads="1"/>
          </p:cNvPicPr>
          <p:nvPr/>
        </p:nvPicPr>
        <p:blipFill>
          <a:blip r:embed="rId3" cstate="print"/>
          <a:srcRect/>
          <a:stretch>
            <a:fillRect/>
          </a:stretch>
        </p:blipFill>
        <p:spPr bwMode="auto">
          <a:xfrm>
            <a:off x="6228183" y="4149080"/>
            <a:ext cx="2448273" cy="2057400"/>
          </a:xfrm>
          <a:prstGeom prst="rect">
            <a:avLst/>
          </a:prstGeom>
          <a:noFill/>
        </p:spPr>
      </p:pic>
    </p:spTree>
    <p:extLst>
      <p:ext uri="{BB962C8B-B14F-4D97-AF65-F5344CB8AC3E}">
        <p14:creationId xmlns:p14="http://schemas.microsoft.com/office/powerpoint/2010/main" val="4199985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245561"/>
            <a:ext cx="8382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2600" b="1" dirty="0" smtClean="0">
                <a:solidFill>
                  <a:schemeClr val="accent6">
                    <a:lumMod val="75000"/>
                  </a:schemeClr>
                </a:solidFill>
                <a:latin typeface="Arial" charset="0"/>
              </a:rPr>
              <a:t>MANAGEMENT STRATEGIES FOR EFFICIENCIES </a:t>
            </a:r>
            <a:endParaRPr lang="en-GB" sz="2600" b="1" dirty="0">
              <a:solidFill>
                <a:schemeClr val="accent6">
                  <a:lumMod val="75000"/>
                </a:schemeClr>
              </a:solidFill>
              <a:latin typeface="Arial" charset="0"/>
            </a:endParaRPr>
          </a:p>
        </p:txBody>
      </p:sp>
      <p:graphicFrame>
        <p:nvGraphicFramePr>
          <p:cNvPr id="4" name="Diagram 3"/>
          <p:cNvGraphicFramePr/>
          <p:nvPr>
            <p:extLst>
              <p:ext uri="{D42A27DB-BD31-4B8C-83A1-F6EECF244321}">
                <p14:modId xmlns:p14="http://schemas.microsoft.com/office/powerpoint/2010/main" val="2702621449"/>
              </p:ext>
            </p:extLst>
          </p:nvPr>
        </p:nvGraphicFramePr>
        <p:xfrm>
          <a:off x="611561" y="1247774"/>
          <a:ext cx="8136904" cy="477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9095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98022572-EA30-457B-8A19-F5769B35369B}" type="slidenum">
              <a:rPr lang="en-US" smtClean="0"/>
              <a:pPr/>
              <a:t>26</a:t>
            </a:fld>
            <a:endParaRPr lang="en-US"/>
          </a:p>
        </p:txBody>
      </p:sp>
      <p:sp>
        <p:nvSpPr>
          <p:cNvPr id="3077" name="Rectangle 5"/>
          <p:cNvSpPr>
            <a:spLocks noGrp="1" noChangeArrowheads="1"/>
          </p:cNvSpPr>
          <p:nvPr>
            <p:ph type="body" idx="4294967295"/>
          </p:nvPr>
        </p:nvSpPr>
        <p:spPr>
          <a:xfrm>
            <a:off x="627063" y="1412777"/>
            <a:ext cx="8121401" cy="4248471"/>
          </a:xfrm>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ctr" defTabSz="895350">
              <a:lnSpc>
                <a:spcPct val="80000"/>
              </a:lnSpc>
              <a:buNone/>
            </a:pPr>
            <a:endParaRPr lang="en-GB" sz="4000" b="1" dirty="0" smtClean="0">
              <a:solidFill>
                <a:schemeClr val="accent2"/>
              </a:solidFill>
              <a:cs typeface="Arial" charset="0"/>
            </a:endParaRPr>
          </a:p>
          <a:p>
            <a:pPr marL="285750" indent="-285750" algn="ctr" defTabSz="895350">
              <a:lnSpc>
                <a:spcPct val="80000"/>
              </a:lnSpc>
              <a:buNone/>
            </a:pPr>
            <a:endParaRPr lang="en-GB" sz="4000" b="1" dirty="0" smtClean="0">
              <a:solidFill>
                <a:schemeClr val="accent2"/>
              </a:solidFill>
              <a:cs typeface="Arial" charset="0"/>
            </a:endParaRPr>
          </a:p>
          <a:p>
            <a:pPr marL="285750" indent="-285750" defTabSz="895350">
              <a:lnSpc>
                <a:spcPct val="80000"/>
              </a:lnSpc>
              <a:buNone/>
            </a:pPr>
            <a:r>
              <a:rPr lang="en-GB" sz="4000" b="1" i="1" dirty="0" smtClean="0">
                <a:solidFill>
                  <a:schemeClr val="accent3"/>
                </a:solidFill>
                <a:cs typeface="Arial" charset="0"/>
              </a:rPr>
              <a:t> CHANGE </a:t>
            </a:r>
          </a:p>
          <a:p>
            <a:pPr marL="285750" indent="-285750" defTabSz="895350">
              <a:lnSpc>
                <a:spcPct val="80000"/>
              </a:lnSpc>
              <a:buNone/>
            </a:pPr>
            <a:r>
              <a:rPr lang="en-GB" sz="4000" b="1" i="1" dirty="0" smtClean="0">
                <a:solidFill>
                  <a:schemeClr val="accent3"/>
                </a:solidFill>
                <a:cs typeface="Arial" charset="0"/>
              </a:rPr>
              <a:t>MANAGEMENT</a:t>
            </a:r>
          </a:p>
          <a:p>
            <a:pPr marL="285750" indent="-285750" defTabSz="895350">
              <a:lnSpc>
                <a:spcPct val="80000"/>
              </a:lnSpc>
              <a:buNone/>
            </a:pPr>
            <a:r>
              <a:rPr lang="en-GB" sz="4000" b="1" i="1" dirty="0" smtClean="0">
                <a:solidFill>
                  <a:schemeClr val="accent3"/>
                </a:solidFill>
                <a:cs typeface="Arial" charset="0"/>
              </a:rPr>
              <a:t>PROCESS</a:t>
            </a:r>
            <a:endParaRPr lang="en-GB" sz="2800" b="1" dirty="0" smtClean="0">
              <a:solidFill>
                <a:schemeClr val="bg1"/>
              </a:solidFill>
              <a:cs typeface="Arial" charset="0"/>
            </a:endParaRPr>
          </a:p>
        </p:txBody>
      </p:sp>
      <p:grpSp>
        <p:nvGrpSpPr>
          <p:cNvPr id="2" name="Group 6"/>
          <p:cNvGrpSpPr>
            <a:grpSpLocks/>
          </p:cNvGrpSpPr>
          <p:nvPr/>
        </p:nvGrpSpPr>
        <p:grpSpPr bwMode="auto">
          <a:xfrm rot="-5400000">
            <a:off x="4261644" y="1975644"/>
            <a:ext cx="620712" cy="9144000"/>
            <a:chOff x="0" y="0"/>
            <a:chExt cx="567" cy="4320"/>
          </a:xfrm>
        </p:grpSpPr>
        <p:sp>
          <p:nvSpPr>
            <p:cNvPr id="3079" name="AutoShape 7"/>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80" name="AutoShape 8"/>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81" name="AutoShape 9"/>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82" name="AutoShape 10"/>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83" name="AutoShape 11"/>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84" name="AutoShape 12"/>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85" name="AutoShape 13"/>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86" name="AutoShape 14"/>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87" name="AutoShape 15"/>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88" name="AutoShape 16"/>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grpSp>
        <p:nvGrpSpPr>
          <p:cNvPr id="3" name="Group 17"/>
          <p:cNvGrpSpPr>
            <a:grpSpLocks/>
          </p:cNvGrpSpPr>
          <p:nvPr/>
        </p:nvGrpSpPr>
        <p:grpSpPr bwMode="auto">
          <a:xfrm rot="-5400000">
            <a:off x="4009628" y="-4009628"/>
            <a:ext cx="1124743" cy="9144000"/>
            <a:chOff x="0" y="0"/>
            <a:chExt cx="567" cy="4320"/>
          </a:xfrm>
        </p:grpSpPr>
        <p:sp>
          <p:nvSpPr>
            <p:cNvPr id="3090" name="AutoShape 18"/>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91" name="AutoShape 19"/>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92" name="AutoShape 20"/>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93" name="AutoShape 21"/>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94" name="AutoShape 22"/>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95" name="AutoShape 23"/>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96" name="AutoShape 24"/>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97" name="AutoShape 25"/>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98" name="AutoShape 26"/>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99" name="AutoShape 27"/>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4" y="2276872"/>
            <a:ext cx="2714948" cy="335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8656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7">
                                            <p:txEl>
                                              <p:pRg st="2" end="2"/>
                                            </p:txEl>
                                          </p:spTgt>
                                        </p:tgtEl>
                                        <p:attrNameLst>
                                          <p:attrName>style.visibility</p:attrName>
                                        </p:attrNameLst>
                                      </p:cBhvr>
                                      <p:to>
                                        <p:strVal val="visible"/>
                                      </p:to>
                                    </p:set>
                                    <p:anim calcmode="discrete" valueType="clr">
                                      <p:cBhvr override="childStyle">
                                        <p:cTn id="7" dur="80"/>
                                        <p:tgtEl>
                                          <p:spTgt spid="307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077">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7">
                                            <p:txEl>
                                              <p:pRg st="3" end="3"/>
                                            </p:txEl>
                                          </p:spTgt>
                                        </p:tgtEl>
                                        <p:attrNameLst>
                                          <p:attrName>style.visibility</p:attrName>
                                        </p:attrNameLst>
                                      </p:cBhvr>
                                      <p:to>
                                        <p:strVal val="visible"/>
                                      </p:to>
                                    </p:set>
                                    <p:anim calcmode="discrete" valueType="clr">
                                      <p:cBhvr override="childStyle">
                                        <p:cTn id="14" dur="80"/>
                                        <p:tgtEl>
                                          <p:spTgt spid="307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7">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3077">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7">
                                            <p:txEl>
                                              <p:pRg st="4" end="4"/>
                                            </p:txEl>
                                          </p:spTgt>
                                        </p:tgtEl>
                                        <p:attrNameLst>
                                          <p:attrName>style.visibility</p:attrName>
                                        </p:attrNameLst>
                                      </p:cBhvr>
                                      <p:to>
                                        <p:strVal val="visible"/>
                                      </p:to>
                                    </p:set>
                                    <p:anim calcmode="discrete" valueType="clr">
                                      <p:cBhvr override="childStyle">
                                        <p:cTn id="21" dur="80"/>
                                        <p:tgtEl>
                                          <p:spTgt spid="307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7">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07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27</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Strategic Change Focus</a:t>
            </a:r>
          </a:p>
        </p:txBody>
      </p:sp>
      <p:sp>
        <p:nvSpPr>
          <p:cNvPr id="543747" name="Rectangle 1027"/>
          <p:cNvSpPr>
            <a:spLocks noGrp="1" noChangeArrowheads="1"/>
          </p:cNvSpPr>
          <p:nvPr>
            <p:ph type="body" idx="1"/>
          </p:nvPr>
        </p:nvSpPr>
        <p:spPr>
          <a:xfrm>
            <a:off x="457200" y="980728"/>
            <a:ext cx="8115300" cy="5234335"/>
          </a:xfrm>
          <a:solidFill>
            <a:schemeClr val="accent5">
              <a:lumMod val="40000"/>
              <a:lumOff val="60000"/>
            </a:schemeClr>
          </a:solidFill>
        </p:spPr>
        <p:txBody>
          <a:bodyPr/>
          <a:lstStyle/>
          <a:p>
            <a:r>
              <a:rPr lang="en-ZA" sz="2800" u="sng" dirty="0" smtClean="0"/>
              <a:t>Context</a:t>
            </a:r>
            <a:r>
              <a:rPr lang="en-ZA" sz="2800" dirty="0" smtClean="0"/>
              <a:t>- Where and Why (Internal and External environment needs)</a:t>
            </a:r>
          </a:p>
          <a:p>
            <a:r>
              <a:rPr lang="en-ZA" sz="2800" u="sng" dirty="0" smtClean="0"/>
              <a:t>Process</a:t>
            </a:r>
            <a:r>
              <a:rPr lang="en-ZA" sz="2800" dirty="0" smtClean="0"/>
              <a:t>- How (Implementation)</a:t>
            </a:r>
          </a:p>
          <a:p>
            <a:r>
              <a:rPr lang="en-ZA" sz="2800" u="sng" dirty="0" smtClean="0"/>
              <a:t>Content</a:t>
            </a:r>
            <a:r>
              <a:rPr lang="en-ZA" sz="2800" dirty="0" smtClean="0"/>
              <a:t>-What (Objectives, Purpose and Goals) </a:t>
            </a:r>
            <a:endParaRPr lang="en-ZA" sz="2800" dirty="0"/>
          </a:p>
          <a:p>
            <a:r>
              <a:rPr lang="en-ZA" sz="2800" dirty="0" smtClean="0"/>
              <a:t>Interrelated factors:</a:t>
            </a:r>
          </a:p>
          <a:p>
            <a:pPr lvl="1"/>
            <a:r>
              <a:rPr lang="en-ZA" sz="2400" dirty="0" smtClean="0"/>
              <a:t>Environmental Assessment</a:t>
            </a:r>
          </a:p>
          <a:p>
            <a:pPr lvl="1"/>
            <a:r>
              <a:rPr lang="en-ZA" sz="2400" dirty="0" smtClean="0"/>
              <a:t>Human </a:t>
            </a:r>
            <a:r>
              <a:rPr lang="en-ZA" sz="2400" dirty="0" smtClean="0"/>
              <a:t>and Physical Resources </a:t>
            </a:r>
            <a:endParaRPr lang="en-ZA" sz="2400" dirty="0" smtClean="0"/>
          </a:p>
          <a:p>
            <a:pPr lvl="1"/>
            <a:r>
              <a:rPr lang="en-ZA" sz="2400" dirty="0" smtClean="0"/>
              <a:t>Leading Change from Management</a:t>
            </a:r>
          </a:p>
          <a:p>
            <a:pPr lvl="1"/>
            <a:r>
              <a:rPr lang="en-ZA" sz="2400" dirty="0" smtClean="0"/>
              <a:t>Linking Strategic and Operational Change</a:t>
            </a:r>
          </a:p>
          <a:p>
            <a:pPr lvl="1"/>
            <a:r>
              <a:rPr lang="en-ZA" sz="2400" dirty="0" smtClean="0"/>
              <a:t>Coherence- consistent (clear goals) and consonant </a:t>
            </a:r>
            <a:endParaRPr lang="en-ZA" sz="2400" dirty="0"/>
          </a:p>
          <a:p>
            <a:pPr marL="0" indent="0">
              <a:buNone/>
            </a:pPr>
            <a:endParaRPr lang="en-ZA" sz="2800" dirty="0" smtClean="0"/>
          </a:p>
        </p:txBody>
      </p:sp>
    </p:spTree>
    <p:extLst>
      <p:ext uri="{BB962C8B-B14F-4D97-AF65-F5344CB8AC3E}">
        <p14:creationId xmlns:p14="http://schemas.microsoft.com/office/powerpoint/2010/main" val="2336005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37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3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98022572-EA30-457B-8A19-F5769B35369B}" type="slidenum">
              <a:rPr lang="en-US" smtClean="0"/>
              <a:pPr/>
              <a:t>28</a:t>
            </a:fld>
            <a:endParaRPr lang="en-US"/>
          </a:p>
        </p:txBody>
      </p:sp>
      <p:sp>
        <p:nvSpPr>
          <p:cNvPr id="3077" name="Rectangle 5"/>
          <p:cNvSpPr>
            <a:spLocks noGrp="1" noChangeArrowheads="1"/>
          </p:cNvSpPr>
          <p:nvPr>
            <p:ph type="body" idx="4294967295"/>
          </p:nvPr>
        </p:nvSpPr>
        <p:spPr>
          <a:xfrm>
            <a:off x="627063" y="1484313"/>
            <a:ext cx="8265417" cy="4392959"/>
          </a:xfrm>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ctr" defTabSz="895350">
              <a:lnSpc>
                <a:spcPct val="80000"/>
              </a:lnSpc>
              <a:buNone/>
            </a:pPr>
            <a:endParaRPr lang="en-GB" sz="4000" b="1" dirty="0" smtClean="0">
              <a:solidFill>
                <a:schemeClr val="accent2"/>
              </a:solidFill>
              <a:cs typeface="Arial" charset="0"/>
            </a:endParaRPr>
          </a:p>
          <a:p>
            <a:pPr marL="285750" indent="-285750" algn="ctr" defTabSz="895350">
              <a:lnSpc>
                <a:spcPct val="80000"/>
              </a:lnSpc>
              <a:buNone/>
            </a:pPr>
            <a:endParaRPr lang="en-GB" sz="4000" b="1" dirty="0" smtClean="0">
              <a:solidFill>
                <a:schemeClr val="accent2"/>
              </a:solidFill>
              <a:cs typeface="Arial" charset="0"/>
            </a:endParaRPr>
          </a:p>
          <a:p>
            <a:pPr marL="285750" indent="-285750" defTabSz="895350">
              <a:lnSpc>
                <a:spcPct val="80000"/>
              </a:lnSpc>
              <a:buNone/>
            </a:pPr>
            <a:r>
              <a:rPr lang="en-GB" sz="4000" b="1" i="1" dirty="0" smtClean="0">
                <a:solidFill>
                  <a:schemeClr val="accent3"/>
                </a:solidFill>
                <a:cs typeface="Arial" charset="0"/>
              </a:rPr>
              <a:t>WHAT IS </a:t>
            </a:r>
          </a:p>
          <a:p>
            <a:pPr marL="285750" indent="-285750" defTabSz="895350">
              <a:lnSpc>
                <a:spcPct val="80000"/>
              </a:lnSpc>
              <a:buNone/>
            </a:pPr>
            <a:r>
              <a:rPr lang="en-GB" sz="4000" b="1" i="1" dirty="0" smtClean="0">
                <a:solidFill>
                  <a:schemeClr val="accent3"/>
                </a:solidFill>
                <a:cs typeface="Arial" charset="0"/>
              </a:rPr>
              <a:t>PRODUCTIVITY </a:t>
            </a:r>
          </a:p>
          <a:p>
            <a:pPr marL="285750" indent="-285750" defTabSz="895350">
              <a:lnSpc>
                <a:spcPct val="80000"/>
              </a:lnSpc>
              <a:buNone/>
            </a:pPr>
            <a:r>
              <a:rPr lang="en-GB" sz="4000" b="1" i="1" dirty="0" smtClean="0">
                <a:solidFill>
                  <a:schemeClr val="accent3"/>
                </a:solidFill>
                <a:cs typeface="Arial" charset="0"/>
              </a:rPr>
              <a:t>MANAGEMENT?</a:t>
            </a:r>
            <a:endParaRPr lang="en-GB" sz="2800" b="1" dirty="0" smtClean="0">
              <a:solidFill>
                <a:schemeClr val="bg1"/>
              </a:solidFill>
              <a:cs typeface="Arial" charset="0"/>
            </a:endParaRPr>
          </a:p>
        </p:txBody>
      </p:sp>
      <p:grpSp>
        <p:nvGrpSpPr>
          <p:cNvPr id="2" name="Group 6"/>
          <p:cNvGrpSpPr>
            <a:grpSpLocks/>
          </p:cNvGrpSpPr>
          <p:nvPr/>
        </p:nvGrpSpPr>
        <p:grpSpPr bwMode="auto">
          <a:xfrm rot="-5400000">
            <a:off x="4261644" y="1975644"/>
            <a:ext cx="620712" cy="9144000"/>
            <a:chOff x="0" y="0"/>
            <a:chExt cx="567" cy="4320"/>
          </a:xfrm>
        </p:grpSpPr>
        <p:sp>
          <p:nvSpPr>
            <p:cNvPr id="3079" name="AutoShape 7"/>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80" name="AutoShape 8"/>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81" name="AutoShape 9"/>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82" name="AutoShape 10"/>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83" name="AutoShape 11"/>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84" name="AutoShape 12"/>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85" name="AutoShape 13"/>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86" name="AutoShape 14"/>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87" name="AutoShape 15"/>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88" name="AutoShape 16"/>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grpSp>
        <p:nvGrpSpPr>
          <p:cNvPr id="3" name="Group 17"/>
          <p:cNvGrpSpPr>
            <a:grpSpLocks/>
          </p:cNvGrpSpPr>
          <p:nvPr/>
        </p:nvGrpSpPr>
        <p:grpSpPr bwMode="auto">
          <a:xfrm rot="-5400000">
            <a:off x="4009628" y="-4009628"/>
            <a:ext cx="1124743" cy="9144000"/>
            <a:chOff x="0" y="0"/>
            <a:chExt cx="567" cy="4320"/>
          </a:xfrm>
        </p:grpSpPr>
        <p:sp>
          <p:nvSpPr>
            <p:cNvPr id="3090" name="AutoShape 18"/>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91" name="AutoShape 19"/>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92" name="AutoShape 20"/>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93" name="AutoShape 21"/>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94" name="AutoShape 22"/>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95" name="AutoShape 23"/>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96" name="AutoShape 24"/>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97" name="AutoShape 25"/>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98" name="AutoShape 26"/>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99" name="AutoShape 27"/>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pic>
        <p:nvPicPr>
          <p:cNvPr id="28" name="Picture 27" descr="http://www.leadership.prn.bc.ca/wp-content/working_together_teamwork_puzzle_concept.jpg"/>
          <p:cNvPicPr>
            <a:picLocks noChangeAspect="1" noChangeArrowheads="1"/>
          </p:cNvPicPr>
          <p:nvPr/>
        </p:nvPicPr>
        <p:blipFill>
          <a:blip r:embed="rId3" cstate="print"/>
          <a:srcRect/>
          <a:stretch>
            <a:fillRect/>
          </a:stretch>
        </p:blipFill>
        <p:spPr bwMode="auto">
          <a:xfrm>
            <a:off x="5940152" y="2780928"/>
            <a:ext cx="2728664" cy="2520280"/>
          </a:xfrm>
          <a:prstGeom prst="rect">
            <a:avLst/>
          </a:prstGeom>
          <a:noFill/>
        </p:spPr>
      </p:pic>
    </p:spTree>
    <p:extLst>
      <p:ext uri="{BB962C8B-B14F-4D97-AF65-F5344CB8AC3E}">
        <p14:creationId xmlns:p14="http://schemas.microsoft.com/office/powerpoint/2010/main" val="25046682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847725"/>
          </a:xfrm>
        </p:spPr>
        <p:txBody>
          <a:bodyPr/>
          <a:lstStyle/>
          <a:p>
            <a:pPr eaLnBrk="1" hangingPunct="1"/>
            <a:r>
              <a:rPr lang="en-US" sz="3200" dirty="0" smtClean="0">
                <a:latin typeface="Arial Black" pitchFamily="34" charset="0"/>
              </a:rPr>
              <a:t>QUANTITY </a:t>
            </a:r>
            <a:r>
              <a:rPr lang="en-US" sz="3200" dirty="0" err="1" smtClean="0">
                <a:latin typeface="Arial Black" pitchFamily="34" charset="0"/>
              </a:rPr>
              <a:t>vs</a:t>
            </a:r>
            <a:r>
              <a:rPr lang="en-US" sz="3200" dirty="0" smtClean="0">
                <a:latin typeface="Arial Black" pitchFamily="34" charset="0"/>
              </a:rPr>
              <a:t> QUALITY</a:t>
            </a:r>
            <a:endParaRPr lang="en-US" sz="3200" dirty="0" smtClean="0"/>
          </a:p>
        </p:txBody>
      </p:sp>
      <p:sp>
        <p:nvSpPr>
          <p:cNvPr id="7171" name="Content Placeholder 2"/>
          <p:cNvSpPr>
            <a:spLocks noGrp="1"/>
          </p:cNvSpPr>
          <p:nvPr>
            <p:ph idx="1"/>
          </p:nvPr>
        </p:nvSpPr>
        <p:spPr>
          <a:xfrm>
            <a:off x="285750" y="1196751"/>
            <a:ext cx="8643938" cy="4896545"/>
          </a:xfrm>
          <a:solidFill>
            <a:schemeClr val="accent5">
              <a:lumMod val="40000"/>
              <a:lumOff val="60000"/>
            </a:schemeClr>
          </a:solidFill>
        </p:spPr>
        <p:txBody>
          <a:bodyPr/>
          <a:lstStyle/>
          <a:p>
            <a:r>
              <a:rPr lang="en-GB" sz="2400" b="1" dirty="0" smtClean="0"/>
              <a:t>Quantity</a:t>
            </a:r>
            <a:endParaRPr lang="en-ZA" sz="2400" dirty="0" smtClean="0"/>
          </a:p>
          <a:p>
            <a:pPr>
              <a:buNone/>
            </a:pPr>
            <a:r>
              <a:rPr lang="en-GB" sz="2400" i="1" dirty="0" smtClean="0"/>
              <a:t>    </a:t>
            </a:r>
            <a:r>
              <a:rPr lang="en-GB" sz="2800" i="1" dirty="0" smtClean="0"/>
              <a:t>Each citizen or customer usually only receives ONE product or service unit e.g. One ID book or One house or One frontline engagement to pay an account </a:t>
            </a:r>
            <a:endParaRPr lang="en-GB" sz="2400" i="1" dirty="0" smtClean="0"/>
          </a:p>
          <a:p>
            <a:r>
              <a:rPr lang="en-GB" sz="2400" b="1" dirty="0" smtClean="0"/>
              <a:t>Quality</a:t>
            </a:r>
            <a:endParaRPr lang="en-US" sz="2400" b="1" dirty="0" smtClean="0"/>
          </a:p>
          <a:p>
            <a:pPr eaLnBrk="1" hangingPunct="1">
              <a:buFont typeface="Wingdings" pitchFamily="2" charset="2"/>
              <a:buNone/>
            </a:pPr>
            <a:r>
              <a:rPr lang="en-US" sz="2800" i="1" dirty="0" smtClean="0"/>
              <a:t>    The recipient of the One unit of goods or a service, judges the value of that One item/encounter to determine the quality of service through that experience  hence influencing the perception of productivity</a:t>
            </a:r>
          </a:p>
          <a:p>
            <a:pPr lvl="1" eaLnBrk="1" hangingPunct="1"/>
            <a:endParaRPr lang="en-US" sz="2400" dirty="0" smtClean="0"/>
          </a:p>
          <a:p>
            <a:pPr lvl="1" eaLnBrk="1" hangingPunct="1">
              <a:buNone/>
            </a:pPr>
            <a:endParaRPr lang="en-US" sz="2400" dirty="0" smtClean="0"/>
          </a:p>
          <a:p>
            <a:pPr lvl="1" eaLnBrk="1" hangingPunct="1"/>
            <a:endParaRPr lang="en-US" sz="2400" dirty="0" smtClean="0"/>
          </a:p>
          <a:p>
            <a:pPr eaLnBrk="1" hangingPunct="1"/>
            <a:endParaRPr lang="en-US" dirty="0" smtClean="0"/>
          </a:p>
        </p:txBody>
      </p:sp>
      <p:sp>
        <p:nvSpPr>
          <p:cNvPr id="7172" name="Slide Number Placeholder 3"/>
          <p:cNvSpPr>
            <a:spLocks noGrp="1"/>
          </p:cNvSpPr>
          <p:nvPr>
            <p:ph type="sldNum" sz="quarter" idx="12"/>
          </p:nvPr>
        </p:nvSpPr>
        <p:spPr>
          <a:noFill/>
        </p:spPr>
        <p:txBody>
          <a:bodyPr/>
          <a:lstStyle/>
          <a:p>
            <a:fld id="{11EC609A-CCF2-4705-9060-E3859BDF9C6D}" type="slidenum">
              <a:rPr lang="en-US" altLang="en-US" smtClean="0"/>
              <a:pPr/>
              <a:t>29</a:t>
            </a:fld>
            <a:endParaRPr lang="en-US" altLang="en-US" dirty="0" smtClean="0"/>
          </a:p>
        </p:txBody>
      </p:sp>
      <p:pic>
        <p:nvPicPr>
          <p:cNvPr id="7173"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88171305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r="48441"/>
          <a:stretch>
            <a:fillRect/>
          </a:stretch>
        </p:blipFill>
        <p:spPr bwMode="auto">
          <a:xfrm>
            <a:off x="594193" y="1510618"/>
            <a:ext cx="6994971" cy="4392488"/>
          </a:xfrm>
          <a:prstGeom prst="rect">
            <a:avLst/>
          </a:prstGeom>
          <a:solidFill>
            <a:schemeClr val="accent5">
              <a:lumMod val="60000"/>
              <a:lumOff val="40000"/>
            </a:schemeClr>
          </a:solidFill>
          <a:ln w="9525">
            <a:noFill/>
            <a:miter lim="800000"/>
            <a:headEnd/>
            <a:tailEnd/>
          </a:ln>
        </p:spPr>
      </p:pic>
      <p:sp>
        <p:nvSpPr>
          <p:cNvPr id="10" name="Rectangle 9"/>
          <p:cNvSpPr/>
          <p:nvPr/>
        </p:nvSpPr>
        <p:spPr>
          <a:xfrm rot="16200000">
            <a:off x="5775866" y="3868375"/>
            <a:ext cx="3229282" cy="369332"/>
          </a:xfrm>
          <a:prstGeom prst="rect">
            <a:avLst/>
          </a:prstGeom>
        </p:spPr>
        <p:txBody>
          <a:bodyPr wrap="square">
            <a:spAutoFit/>
          </a:bodyPr>
          <a:lstStyle/>
          <a:p>
            <a:r>
              <a:rPr lang="en-US" sz="1800" dirty="0" smtClean="0"/>
              <a:t>Copyright 2006 by Sidney Harris </a:t>
            </a:r>
            <a:endParaRPr lang="en-US" sz="1800" dirty="0"/>
          </a:p>
        </p:txBody>
      </p:sp>
      <p:sp>
        <p:nvSpPr>
          <p:cNvPr id="14" name="Title 1"/>
          <p:cNvSpPr txBox="1">
            <a:spLocks/>
          </p:cNvSpPr>
          <p:nvPr/>
        </p:nvSpPr>
        <p:spPr>
          <a:xfrm>
            <a:off x="457200" y="332656"/>
            <a:ext cx="8229600" cy="864096"/>
          </a:xfrm>
          <a:prstGeom prst="rect">
            <a:avLst/>
          </a:prstGeom>
        </p:spPr>
        <p:txBody>
          <a:bodyPr vert="horz" lIns="91440" tIns="45720" rIns="91440" bIns="45720" rtlCol="0" anchor="ctr">
            <a:normAutofit fontScale="92500" lnSpcReduction="20000"/>
          </a:bodyPr>
          <a:lstStyle/>
          <a:p>
            <a:pPr algn="ctr"/>
            <a:r>
              <a:rPr lang="en-US" sz="3200" dirty="0" smtClean="0">
                <a:solidFill>
                  <a:schemeClr val="accent6">
                    <a:lumMod val="75000"/>
                  </a:schemeClr>
                </a:solidFill>
                <a:latin typeface="Arial Black" pitchFamily="34" charset="0"/>
              </a:rPr>
              <a:t>There are many performance output challenges…</a:t>
            </a:r>
            <a:endParaRPr lang="en-US" sz="3200"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115446108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847725"/>
          </a:xfrm>
        </p:spPr>
        <p:txBody>
          <a:bodyPr/>
          <a:lstStyle/>
          <a:p>
            <a:pPr eaLnBrk="1" hangingPunct="1"/>
            <a:r>
              <a:rPr lang="en-US" sz="2800" dirty="0" smtClean="0">
                <a:latin typeface="Arial Black" pitchFamily="34" charset="0"/>
              </a:rPr>
              <a:t>SERVICES PRODUCTIVITY </a:t>
            </a:r>
            <a:endParaRPr lang="en-US" sz="2800" dirty="0" smtClean="0"/>
          </a:p>
        </p:txBody>
      </p:sp>
      <p:sp>
        <p:nvSpPr>
          <p:cNvPr id="7171" name="Content Placeholder 2"/>
          <p:cNvSpPr>
            <a:spLocks noGrp="1"/>
          </p:cNvSpPr>
          <p:nvPr>
            <p:ph idx="1"/>
          </p:nvPr>
        </p:nvSpPr>
        <p:spPr>
          <a:xfrm>
            <a:off x="285750" y="1412775"/>
            <a:ext cx="8643938" cy="4536505"/>
          </a:xfrm>
          <a:solidFill>
            <a:schemeClr val="accent5">
              <a:lumMod val="40000"/>
              <a:lumOff val="60000"/>
            </a:schemeClr>
          </a:solidFill>
        </p:spPr>
        <p:txBody>
          <a:bodyPr/>
          <a:lstStyle/>
          <a:p>
            <a:r>
              <a:rPr lang="en-ZA" sz="2400" b="1" i="1" dirty="0" smtClean="0"/>
              <a:t>Quality</a:t>
            </a:r>
            <a:r>
              <a:rPr lang="en-ZA" sz="2400" dirty="0" smtClean="0"/>
              <a:t> </a:t>
            </a:r>
            <a:r>
              <a:rPr lang="en-ZA" sz="2400" dirty="0"/>
              <a:t>is so closely entwined with more measurable outcomes in service provision that </a:t>
            </a:r>
            <a:r>
              <a:rPr lang="en-ZA" sz="2400" dirty="0" smtClean="0"/>
              <a:t>it becomes </a:t>
            </a:r>
            <a:r>
              <a:rPr lang="en-ZA" sz="2400" dirty="0"/>
              <a:t>very difficult to isolate any one influence on productivity. </a:t>
            </a:r>
            <a:endParaRPr lang="en-ZA" sz="2400" dirty="0" smtClean="0"/>
          </a:p>
          <a:p>
            <a:r>
              <a:rPr lang="en-ZA" sz="2400" dirty="0" smtClean="0"/>
              <a:t>The </a:t>
            </a:r>
            <a:r>
              <a:rPr lang="en-ZA" sz="2400" dirty="0"/>
              <a:t>intangibility </a:t>
            </a:r>
            <a:r>
              <a:rPr lang="en-ZA" sz="2400" dirty="0" smtClean="0"/>
              <a:t>of </a:t>
            </a:r>
            <a:r>
              <a:rPr lang="en-ZA" sz="2400" b="1" i="1" dirty="0" smtClean="0"/>
              <a:t>service satisfaction</a:t>
            </a:r>
            <a:r>
              <a:rPr lang="en-ZA" sz="2400" dirty="0" smtClean="0"/>
              <a:t>, </a:t>
            </a:r>
            <a:r>
              <a:rPr lang="en-ZA" sz="2400" dirty="0"/>
              <a:t>and therefore the importance of psychological outcomes (e.g. </a:t>
            </a:r>
            <a:r>
              <a:rPr lang="en-ZA" sz="2400" dirty="0" smtClean="0"/>
              <a:t>standard being met ) </a:t>
            </a:r>
            <a:r>
              <a:rPr lang="en-ZA" sz="2400" dirty="0"/>
              <a:t>in the process of quality creation, represent major challenges in measuring </a:t>
            </a:r>
            <a:r>
              <a:rPr lang="en-ZA" sz="2400" dirty="0" smtClean="0"/>
              <a:t>and understanding </a:t>
            </a:r>
            <a:r>
              <a:rPr lang="en-ZA" sz="2400" dirty="0"/>
              <a:t>service sector productivity in </a:t>
            </a:r>
            <a:r>
              <a:rPr lang="en-ZA" sz="2400" dirty="0" smtClean="0"/>
              <a:t>general.</a:t>
            </a:r>
            <a:endParaRPr lang="en-US" sz="2400" dirty="0" smtClean="0"/>
          </a:p>
        </p:txBody>
      </p:sp>
      <p:sp>
        <p:nvSpPr>
          <p:cNvPr id="7172" name="Slide Number Placeholder 3"/>
          <p:cNvSpPr>
            <a:spLocks noGrp="1"/>
          </p:cNvSpPr>
          <p:nvPr>
            <p:ph type="sldNum" sz="quarter" idx="12"/>
          </p:nvPr>
        </p:nvSpPr>
        <p:spPr>
          <a:noFill/>
        </p:spPr>
        <p:txBody>
          <a:bodyPr/>
          <a:lstStyle/>
          <a:p>
            <a:fld id="{11EC609A-CCF2-4705-9060-E3859BDF9C6D}" type="slidenum">
              <a:rPr lang="en-US" altLang="en-US" smtClean="0"/>
              <a:pPr/>
              <a:t>30</a:t>
            </a:fld>
            <a:endParaRPr lang="en-US" altLang="en-US" dirty="0" smtClean="0"/>
          </a:p>
        </p:txBody>
      </p:sp>
      <p:pic>
        <p:nvPicPr>
          <p:cNvPr id="7173"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784426367"/>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847725"/>
          </a:xfrm>
        </p:spPr>
        <p:txBody>
          <a:bodyPr/>
          <a:lstStyle/>
          <a:p>
            <a:pPr eaLnBrk="1" hangingPunct="1"/>
            <a:r>
              <a:rPr lang="en-US" sz="3200" dirty="0" smtClean="0">
                <a:latin typeface="Arial Black" pitchFamily="34" charset="0"/>
              </a:rPr>
              <a:t>HOWEVER…..SERVICE PRODUCTIVITY</a:t>
            </a:r>
            <a:endParaRPr lang="en-US" sz="3200" dirty="0" smtClean="0"/>
          </a:p>
        </p:txBody>
      </p:sp>
      <p:sp>
        <p:nvSpPr>
          <p:cNvPr id="7171" name="Content Placeholder 2"/>
          <p:cNvSpPr>
            <a:spLocks noGrp="1"/>
          </p:cNvSpPr>
          <p:nvPr>
            <p:ph idx="1"/>
          </p:nvPr>
        </p:nvSpPr>
        <p:spPr>
          <a:xfrm>
            <a:off x="285750" y="1700808"/>
            <a:ext cx="8643938" cy="3384376"/>
          </a:xfrm>
          <a:solidFill>
            <a:schemeClr val="accent5">
              <a:lumMod val="40000"/>
              <a:lumOff val="60000"/>
            </a:schemeClr>
          </a:solidFill>
          <a:effectLst>
            <a:glow rad="228600">
              <a:schemeClr val="accent4">
                <a:satMod val="175000"/>
                <a:alpha val="40000"/>
              </a:schemeClr>
            </a:glow>
          </a:effectLst>
        </p:spPr>
        <p:txBody>
          <a:bodyPr/>
          <a:lstStyle/>
          <a:p>
            <a:pPr eaLnBrk="1" hangingPunct="1">
              <a:buNone/>
            </a:pPr>
            <a:endParaRPr lang="en-GB" sz="2000" dirty="0" smtClean="0"/>
          </a:p>
          <a:p>
            <a:pPr eaLnBrk="1" hangingPunct="1">
              <a:buNone/>
            </a:pPr>
            <a:endParaRPr lang="en-GB" sz="2400" dirty="0" smtClean="0"/>
          </a:p>
          <a:p>
            <a:pPr eaLnBrk="1" hangingPunct="1">
              <a:buNone/>
            </a:pPr>
            <a:endParaRPr lang="en-GB" sz="2400" dirty="0" smtClean="0"/>
          </a:p>
          <a:p>
            <a:pPr eaLnBrk="1" hangingPunct="1">
              <a:buNone/>
            </a:pPr>
            <a:r>
              <a:rPr lang="en-GB" sz="2400" b="1" dirty="0" smtClean="0"/>
              <a:t>     Service       =            </a:t>
            </a:r>
            <a:r>
              <a:rPr lang="en-GB" sz="2400" b="1" u="sng" dirty="0" smtClean="0"/>
              <a:t>Quality and Quantity of the Output</a:t>
            </a:r>
          </a:p>
          <a:p>
            <a:pPr eaLnBrk="1" hangingPunct="1">
              <a:buNone/>
            </a:pPr>
            <a:r>
              <a:rPr lang="en-GB" sz="2400" b="1" dirty="0" smtClean="0"/>
              <a:t> Productivity                    Quality and Quantity of the Input</a:t>
            </a:r>
          </a:p>
          <a:p>
            <a:pPr>
              <a:buNone/>
            </a:pPr>
            <a:r>
              <a:rPr lang="en-GB" sz="2400" i="1" dirty="0" smtClean="0"/>
              <a:t>     </a:t>
            </a:r>
            <a:endParaRPr lang="en-ZA" sz="2400" dirty="0" smtClean="0"/>
          </a:p>
        </p:txBody>
      </p:sp>
      <p:sp>
        <p:nvSpPr>
          <p:cNvPr id="7172" name="Slide Number Placeholder 3"/>
          <p:cNvSpPr>
            <a:spLocks noGrp="1"/>
          </p:cNvSpPr>
          <p:nvPr>
            <p:ph type="sldNum" sz="quarter" idx="12"/>
          </p:nvPr>
        </p:nvSpPr>
        <p:spPr>
          <a:noFill/>
        </p:spPr>
        <p:txBody>
          <a:bodyPr/>
          <a:lstStyle/>
          <a:p>
            <a:fld id="{11EC609A-CCF2-4705-9060-E3859BDF9C6D}" type="slidenum">
              <a:rPr lang="en-US" altLang="en-US" smtClean="0"/>
              <a:pPr/>
              <a:t>31</a:t>
            </a:fld>
            <a:endParaRPr lang="en-US" altLang="en-US" dirty="0" smtClean="0"/>
          </a:p>
        </p:txBody>
      </p:sp>
      <p:pic>
        <p:nvPicPr>
          <p:cNvPr id="7173"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297949487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847725"/>
          </a:xfrm>
        </p:spPr>
        <p:txBody>
          <a:bodyPr/>
          <a:lstStyle/>
          <a:p>
            <a:pPr eaLnBrk="1" hangingPunct="1"/>
            <a:r>
              <a:rPr lang="en-US" sz="3200" dirty="0" smtClean="0">
                <a:latin typeface="Arial Black" pitchFamily="34" charset="0"/>
              </a:rPr>
              <a:t>PRODUCTIVITY Measurement</a:t>
            </a:r>
            <a:endParaRPr lang="en-US" sz="3200" dirty="0" smtClean="0"/>
          </a:p>
        </p:txBody>
      </p:sp>
      <p:sp>
        <p:nvSpPr>
          <p:cNvPr id="7171" name="Content Placeholder 2"/>
          <p:cNvSpPr>
            <a:spLocks noGrp="1"/>
          </p:cNvSpPr>
          <p:nvPr>
            <p:ph idx="1"/>
          </p:nvPr>
        </p:nvSpPr>
        <p:spPr>
          <a:xfrm>
            <a:off x="285750" y="1700808"/>
            <a:ext cx="8643938" cy="3384376"/>
          </a:xfrm>
          <a:solidFill>
            <a:schemeClr val="accent5">
              <a:lumMod val="40000"/>
              <a:lumOff val="60000"/>
            </a:schemeClr>
          </a:solidFill>
          <a:effectLst>
            <a:glow rad="228600">
              <a:schemeClr val="accent4">
                <a:satMod val="175000"/>
                <a:alpha val="40000"/>
              </a:schemeClr>
            </a:glow>
          </a:effectLst>
        </p:spPr>
        <p:txBody>
          <a:bodyPr/>
          <a:lstStyle/>
          <a:p>
            <a:pPr eaLnBrk="1" hangingPunct="1">
              <a:buNone/>
            </a:pPr>
            <a:endParaRPr lang="en-GB" sz="2000" dirty="0" smtClean="0"/>
          </a:p>
          <a:p>
            <a:pPr eaLnBrk="1" hangingPunct="1">
              <a:buNone/>
            </a:pPr>
            <a:r>
              <a:rPr lang="en-GB" sz="2400" b="1" u="sng" dirty="0" smtClean="0"/>
              <a:t>Multifactor Productivity</a:t>
            </a:r>
            <a:r>
              <a:rPr lang="en-GB" sz="2400" dirty="0" smtClean="0"/>
              <a:t>:</a:t>
            </a:r>
          </a:p>
          <a:p>
            <a:pPr eaLnBrk="1" hangingPunct="1">
              <a:buNone/>
            </a:pPr>
            <a:endParaRPr lang="en-GB" sz="2400" dirty="0" smtClean="0"/>
          </a:p>
          <a:p>
            <a:pPr eaLnBrk="1" hangingPunct="1">
              <a:buNone/>
            </a:pPr>
            <a:r>
              <a:rPr lang="en-GB" sz="2400" b="1" dirty="0" smtClean="0"/>
              <a:t>   Multifactor         =  </a:t>
            </a:r>
            <a:r>
              <a:rPr lang="en-GB" sz="2400" b="1" u="sng" dirty="0" smtClean="0"/>
              <a:t>Output from the Operation                                                  </a:t>
            </a:r>
            <a:r>
              <a:rPr lang="en-GB" sz="2400" b="1" dirty="0" smtClean="0"/>
              <a:t>                                  </a:t>
            </a:r>
          </a:p>
          <a:p>
            <a:pPr eaLnBrk="1" hangingPunct="1">
              <a:buNone/>
            </a:pPr>
            <a:r>
              <a:rPr lang="en-GB" sz="2400" b="1" dirty="0"/>
              <a:t> </a:t>
            </a:r>
            <a:r>
              <a:rPr lang="en-GB" sz="2400" b="1" dirty="0" smtClean="0"/>
              <a:t>  Productivity             ALL Inputs to the Operation</a:t>
            </a:r>
          </a:p>
          <a:p>
            <a:pPr>
              <a:buNone/>
            </a:pPr>
            <a:r>
              <a:rPr lang="en-GB" sz="2400" i="1" dirty="0" smtClean="0"/>
              <a:t>     </a:t>
            </a:r>
            <a:endParaRPr lang="en-ZA" sz="2400" dirty="0" smtClean="0"/>
          </a:p>
        </p:txBody>
      </p:sp>
      <p:sp>
        <p:nvSpPr>
          <p:cNvPr id="7172" name="Slide Number Placeholder 3"/>
          <p:cNvSpPr>
            <a:spLocks noGrp="1"/>
          </p:cNvSpPr>
          <p:nvPr>
            <p:ph type="sldNum" sz="quarter" idx="12"/>
          </p:nvPr>
        </p:nvSpPr>
        <p:spPr>
          <a:noFill/>
        </p:spPr>
        <p:txBody>
          <a:bodyPr/>
          <a:lstStyle/>
          <a:p>
            <a:fld id="{11EC609A-CCF2-4705-9060-E3859BDF9C6D}" type="slidenum">
              <a:rPr lang="en-US" altLang="en-US" smtClean="0"/>
              <a:pPr/>
              <a:t>32</a:t>
            </a:fld>
            <a:endParaRPr lang="en-US" altLang="en-US" dirty="0" smtClean="0"/>
          </a:p>
        </p:txBody>
      </p:sp>
      <p:pic>
        <p:nvPicPr>
          <p:cNvPr id="7173"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2085118055"/>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7813"/>
            <a:ext cx="8229600" cy="847725"/>
          </a:xfrm>
        </p:spPr>
        <p:txBody>
          <a:bodyPr/>
          <a:lstStyle/>
          <a:p>
            <a:pPr eaLnBrk="1" hangingPunct="1"/>
            <a:r>
              <a:rPr lang="en-US" sz="2800" dirty="0" smtClean="0">
                <a:latin typeface="Arial Black" pitchFamily="34" charset="0"/>
              </a:rPr>
              <a:t>PS EXAMPLE LABOUR PRODUCTIVITY </a:t>
            </a:r>
            <a:endParaRPr lang="en-US" sz="2800" dirty="0" smtClean="0"/>
          </a:p>
        </p:txBody>
      </p:sp>
      <p:sp>
        <p:nvSpPr>
          <p:cNvPr id="7171" name="Content Placeholder 2"/>
          <p:cNvSpPr>
            <a:spLocks noGrp="1"/>
          </p:cNvSpPr>
          <p:nvPr>
            <p:ph idx="1"/>
          </p:nvPr>
        </p:nvSpPr>
        <p:spPr>
          <a:xfrm>
            <a:off x="285750" y="1077913"/>
            <a:ext cx="8643938" cy="4871367"/>
          </a:xfrm>
          <a:solidFill>
            <a:schemeClr val="accent5">
              <a:lumMod val="40000"/>
              <a:lumOff val="60000"/>
            </a:schemeClr>
          </a:solidFill>
        </p:spPr>
        <p:txBody>
          <a:bodyPr/>
          <a:lstStyle/>
          <a:p>
            <a:r>
              <a:rPr lang="en-ZA" sz="2400" dirty="0" smtClean="0"/>
              <a:t>A health clinic has 5 nurses attending to 250 patients per week. The clinic’s weekly wage costs are R150 000 and its overheads are R100 000 weekly. What is the clinic’s single factor labour productivity and its multifactor productivity ?</a:t>
            </a:r>
          </a:p>
          <a:p>
            <a:pPr marL="0" indent="0">
              <a:buNone/>
            </a:pPr>
            <a:endParaRPr lang="en-ZA" sz="1800" dirty="0" smtClean="0"/>
          </a:p>
          <a:p>
            <a:pPr marL="0" indent="0">
              <a:buNone/>
            </a:pPr>
            <a:r>
              <a:rPr lang="en-ZA" sz="1800" dirty="0" smtClean="0"/>
              <a:t>Labour Productivity = </a:t>
            </a:r>
            <a:r>
              <a:rPr lang="en-ZA" sz="1800" u="sng" dirty="0" smtClean="0"/>
              <a:t>250 Patients </a:t>
            </a:r>
            <a:r>
              <a:rPr lang="en-ZA" sz="1800" dirty="0" smtClean="0"/>
              <a:t> = 50 patients/nurse/week</a:t>
            </a:r>
          </a:p>
          <a:p>
            <a:pPr marL="0" indent="0">
              <a:buNone/>
            </a:pPr>
            <a:r>
              <a:rPr lang="en-ZA" sz="1800" dirty="0"/>
              <a:t> </a:t>
            </a:r>
            <a:r>
              <a:rPr lang="en-ZA" sz="1800" dirty="0" smtClean="0"/>
              <a:t>                                      5 days</a:t>
            </a:r>
            <a:endParaRPr lang="en-ZA" sz="1800" dirty="0"/>
          </a:p>
          <a:p>
            <a:pPr marL="0" indent="0">
              <a:buNone/>
            </a:pPr>
            <a:r>
              <a:rPr lang="en-GB" sz="1800" dirty="0" smtClean="0"/>
              <a:t>Labour Productivity= </a:t>
            </a:r>
            <a:r>
              <a:rPr lang="en-GB" sz="1800" u="sng" dirty="0" smtClean="0"/>
              <a:t>250 Patients </a:t>
            </a:r>
            <a:r>
              <a:rPr lang="en-GB" sz="1800" dirty="0" smtClean="0"/>
              <a:t>  = 1.25 patients/labour working hour/per nurse</a:t>
            </a:r>
          </a:p>
          <a:p>
            <a:pPr marL="0" indent="0">
              <a:buNone/>
            </a:pPr>
            <a:r>
              <a:rPr lang="en-GB" sz="1800" dirty="0" smtClean="0"/>
              <a:t>                                 (5days x40hrs)         </a:t>
            </a:r>
          </a:p>
          <a:p>
            <a:pPr marL="0" indent="0">
              <a:buNone/>
            </a:pPr>
            <a:r>
              <a:rPr lang="en-GB" sz="1800" dirty="0" smtClean="0"/>
              <a:t>Multifactor Productivity=  </a:t>
            </a:r>
            <a:r>
              <a:rPr lang="en-GB" sz="1800" u="sng" dirty="0" smtClean="0"/>
              <a:t>R250 000 Weekly Costs</a:t>
            </a:r>
            <a:r>
              <a:rPr lang="en-GB" sz="1800" dirty="0" smtClean="0"/>
              <a:t> = R1000 per patient per week</a:t>
            </a:r>
          </a:p>
          <a:p>
            <a:pPr marL="0" indent="0">
              <a:buNone/>
            </a:pPr>
            <a:r>
              <a:rPr lang="en-GB" sz="1800" dirty="0"/>
              <a:t> </a:t>
            </a:r>
            <a:r>
              <a:rPr lang="en-GB" sz="1800" dirty="0" smtClean="0"/>
              <a:t>                                             250 patients </a:t>
            </a:r>
          </a:p>
          <a:p>
            <a:pPr marL="0" indent="0">
              <a:buNone/>
            </a:pPr>
            <a:r>
              <a:rPr lang="en-GB" sz="1800" dirty="0" smtClean="0"/>
              <a:t>This means that if the 5 nurses attended to 300 patients at R250 000 per week, </a:t>
            </a:r>
          </a:p>
          <a:p>
            <a:pPr marL="0" indent="0">
              <a:buNone/>
            </a:pPr>
            <a:r>
              <a:rPr lang="en-GB" sz="1800" dirty="0" smtClean="0"/>
              <a:t>Labour Productivity would increase and unit costs reduced</a:t>
            </a:r>
          </a:p>
          <a:p>
            <a:pPr marL="0" indent="0">
              <a:buNone/>
            </a:pPr>
            <a:endParaRPr lang="en-GB" sz="1800" u="sng" dirty="0" smtClean="0"/>
          </a:p>
        </p:txBody>
      </p:sp>
      <p:sp>
        <p:nvSpPr>
          <p:cNvPr id="7172" name="Slide Number Placeholder 3"/>
          <p:cNvSpPr>
            <a:spLocks noGrp="1"/>
          </p:cNvSpPr>
          <p:nvPr>
            <p:ph type="sldNum" sz="quarter" idx="12"/>
          </p:nvPr>
        </p:nvSpPr>
        <p:spPr>
          <a:noFill/>
        </p:spPr>
        <p:txBody>
          <a:bodyPr/>
          <a:lstStyle/>
          <a:p>
            <a:fld id="{11EC609A-CCF2-4705-9060-E3859BDF9C6D}" type="slidenum">
              <a:rPr lang="en-US" altLang="en-US" smtClean="0"/>
              <a:pPr/>
              <a:t>33</a:t>
            </a:fld>
            <a:endParaRPr lang="en-US" altLang="en-US" dirty="0" smtClean="0"/>
          </a:p>
        </p:txBody>
      </p:sp>
      <p:pic>
        <p:nvPicPr>
          <p:cNvPr id="7173"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
        <p:nvSpPr>
          <p:cNvPr id="2" name="Rectangle 1"/>
          <p:cNvSpPr/>
          <p:nvPr/>
        </p:nvSpPr>
        <p:spPr bwMode="auto">
          <a:xfrm>
            <a:off x="323528" y="2707824"/>
            <a:ext cx="8496944" cy="33843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ZA" sz="3200" b="0" i="0" u="none" strike="noStrike" cap="none" normalizeH="0" baseline="0" smtClean="0">
              <a:ln>
                <a:noFill/>
              </a:ln>
              <a:solidFill>
                <a:schemeClr val="tx1"/>
              </a:solidFill>
              <a:effectLst/>
              <a:latin typeface="Garamond" pitchFamily="18" charset="0"/>
              <a:cs typeface="Arial" charset="0"/>
            </a:endParaRPr>
          </a:p>
        </p:txBody>
      </p:sp>
      <p:sp>
        <p:nvSpPr>
          <p:cNvPr id="3" name="Rounded Rectangle 2"/>
          <p:cNvSpPr/>
          <p:nvPr/>
        </p:nvSpPr>
        <p:spPr bwMode="auto">
          <a:xfrm>
            <a:off x="7740352" y="4149080"/>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ZA" sz="3200" b="0" i="0" u="none" strike="noStrike" cap="none" normalizeH="0" baseline="0" smtClean="0">
              <a:ln>
                <a:noFill/>
              </a:ln>
              <a:solidFill>
                <a:schemeClr val="tx1"/>
              </a:solidFill>
              <a:effectLst/>
              <a:latin typeface="Garamond" pitchFamily="18" charset="0"/>
              <a:cs typeface="Arial" charset="0"/>
            </a:endParaRPr>
          </a:p>
        </p:txBody>
      </p:sp>
    </p:spTree>
    <p:extLst>
      <p:ext uri="{BB962C8B-B14F-4D97-AF65-F5344CB8AC3E}">
        <p14:creationId xmlns:p14="http://schemas.microsoft.com/office/powerpoint/2010/main" val="2034223297"/>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lstStyle/>
          <a:p>
            <a:fld id="{98022572-EA30-457B-8A19-F5769B35369B}" type="slidenum">
              <a:rPr lang="en-US" smtClean="0"/>
              <a:pPr/>
              <a:t>34</a:t>
            </a:fld>
            <a:endParaRPr lang="en-US"/>
          </a:p>
        </p:txBody>
      </p:sp>
      <p:sp>
        <p:nvSpPr>
          <p:cNvPr id="3077" name="Rectangle 5"/>
          <p:cNvSpPr>
            <a:spLocks noGrp="1" noChangeArrowheads="1"/>
          </p:cNvSpPr>
          <p:nvPr>
            <p:ph type="body" idx="4294967295"/>
          </p:nvPr>
        </p:nvSpPr>
        <p:spPr>
          <a:xfrm>
            <a:off x="627063" y="1484313"/>
            <a:ext cx="8265417" cy="4176935"/>
          </a:xfrm>
          <a:solidFill>
            <a:schemeClr val="accent1"/>
          </a:solidFill>
        </p:spPr>
        <p:txBody>
          <a:bodyPr/>
          <a:lstStyle/>
          <a:p>
            <a:pPr marL="285750" indent="-285750" algn="ctr" defTabSz="895350">
              <a:lnSpc>
                <a:spcPct val="80000"/>
              </a:lnSpc>
              <a:buNone/>
            </a:pPr>
            <a:endParaRPr lang="en-GB" sz="4000" b="1" dirty="0" smtClean="0">
              <a:solidFill>
                <a:schemeClr val="accent2"/>
              </a:solidFill>
              <a:cs typeface="Arial" charset="0"/>
            </a:endParaRPr>
          </a:p>
          <a:p>
            <a:pPr marL="285750" indent="-285750" algn="ctr" defTabSz="895350">
              <a:lnSpc>
                <a:spcPct val="80000"/>
              </a:lnSpc>
              <a:buNone/>
            </a:pPr>
            <a:endParaRPr lang="en-GB" sz="4000" b="1" dirty="0" smtClean="0">
              <a:solidFill>
                <a:schemeClr val="accent2"/>
              </a:solidFill>
              <a:cs typeface="Arial" charset="0"/>
            </a:endParaRPr>
          </a:p>
          <a:p>
            <a:pPr marL="285750" indent="-285750" defTabSz="895350">
              <a:lnSpc>
                <a:spcPct val="80000"/>
              </a:lnSpc>
              <a:buNone/>
            </a:pPr>
            <a:r>
              <a:rPr lang="en-GB" sz="4000" b="1" i="1" dirty="0" smtClean="0">
                <a:solidFill>
                  <a:schemeClr val="accent3"/>
                </a:solidFill>
                <a:cs typeface="Arial" charset="0"/>
              </a:rPr>
              <a:t>MEASURING </a:t>
            </a:r>
          </a:p>
          <a:p>
            <a:pPr marL="285750" indent="-285750" defTabSz="895350">
              <a:lnSpc>
                <a:spcPct val="80000"/>
              </a:lnSpc>
              <a:buNone/>
            </a:pPr>
            <a:r>
              <a:rPr lang="en-GB" sz="4000" b="1" i="1" dirty="0" smtClean="0">
                <a:solidFill>
                  <a:schemeClr val="accent3"/>
                </a:solidFill>
                <a:cs typeface="Arial" charset="0"/>
              </a:rPr>
              <a:t>SERVICE </a:t>
            </a:r>
          </a:p>
          <a:p>
            <a:pPr marL="285750" indent="-285750" defTabSz="895350">
              <a:lnSpc>
                <a:spcPct val="80000"/>
              </a:lnSpc>
              <a:buNone/>
            </a:pPr>
            <a:r>
              <a:rPr lang="en-GB" sz="4000" b="1" i="1" dirty="0" smtClean="0">
                <a:solidFill>
                  <a:schemeClr val="accent3"/>
                </a:solidFill>
                <a:cs typeface="Arial" charset="0"/>
              </a:rPr>
              <a:t>PRODUCTIVITY</a:t>
            </a:r>
            <a:endParaRPr lang="en-GB" sz="2800" b="1" dirty="0" smtClean="0">
              <a:solidFill>
                <a:schemeClr val="bg1"/>
              </a:solidFill>
              <a:cs typeface="Arial" charset="0"/>
            </a:endParaRPr>
          </a:p>
        </p:txBody>
      </p:sp>
      <p:grpSp>
        <p:nvGrpSpPr>
          <p:cNvPr id="2" name="Group 6"/>
          <p:cNvGrpSpPr>
            <a:grpSpLocks/>
          </p:cNvGrpSpPr>
          <p:nvPr/>
        </p:nvGrpSpPr>
        <p:grpSpPr bwMode="auto">
          <a:xfrm rot="-5400000">
            <a:off x="4261644" y="1975644"/>
            <a:ext cx="620712" cy="9144000"/>
            <a:chOff x="0" y="0"/>
            <a:chExt cx="567" cy="4320"/>
          </a:xfrm>
        </p:grpSpPr>
        <p:sp>
          <p:nvSpPr>
            <p:cNvPr id="3079" name="AutoShape 7"/>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80" name="AutoShape 8"/>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81" name="AutoShape 9"/>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82" name="AutoShape 10"/>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83" name="AutoShape 11"/>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84" name="AutoShape 12"/>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85" name="AutoShape 13"/>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86" name="AutoShape 14"/>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87" name="AutoShape 15"/>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88" name="AutoShape 16"/>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grpSp>
        <p:nvGrpSpPr>
          <p:cNvPr id="3" name="Group 17"/>
          <p:cNvGrpSpPr>
            <a:grpSpLocks/>
          </p:cNvGrpSpPr>
          <p:nvPr/>
        </p:nvGrpSpPr>
        <p:grpSpPr bwMode="auto">
          <a:xfrm rot="-5400000">
            <a:off x="4009628" y="-4009628"/>
            <a:ext cx="1124743" cy="9144000"/>
            <a:chOff x="0" y="0"/>
            <a:chExt cx="567" cy="4320"/>
          </a:xfrm>
        </p:grpSpPr>
        <p:sp>
          <p:nvSpPr>
            <p:cNvPr id="3090" name="AutoShape 18"/>
            <p:cNvSpPr>
              <a:spLocks noChangeArrowheads="1"/>
            </p:cNvSpPr>
            <p:nvPr/>
          </p:nvSpPr>
          <p:spPr bwMode="auto">
            <a:xfrm rot="-16200000">
              <a:off x="-289" y="3633"/>
              <a:ext cx="981" cy="392"/>
            </a:xfrm>
            <a:prstGeom prst="triangle">
              <a:avLst>
                <a:gd name="adj" fmla="val 50000"/>
              </a:avLst>
            </a:prstGeom>
            <a:solidFill>
              <a:srgbClr val="99CC00"/>
            </a:solidFill>
            <a:ln w="28575">
              <a:solidFill>
                <a:schemeClr val="bg1"/>
              </a:solidFill>
              <a:miter lim="800000"/>
              <a:headEnd/>
              <a:tailEnd/>
            </a:ln>
            <a:effectLst/>
          </p:spPr>
          <p:txBody>
            <a:bodyPr wrap="none" anchor="ctr"/>
            <a:lstStyle/>
            <a:p>
              <a:endParaRPr lang="en-ZA"/>
            </a:p>
          </p:txBody>
        </p:sp>
        <p:sp>
          <p:nvSpPr>
            <p:cNvPr id="3091" name="AutoShape 19"/>
            <p:cNvSpPr>
              <a:spLocks noChangeArrowheads="1"/>
            </p:cNvSpPr>
            <p:nvPr/>
          </p:nvSpPr>
          <p:spPr bwMode="auto">
            <a:xfrm rot="-16200000">
              <a:off x="-289" y="2652"/>
              <a:ext cx="981" cy="392"/>
            </a:xfrm>
            <a:prstGeom prst="triangle">
              <a:avLst>
                <a:gd name="adj" fmla="val 50000"/>
              </a:avLst>
            </a:prstGeom>
            <a:solidFill>
              <a:srgbClr val="0000FF"/>
            </a:solidFill>
            <a:ln w="28575">
              <a:solidFill>
                <a:schemeClr val="bg1"/>
              </a:solidFill>
              <a:miter lim="800000"/>
              <a:headEnd/>
              <a:tailEnd/>
            </a:ln>
            <a:effectLst/>
          </p:spPr>
          <p:txBody>
            <a:bodyPr wrap="none" anchor="ctr"/>
            <a:lstStyle/>
            <a:p>
              <a:endParaRPr lang="en-ZA"/>
            </a:p>
          </p:txBody>
        </p:sp>
        <p:sp>
          <p:nvSpPr>
            <p:cNvPr id="3092" name="AutoShape 20"/>
            <p:cNvSpPr>
              <a:spLocks noChangeArrowheads="1"/>
            </p:cNvSpPr>
            <p:nvPr/>
          </p:nvSpPr>
          <p:spPr bwMode="auto">
            <a:xfrm rot="-16200000">
              <a:off x="-287" y="1699"/>
              <a:ext cx="981" cy="393"/>
            </a:xfrm>
            <a:prstGeom prst="triangle">
              <a:avLst>
                <a:gd name="adj" fmla="val 50000"/>
              </a:avLst>
            </a:prstGeom>
            <a:solidFill>
              <a:schemeClr val="folHlink"/>
            </a:solidFill>
            <a:ln w="28575">
              <a:solidFill>
                <a:schemeClr val="bg1"/>
              </a:solidFill>
              <a:miter lim="800000"/>
              <a:headEnd/>
              <a:tailEnd/>
            </a:ln>
            <a:effectLst/>
          </p:spPr>
          <p:txBody>
            <a:bodyPr wrap="none" anchor="ctr"/>
            <a:lstStyle/>
            <a:p>
              <a:endParaRPr lang="en-ZA"/>
            </a:p>
          </p:txBody>
        </p:sp>
        <p:sp>
          <p:nvSpPr>
            <p:cNvPr id="3093" name="AutoShape 21"/>
            <p:cNvSpPr>
              <a:spLocks noChangeArrowheads="1"/>
            </p:cNvSpPr>
            <p:nvPr/>
          </p:nvSpPr>
          <p:spPr bwMode="auto">
            <a:xfrm rot="-16200000">
              <a:off x="-295" y="731"/>
              <a:ext cx="981" cy="392"/>
            </a:xfrm>
            <a:prstGeom prst="triangle">
              <a:avLst>
                <a:gd name="adj" fmla="val 50000"/>
              </a:avLst>
            </a:prstGeom>
            <a:solidFill>
              <a:srgbClr val="FF6600"/>
            </a:solidFill>
            <a:ln w="28575">
              <a:solidFill>
                <a:schemeClr val="bg1"/>
              </a:solidFill>
              <a:miter lim="800000"/>
              <a:headEnd/>
              <a:tailEnd/>
            </a:ln>
            <a:effectLst/>
          </p:spPr>
          <p:txBody>
            <a:bodyPr wrap="none" anchor="ctr"/>
            <a:lstStyle/>
            <a:p>
              <a:endParaRPr lang="en-ZA"/>
            </a:p>
          </p:txBody>
        </p:sp>
        <p:sp>
          <p:nvSpPr>
            <p:cNvPr id="3094" name="AutoShape 22"/>
            <p:cNvSpPr>
              <a:spLocks noChangeArrowheads="1"/>
            </p:cNvSpPr>
            <p:nvPr/>
          </p:nvSpPr>
          <p:spPr bwMode="auto">
            <a:xfrm rot="10800000" flipH="1">
              <a:off x="0" y="0"/>
              <a:ext cx="400" cy="482"/>
            </a:xfrm>
            <a:prstGeom prst="rtTriangle">
              <a:avLst/>
            </a:prstGeom>
            <a:solidFill>
              <a:srgbClr val="FFFF00"/>
            </a:solidFill>
            <a:ln w="28575">
              <a:solidFill>
                <a:schemeClr val="bg1"/>
              </a:solidFill>
              <a:miter lim="800000"/>
              <a:headEnd/>
              <a:tailEnd/>
            </a:ln>
            <a:effectLst/>
          </p:spPr>
          <p:txBody>
            <a:bodyPr wrap="none" anchor="ctr"/>
            <a:lstStyle/>
            <a:p>
              <a:endParaRPr lang="en-ZA"/>
            </a:p>
          </p:txBody>
        </p:sp>
        <p:sp>
          <p:nvSpPr>
            <p:cNvPr id="3095" name="AutoShape 23"/>
            <p:cNvSpPr>
              <a:spLocks noChangeArrowheads="1"/>
            </p:cNvSpPr>
            <p:nvPr/>
          </p:nvSpPr>
          <p:spPr bwMode="auto">
            <a:xfrm rot="-16200000" flipH="1" flipV="1">
              <a:off x="-136" y="294"/>
              <a:ext cx="981" cy="393"/>
            </a:xfrm>
            <a:prstGeom prst="triangle">
              <a:avLst>
                <a:gd name="adj" fmla="val 50000"/>
              </a:avLst>
            </a:prstGeom>
            <a:solidFill>
              <a:schemeClr val="folHlink"/>
            </a:solidFill>
            <a:ln w="38100">
              <a:solidFill>
                <a:schemeClr val="bg1"/>
              </a:solidFill>
              <a:miter lim="800000"/>
              <a:headEnd/>
              <a:tailEnd/>
            </a:ln>
            <a:effectLst/>
          </p:spPr>
          <p:txBody>
            <a:bodyPr wrap="none" anchor="ctr"/>
            <a:lstStyle/>
            <a:p>
              <a:endParaRPr lang="en-ZA"/>
            </a:p>
          </p:txBody>
        </p:sp>
        <p:sp>
          <p:nvSpPr>
            <p:cNvPr id="3096" name="AutoShape 24"/>
            <p:cNvSpPr>
              <a:spLocks noChangeArrowheads="1"/>
            </p:cNvSpPr>
            <p:nvPr/>
          </p:nvSpPr>
          <p:spPr bwMode="auto">
            <a:xfrm rot="-16200000" flipH="1" flipV="1">
              <a:off x="-127" y="1274"/>
              <a:ext cx="981" cy="393"/>
            </a:xfrm>
            <a:prstGeom prst="triangle">
              <a:avLst>
                <a:gd name="adj" fmla="val 50000"/>
              </a:avLst>
            </a:prstGeom>
            <a:solidFill>
              <a:srgbClr val="0000FF"/>
            </a:solidFill>
            <a:ln w="38100">
              <a:solidFill>
                <a:schemeClr val="bg1"/>
              </a:solidFill>
              <a:miter lim="800000"/>
              <a:headEnd/>
              <a:tailEnd/>
            </a:ln>
            <a:effectLst/>
          </p:spPr>
          <p:txBody>
            <a:bodyPr wrap="none" anchor="ctr"/>
            <a:lstStyle/>
            <a:p>
              <a:endParaRPr lang="en-ZA"/>
            </a:p>
          </p:txBody>
        </p:sp>
        <p:sp>
          <p:nvSpPr>
            <p:cNvPr id="3097" name="AutoShape 25"/>
            <p:cNvSpPr>
              <a:spLocks noChangeArrowheads="1"/>
            </p:cNvSpPr>
            <p:nvPr/>
          </p:nvSpPr>
          <p:spPr bwMode="auto">
            <a:xfrm rot="-16200000" flipH="1" flipV="1">
              <a:off x="-127" y="2226"/>
              <a:ext cx="981" cy="393"/>
            </a:xfrm>
            <a:prstGeom prst="triangle">
              <a:avLst>
                <a:gd name="adj" fmla="val 50000"/>
              </a:avLst>
            </a:prstGeom>
            <a:solidFill>
              <a:srgbClr val="FFFF00"/>
            </a:solidFill>
            <a:ln w="38100">
              <a:solidFill>
                <a:schemeClr val="bg1"/>
              </a:solidFill>
              <a:miter lim="800000"/>
              <a:headEnd/>
              <a:tailEnd/>
            </a:ln>
            <a:effectLst/>
          </p:spPr>
          <p:txBody>
            <a:bodyPr wrap="none" anchor="ctr"/>
            <a:lstStyle/>
            <a:p>
              <a:endParaRPr lang="en-ZA"/>
            </a:p>
          </p:txBody>
        </p:sp>
        <p:sp>
          <p:nvSpPr>
            <p:cNvPr id="3098" name="AutoShape 26"/>
            <p:cNvSpPr>
              <a:spLocks noChangeArrowheads="1"/>
            </p:cNvSpPr>
            <p:nvPr/>
          </p:nvSpPr>
          <p:spPr bwMode="auto">
            <a:xfrm rot="-16200000" flipH="1" flipV="1">
              <a:off x="-128" y="3178"/>
              <a:ext cx="981" cy="394"/>
            </a:xfrm>
            <a:prstGeom prst="triangle">
              <a:avLst>
                <a:gd name="adj" fmla="val 50000"/>
              </a:avLst>
            </a:prstGeom>
            <a:solidFill>
              <a:srgbClr val="FF6600"/>
            </a:solidFill>
            <a:ln w="38100">
              <a:solidFill>
                <a:schemeClr val="bg1"/>
              </a:solidFill>
              <a:miter lim="800000"/>
              <a:headEnd/>
              <a:tailEnd/>
            </a:ln>
            <a:effectLst/>
          </p:spPr>
          <p:txBody>
            <a:bodyPr wrap="none" anchor="ctr"/>
            <a:lstStyle/>
            <a:p>
              <a:endParaRPr lang="en-ZA"/>
            </a:p>
          </p:txBody>
        </p:sp>
        <p:sp>
          <p:nvSpPr>
            <p:cNvPr id="3099" name="AutoShape 27"/>
            <p:cNvSpPr>
              <a:spLocks noChangeArrowheads="1"/>
            </p:cNvSpPr>
            <p:nvPr/>
          </p:nvSpPr>
          <p:spPr bwMode="auto">
            <a:xfrm rot="10800000" flipV="1">
              <a:off x="167" y="3838"/>
              <a:ext cx="400" cy="482"/>
            </a:xfrm>
            <a:prstGeom prst="rtTriangle">
              <a:avLst/>
            </a:prstGeom>
            <a:solidFill>
              <a:srgbClr val="FFFF00"/>
            </a:solidFill>
            <a:ln w="38100">
              <a:solidFill>
                <a:schemeClr val="bg1"/>
              </a:solidFill>
              <a:miter lim="800000"/>
              <a:headEnd/>
              <a:tailEnd/>
            </a:ln>
            <a:effectLst/>
          </p:spPr>
          <p:txBody>
            <a:bodyPr wrap="none" anchor="ctr"/>
            <a:lstStyle/>
            <a:p>
              <a:endParaRPr lang="en-ZA"/>
            </a:p>
          </p:txBody>
        </p:sp>
      </p:grpSp>
      <p:pic>
        <p:nvPicPr>
          <p:cNvPr id="28" name="Picture 4" descr="http://www.optimization.ca/images/competitive-analysis.jpg"/>
          <p:cNvPicPr>
            <a:picLocks noChangeAspect="1" noChangeArrowheads="1"/>
          </p:cNvPicPr>
          <p:nvPr/>
        </p:nvPicPr>
        <p:blipFill>
          <a:blip r:embed="rId3" cstate="print"/>
          <a:srcRect/>
          <a:stretch>
            <a:fillRect/>
          </a:stretch>
        </p:blipFill>
        <p:spPr bwMode="auto">
          <a:xfrm>
            <a:off x="5796136" y="2780928"/>
            <a:ext cx="2895600" cy="2561456"/>
          </a:xfrm>
          <a:prstGeom prst="rect">
            <a:avLst/>
          </a:prstGeom>
          <a:noFill/>
        </p:spPr>
      </p:pic>
    </p:spTree>
    <p:extLst>
      <p:ext uri="{BB962C8B-B14F-4D97-AF65-F5344CB8AC3E}">
        <p14:creationId xmlns:p14="http://schemas.microsoft.com/office/powerpoint/2010/main" val="5354194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7">
                                            <p:txEl>
                                              <p:pRg st="2" end="2"/>
                                            </p:txEl>
                                          </p:spTgt>
                                        </p:tgtEl>
                                        <p:attrNameLst>
                                          <p:attrName>style.visibility</p:attrName>
                                        </p:attrNameLst>
                                      </p:cBhvr>
                                      <p:to>
                                        <p:strVal val="visible"/>
                                      </p:to>
                                    </p:set>
                                    <p:anim calcmode="discrete" valueType="clr">
                                      <p:cBhvr override="childStyle">
                                        <p:cTn id="7" dur="80"/>
                                        <p:tgtEl>
                                          <p:spTgt spid="307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7">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077">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077">
                                            <p:txEl>
                                              <p:pRg st="3" end="3"/>
                                            </p:txEl>
                                          </p:spTgt>
                                        </p:tgtEl>
                                        <p:attrNameLst>
                                          <p:attrName>style.visibility</p:attrName>
                                        </p:attrNameLst>
                                      </p:cBhvr>
                                      <p:to>
                                        <p:strVal val="visible"/>
                                      </p:to>
                                    </p:set>
                                    <p:anim calcmode="discrete" valueType="clr">
                                      <p:cBhvr override="childStyle">
                                        <p:cTn id="14" dur="80"/>
                                        <p:tgtEl>
                                          <p:spTgt spid="307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077">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3077">
                                            <p:txEl>
                                              <p:pRg st="3" end="3"/>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077">
                                            <p:txEl>
                                              <p:pRg st="4" end="4"/>
                                            </p:txEl>
                                          </p:spTgt>
                                        </p:tgtEl>
                                        <p:attrNameLst>
                                          <p:attrName>style.visibility</p:attrName>
                                        </p:attrNameLst>
                                      </p:cBhvr>
                                      <p:to>
                                        <p:strVal val="visible"/>
                                      </p:to>
                                    </p:set>
                                    <p:anim calcmode="discrete" valueType="clr">
                                      <p:cBhvr override="childStyle">
                                        <p:cTn id="21" dur="80"/>
                                        <p:tgtEl>
                                          <p:spTgt spid="307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077">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077">
                                            <p:txEl>
                                              <p:pRg st="4" end="4"/>
                                            </p:txEl>
                                          </p:spTgt>
                                        </p:tgtEl>
                                        <p:attrNameLst>
                                          <p:attrName>fill.type</p:attrName>
                                        </p:attrNameLst>
                                      </p:cBhvr>
                                      <p:to>
                                        <p:strVal val="solid"/>
                                      </p:to>
                                    </p:set>
                                  </p:childTnLst>
                                </p:cTn>
                              </p:par>
                            </p:childTnLst>
                          </p:cTn>
                        </p:par>
                        <p:par>
                          <p:cTn id="24" fill="hold">
                            <p:stCondLst>
                              <p:cond delay="52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7812"/>
            <a:ext cx="8291264" cy="846931"/>
          </a:xfrm>
        </p:spPr>
        <p:txBody>
          <a:bodyPr/>
          <a:lstStyle/>
          <a:p>
            <a:pPr eaLnBrk="1" hangingPunct="1"/>
            <a:r>
              <a:rPr lang="en-US" sz="2800" dirty="0" smtClean="0">
                <a:latin typeface="Arial Black" pitchFamily="34" charset="0"/>
              </a:rPr>
              <a:t>MEASURING TOTAL SERVICE PRODUCTIVITY </a:t>
            </a:r>
          </a:p>
        </p:txBody>
      </p:sp>
      <p:sp>
        <p:nvSpPr>
          <p:cNvPr id="6147" name="Content Placeholder 2"/>
          <p:cNvSpPr>
            <a:spLocks noGrp="1"/>
          </p:cNvSpPr>
          <p:nvPr>
            <p:ph idx="1"/>
          </p:nvPr>
        </p:nvSpPr>
        <p:spPr>
          <a:xfrm>
            <a:off x="457200" y="1143000"/>
            <a:ext cx="8229600" cy="5072063"/>
          </a:xfrm>
          <a:solidFill>
            <a:schemeClr val="accent5">
              <a:lumMod val="40000"/>
              <a:lumOff val="60000"/>
            </a:schemeClr>
          </a:solidFill>
        </p:spPr>
        <p:txBody>
          <a:bodyPr/>
          <a:lstStyle/>
          <a:p>
            <a:r>
              <a:rPr lang="en-ZA" sz="2400" b="1" i="1" dirty="0" smtClean="0">
                <a:latin typeface="Arial" pitchFamily="34" charset="0"/>
                <a:cs typeface="Arial" pitchFamily="34" charset="0"/>
              </a:rPr>
              <a:t>Labour Productivity </a:t>
            </a:r>
            <a:endParaRPr lang="en-ZA" sz="2400" dirty="0" smtClean="0">
              <a:latin typeface="Arial" pitchFamily="34" charset="0"/>
              <a:cs typeface="Arial" pitchFamily="34" charset="0"/>
            </a:endParaRPr>
          </a:p>
          <a:p>
            <a:pPr lvl="1"/>
            <a:r>
              <a:rPr lang="en-ZA" sz="2000" dirty="0" smtClean="0">
                <a:latin typeface="Arial" pitchFamily="34" charset="0"/>
                <a:cs typeface="Arial" pitchFamily="34" charset="0"/>
              </a:rPr>
              <a:t> Relationship between GDP and cost of salaries</a:t>
            </a:r>
          </a:p>
          <a:p>
            <a:r>
              <a:rPr lang="en-ZA" sz="2400" b="1" i="1" dirty="0" smtClean="0">
                <a:latin typeface="Arial" pitchFamily="34" charset="0"/>
                <a:cs typeface="Arial" pitchFamily="34" charset="0"/>
              </a:rPr>
              <a:t>Performance Productivity</a:t>
            </a:r>
            <a:endParaRPr lang="en-ZA" sz="2400" dirty="0" smtClean="0">
              <a:latin typeface="Arial" pitchFamily="34" charset="0"/>
              <a:cs typeface="Arial" pitchFamily="34" charset="0"/>
            </a:endParaRPr>
          </a:p>
          <a:p>
            <a:pPr lvl="1"/>
            <a:r>
              <a:rPr lang="en-ZA" sz="2000" dirty="0" smtClean="0">
                <a:latin typeface="Arial" pitchFamily="34" charset="0"/>
                <a:cs typeface="Arial" pitchFamily="34" charset="0"/>
              </a:rPr>
              <a:t>Measuring whether the outputs and outcomes have been met in the specified time with the most efficient resource utilisation</a:t>
            </a:r>
          </a:p>
          <a:p>
            <a:pPr lvl="1"/>
            <a:r>
              <a:rPr lang="en-ZA" sz="2000" dirty="0" smtClean="0">
                <a:latin typeface="Arial" pitchFamily="34" charset="0"/>
                <a:cs typeface="Arial" pitchFamily="34" charset="0"/>
              </a:rPr>
              <a:t>E.g. In a 40 hr week you work 8 hours a day and complete certain phases of your projects way before schedule. You are able to do more than planned</a:t>
            </a:r>
          </a:p>
          <a:p>
            <a:r>
              <a:rPr lang="en-ZA" sz="2400" b="1" i="1" dirty="0" smtClean="0">
                <a:latin typeface="Arial" pitchFamily="34" charset="0"/>
                <a:cs typeface="Arial" pitchFamily="34" charset="0"/>
              </a:rPr>
              <a:t>Operational Productivity</a:t>
            </a:r>
            <a:r>
              <a:rPr lang="en-ZA" sz="2400" dirty="0" smtClean="0">
                <a:latin typeface="Arial" pitchFamily="34" charset="0"/>
                <a:cs typeface="Arial" pitchFamily="34" charset="0"/>
              </a:rPr>
              <a:t> </a:t>
            </a:r>
          </a:p>
          <a:p>
            <a:pPr lvl="1"/>
            <a:r>
              <a:rPr lang="en-ZA" sz="2000" dirty="0" smtClean="0">
                <a:latin typeface="Arial" pitchFamily="34" charset="0"/>
                <a:cs typeface="Arial" pitchFamily="34" charset="0"/>
              </a:rPr>
              <a:t>The operating environment has a direct impact on how you are able to perform i.e. ergonomics; physical location and layout; functional resource allocation e.g. a doctor at a hospital</a:t>
            </a:r>
          </a:p>
          <a:p>
            <a:pPr>
              <a:buNone/>
            </a:pPr>
            <a:r>
              <a:rPr lang="en-ZA" sz="2400" dirty="0" smtClean="0">
                <a:latin typeface="Arial" pitchFamily="34" charset="0"/>
                <a:cs typeface="Arial" pitchFamily="34" charset="0"/>
              </a:rPr>
              <a:t> </a:t>
            </a:r>
          </a:p>
        </p:txBody>
      </p:sp>
      <p:sp>
        <p:nvSpPr>
          <p:cNvPr id="6148" name="Slide Number Placeholder 3"/>
          <p:cNvSpPr>
            <a:spLocks noGrp="1"/>
          </p:cNvSpPr>
          <p:nvPr>
            <p:ph type="sldNum" sz="quarter" idx="12"/>
          </p:nvPr>
        </p:nvSpPr>
        <p:spPr>
          <a:noFill/>
        </p:spPr>
        <p:txBody>
          <a:bodyPr/>
          <a:lstStyle/>
          <a:p>
            <a:fld id="{D22C5885-B41C-4478-BC61-83702606199B}" type="slidenum">
              <a:rPr lang="en-US" altLang="en-US" smtClean="0"/>
              <a:pPr/>
              <a:t>35</a:t>
            </a:fld>
            <a:endParaRPr lang="en-US" altLang="en-US" dirty="0" smtClean="0"/>
          </a:p>
        </p:txBody>
      </p:sp>
      <p:pic>
        <p:nvPicPr>
          <p:cNvPr id="6149" name="Picture 5" descr="coatofarms"/>
          <p:cNvPicPr>
            <a:picLocks noChangeAspect="1" noChangeArrowheads="1"/>
          </p:cNvPicPr>
          <p:nvPr/>
        </p:nvPicPr>
        <p:blipFill>
          <a:blip r:embed="rId2" cstate="print"/>
          <a:srcRect/>
          <a:stretch>
            <a:fillRect/>
          </a:stretch>
        </p:blipFill>
        <p:spPr bwMode="auto">
          <a:xfrm>
            <a:off x="8351838" y="214313"/>
            <a:ext cx="792162" cy="863600"/>
          </a:xfrm>
          <a:prstGeom prst="rect">
            <a:avLst/>
          </a:prstGeom>
          <a:noFill/>
          <a:ln w="9525">
            <a:noFill/>
            <a:miter lim="800000"/>
            <a:headEnd/>
            <a:tailEnd/>
          </a:ln>
        </p:spPr>
      </p:pic>
    </p:spTree>
    <p:extLst>
      <p:ext uri="{BB962C8B-B14F-4D97-AF65-F5344CB8AC3E}">
        <p14:creationId xmlns:p14="http://schemas.microsoft.com/office/powerpoint/2010/main" val="1066220212"/>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p:spPr>
        <p:txBody>
          <a:bodyPr/>
          <a:lstStyle/>
          <a:p>
            <a:pPr algn="just"/>
            <a:r>
              <a:rPr lang="en-ZA" sz="3200" b="1" dirty="0" smtClean="0">
                <a:solidFill>
                  <a:schemeClr val="accent2"/>
                </a:solidFill>
                <a:latin typeface="+mn-lt"/>
              </a:rPr>
              <a:t>Measuring and Managing Public Service Productivity: </a:t>
            </a:r>
          </a:p>
        </p:txBody>
      </p:sp>
      <p:sp>
        <p:nvSpPr>
          <p:cNvPr id="3" name="Content Placeholder 2"/>
          <p:cNvSpPr>
            <a:spLocks noGrp="1"/>
          </p:cNvSpPr>
          <p:nvPr>
            <p:ph idx="1"/>
          </p:nvPr>
        </p:nvSpPr>
        <p:spPr>
          <a:xfrm>
            <a:off x="457200" y="1556792"/>
            <a:ext cx="8435280" cy="4680520"/>
          </a:xfrm>
          <a:solidFill>
            <a:schemeClr val="accent5">
              <a:lumMod val="40000"/>
              <a:lumOff val="60000"/>
            </a:schemeClr>
          </a:solidFill>
        </p:spPr>
        <p:txBody>
          <a:bodyPr/>
          <a:lstStyle/>
          <a:p>
            <a:r>
              <a:rPr lang="en-ZA" sz="3200" b="1" dirty="0" smtClean="0">
                <a:solidFill>
                  <a:srgbClr val="FF0000"/>
                </a:solidFill>
              </a:rPr>
              <a:t>OPTION A:</a:t>
            </a:r>
            <a:r>
              <a:rPr lang="en-ZA" sz="3200" dirty="0" smtClean="0"/>
              <a:t> Output/Input Approach</a:t>
            </a: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570983411"/>
              </p:ext>
            </p:extLst>
          </p:nvPr>
        </p:nvGraphicFramePr>
        <p:xfrm>
          <a:off x="395536" y="2852936"/>
          <a:ext cx="8424936" cy="2664297"/>
        </p:xfrm>
        <a:graphic>
          <a:graphicData uri="http://schemas.openxmlformats.org/drawingml/2006/table">
            <a:tbl>
              <a:tblPr firstRow="1" bandRow="1">
                <a:tableStyleId>{5C22544A-7EE6-4342-B048-85BDC9FD1C3A}</a:tableStyleId>
              </a:tblPr>
              <a:tblGrid>
                <a:gridCol w="2956118"/>
                <a:gridCol w="1256350"/>
                <a:gridCol w="2482347"/>
                <a:gridCol w="1730121"/>
              </a:tblGrid>
              <a:tr h="519393">
                <a:tc gridSpan="2">
                  <a:txBody>
                    <a:bodyPr/>
                    <a:lstStyle/>
                    <a:p>
                      <a:pPr indent="0" algn="just">
                        <a:lnSpc>
                          <a:spcPct val="100000"/>
                        </a:lnSpc>
                        <a:spcAft>
                          <a:spcPts val="0"/>
                        </a:spcAft>
                      </a:pPr>
                      <a:r>
                        <a:rPr lang="en-ZA" sz="2000" b="1" dirty="0">
                          <a:latin typeface="Arial Narrow"/>
                          <a:ea typeface="Calibri"/>
                          <a:cs typeface="Arial"/>
                        </a:rPr>
                        <a:t>(OUTPUT) Output Indicators (2013</a:t>
                      </a:r>
                      <a:r>
                        <a:rPr lang="en-ZA" sz="2000" b="1" dirty="0" smtClean="0">
                          <a:latin typeface="Arial Narrow"/>
                          <a:ea typeface="Calibri"/>
                          <a:cs typeface="Arial"/>
                        </a:rPr>
                        <a:t>)</a:t>
                      </a:r>
                      <a:endParaRPr lang="en-ZA" sz="2000" dirty="0">
                        <a:latin typeface="Calibri"/>
                        <a:ea typeface="Calibri"/>
                        <a:cs typeface="Times New Roman"/>
                      </a:endParaRPr>
                    </a:p>
                  </a:txBody>
                  <a:tcPr marL="68580" marR="68580" marT="0" marB="0"/>
                </a:tc>
                <a:tc hMerge="1">
                  <a:txBody>
                    <a:bodyPr/>
                    <a:lstStyle/>
                    <a:p>
                      <a:pPr indent="457200" algn="just">
                        <a:lnSpc>
                          <a:spcPct val="115000"/>
                        </a:lnSpc>
                        <a:spcAft>
                          <a:spcPts val="0"/>
                        </a:spcAft>
                      </a:pPr>
                      <a:endParaRPr lang="en-ZA" sz="1100" dirty="0">
                        <a:latin typeface="Calibri"/>
                        <a:ea typeface="Calibri"/>
                        <a:cs typeface="Times New Roman"/>
                      </a:endParaRPr>
                    </a:p>
                  </a:txBody>
                  <a:tcPr marL="68580" marR="68580" marT="0" marB="0"/>
                </a:tc>
                <a:tc gridSpan="2">
                  <a:txBody>
                    <a:bodyPr/>
                    <a:lstStyle/>
                    <a:p>
                      <a:pPr indent="0" algn="just">
                        <a:lnSpc>
                          <a:spcPct val="100000"/>
                        </a:lnSpc>
                        <a:spcAft>
                          <a:spcPts val="0"/>
                        </a:spcAft>
                      </a:pPr>
                      <a:r>
                        <a:rPr lang="en-ZA" sz="2000" b="1" dirty="0" smtClean="0">
                          <a:latin typeface="Arial Narrow"/>
                          <a:ea typeface="Calibri"/>
                          <a:cs typeface="Arial"/>
                        </a:rPr>
                        <a:t>(</a:t>
                      </a:r>
                      <a:r>
                        <a:rPr lang="en-ZA" sz="2000" b="1" dirty="0">
                          <a:latin typeface="Arial Narrow"/>
                          <a:ea typeface="Calibri"/>
                          <a:cs typeface="Arial"/>
                        </a:rPr>
                        <a:t>INPUT) Budget (2013)</a:t>
                      </a:r>
                      <a:endParaRPr lang="en-ZA" sz="2000" dirty="0">
                        <a:latin typeface="Calibri"/>
                        <a:ea typeface="Calibri"/>
                        <a:cs typeface="Times New Roman"/>
                      </a:endParaRPr>
                    </a:p>
                  </a:txBody>
                  <a:tcPr marL="68580" marR="68580" marT="0" marB="0"/>
                </a:tc>
                <a:tc hMerge="1">
                  <a:txBody>
                    <a:bodyPr/>
                    <a:lstStyle/>
                    <a:p>
                      <a:pPr indent="457200" algn="just">
                        <a:lnSpc>
                          <a:spcPct val="115000"/>
                        </a:lnSpc>
                        <a:spcAft>
                          <a:spcPts val="0"/>
                        </a:spcAft>
                      </a:pPr>
                      <a:endParaRPr lang="en-ZA" sz="1100" dirty="0">
                        <a:latin typeface="Calibri"/>
                        <a:ea typeface="Calibri"/>
                        <a:cs typeface="Times New Roman"/>
                      </a:endParaRPr>
                    </a:p>
                  </a:txBody>
                  <a:tcPr marL="68580" marR="68580" marT="0" marB="0"/>
                </a:tc>
              </a:tr>
              <a:tr h="714968">
                <a:tc>
                  <a:txBody>
                    <a:bodyPr/>
                    <a:lstStyle/>
                    <a:p>
                      <a:pPr indent="0" algn="just">
                        <a:lnSpc>
                          <a:spcPct val="100000"/>
                        </a:lnSpc>
                        <a:spcAft>
                          <a:spcPts val="0"/>
                        </a:spcAft>
                      </a:pPr>
                      <a:r>
                        <a:rPr lang="en-ZA" sz="2000" dirty="0">
                          <a:latin typeface="Arial Narrow"/>
                          <a:ea typeface="Calibri"/>
                          <a:cs typeface="Arial"/>
                        </a:rPr>
                        <a:t>Number of output indicators in Departmental APP</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dirty="0">
                          <a:latin typeface="Arial Narrow"/>
                          <a:ea typeface="Calibri"/>
                          <a:cs typeface="Arial"/>
                        </a:rPr>
                        <a:t>150</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a:latin typeface="Arial Narrow"/>
                          <a:ea typeface="Calibri"/>
                          <a:cs typeface="Arial"/>
                        </a:rPr>
                        <a:t>Total Annual Budget</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a:latin typeface="Arial Narrow"/>
                          <a:ea typeface="Calibri"/>
                          <a:cs typeface="Arial"/>
                        </a:rPr>
                        <a:t>R800 000 000</a:t>
                      </a:r>
                      <a:endParaRPr lang="en-ZA" sz="2000">
                        <a:latin typeface="Calibri"/>
                        <a:ea typeface="Calibri"/>
                        <a:cs typeface="Times New Roman"/>
                      </a:endParaRPr>
                    </a:p>
                  </a:txBody>
                  <a:tcPr marL="68580" marR="68580" marT="0" marB="0"/>
                </a:tc>
              </a:tr>
              <a:tr h="714968">
                <a:tc>
                  <a:txBody>
                    <a:bodyPr/>
                    <a:lstStyle/>
                    <a:p>
                      <a:pPr indent="0" algn="just">
                        <a:lnSpc>
                          <a:spcPct val="100000"/>
                        </a:lnSpc>
                        <a:spcAft>
                          <a:spcPts val="0"/>
                        </a:spcAft>
                      </a:pPr>
                      <a:r>
                        <a:rPr lang="en-ZA" sz="2000" dirty="0">
                          <a:latin typeface="Arial Narrow"/>
                          <a:ea typeface="Calibri"/>
                          <a:cs typeface="Arial"/>
                        </a:rPr>
                        <a:t>Number of output indicators in Departmental APP achieved </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dirty="0">
                          <a:latin typeface="Arial Narrow"/>
                          <a:ea typeface="Calibri"/>
                          <a:cs typeface="Arial"/>
                        </a:rPr>
                        <a:t>110</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dirty="0">
                          <a:latin typeface="Arial Narrow"/>
                          <a:ea typeface="Calibri"/>
                          <a:cs typeface="Arial"/>
                        </a:rPr>
                        <a:t>Total Annual Expenditure</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a:latin typeface="Arial Narrow"/>
                          <a:ea typeface="Calibri"/>
                          <a:cs typeface="Arial"/>
                        </a:rPr>
                        <a:t>R650 000 000</a:t>
                      </a:r>
                      <a:endParaRPr lang="en-ZA" sz="2000">
                        <a:latin typeface="Calibri"/>
                        <a:ea typeface="Calibri"/>
                        <a:cs typeface="Times New Roman"/>
                      </a:endParaRPr>
                    </a:p>
                  </a:txBody>
                  <a:tcPr marL="68580" marR="68580" marT="0" marB="0"/>
                </a:tc>
              </a:tr>
              <a:tr h="714968">
                <a:tc>
                  <a:txBody>
                    <a:bodyPr/>
                    <a:lstStyle/>
                    <a:p>
                      <a:pPr indent="0" algn="just">
                        <a:lnSpc>
                          <a:spcPct val="100000"/>
                        </a:lnSpc>
                        <a:spcAft>
                          <a:spcPts val="0"/>
                        </a:spcAft>
                      </a:pPr>
                      <a:r>
                        <a:rPr lang="en-ZA" sz="2000" b="1" dirty="0">
                          <a:latin typeface="Arial Narrow"/>
                          <a:ea typeface="Calibri"/>
                          <a:cs typeface="Arial"/>
                        </a:rPr>
                        <a:t>Output </a:t>
                      </a:r>
                      <a:r>
                        <a:rPr lang="en-ZA" sz="2000" b="1" dirty="0" smtClean="0">
                          <a:latin typeface="Arial Narrow"/>
                          <a:ea typeface="Calibri"/>
                          <a:cs typeface="Arial"/>
                        </a:rPr>
                        <a:t>ratio (Deliverables)</a:t>
                      </a:r>
                      <a:endParaRPr lang="en-ZA" sz="2000" b="1"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b="1" dirty="0">
                          <a:latin typeface="Arial Narrow"/>
                          <a:ea typeface="Calibri"/>
                          <a:cs typeface="Arial"/>
                        </a:rPr>
                        <a:t>0.73 (73%)</a:t>
                      </a:r>
                      <a:endParaRPr lang="en-ZA" sz="2000" b="1"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b="1" dirty="0">
                          <a:latin typeface="Arial Narrow"/>
                          <a:ea typeface="Calibri"/>
                          <a:cs typeface="Arial"/>
                        </a:rPr>
                        <a:t>Input </a:t>
                      </a:r>
                      <a:r>
                        <a:rPr lang="en-ZA" sz="2000" b="1" dirty="0" smtClean="0">
                          <a:latin typeface="Arial Narrow"/>
                          <a:ea typeface="Calibri"/>
                          <a:cs typeface="Arial"/>
                        </a:rPr>
                        <a:t>ratio (Budget)</a:t>
                      </a:r>
                      <a:endParaRPr lang="en-ZA" sz="2000" b="1" dirty="0">
                        <a:latin typeface="Calibri"/>
                        <a:ea typeface="Calibri"/>
                        <a:cs typeface="Times New Roman"/>
                      </a:endParaRPr>
                    </a:p>
                  </a:txBody>
                  <a:tcPr marL="68580" marR="68580" marT="0" marB="0"/>
                </a:tc>
                <a:tc>
                  <a:txBody>
                    <a:bodyPr/>
                    <a:lstStyle/>
                    <a:p>
                      <a:pPr indent="0" algn="just">
                        <a:lnSpc>
                          <a:spcPct val="100000"/>
                        </a:lnSpc>
                        <a:spcAft>
                          <a:spcPts val="0"/>
                        </a:spcAft>
                      </a:pPr>
                      <a:r>
                        <a:rPr lang="en-ZA" sz="2000" b="1" dirty="0">
                          <a:latin typeface="Arial Narrow"/>
                          <a:ea typeface="Calibri"/>
                          <a:cs typeface="Arial"/>
                        </a:rPr>
                        <a:t>0.81 (81%)</a:t>
                      </a:r>
                      <a:endParaRPr lang="en-ZA" sz="2000" b="1"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03209164"/>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63272" cy="1080120"/>
          </a:xfrm>
        </p:spPr>
        <p:txBody>
          <a:bodyPr/>
          <a:lstStyle/>
          <a:p>
            <a:pPr algn="just"/>
            <a:r>
              <a:rPr lang="en-ZA" sz="3200" b="1" dirty="0" smtClean="0">
                <a:solidFill>
                  <a:schemeClr val="accent2"/>
                </a:solidFill>
                <a:latin typeface="+mn-lt"/>
              </a:rPr>
              <a:t>Measuring and Managing Public Service Productivity</a:t>
            </a:r>
          </a:p>
        </p:txBody>
      </p:sp>
      <p:sp>
        <p:nvSpPr>
          <p:cNvPr id="3" name="Content Placeholder 2"/>
          <p:cNvSpPr>
            <a:spLocks noGrp="1"/>
          </p:cNvSpPr>
          <p:nvPr>
            <p:ph idx="1"/>
          </p:nvPr>
        </p:nvSpPr>
        <p:spPr>
          <a:xfrm>
            <a:off x="457200" y="1484784"/>
            <a:ext cx="8229600" cy="4646141"/>
          </a:xfrm>
          <a:solidFill>
            <a:schemeClr val="accent5">
              <a:lumMod val="40000"/>
              <a:lumOff val="60000"/>
            </a:schemeClr>
          </a:solidFill>
        </p:spPr>
        <p:txBody>
          <a:bodyPr/>
          <a:lstStyle/>
          <a:p>
            <a:pPr>
              <a:buNone/>
            </a:pPr>
            <a:r>
              <a:rPr lang="en-ZA" dirty="0" smtClean="0"/>
              <a:t>     </a:t>
            </a:r>
            <a:r>
              <a:rPr lang="en-ZA" i="1" dirty="0" smtClean="0"/>
              <a:t>Macro Level Productivity Calculation:</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688707334"/>
              </p:ext>
            </p:extLst>
          </p:nvPr>
        </p:nvGraphicFramePr>
        <p:xfrm>
          <a:off x="539552" y="2852936"/>
          <a:ext cx="8136904" cy="2595880"/>
        </p:xfrm>
        <a:graphic>
          <a:graphicData uri="http://schemas.openxmlformats.org/drawingml/2006/table">
            <a:tbl>
              <a:tblPr firstRow="1" bandRow="1">
                <a:tableStyleId>{5C22544A-7EE6-4342-B048-85BDC9FD1C3A}</a:tableStyleId>
              </a:tblPr>
              <a:tblGrid>
                <a:gridCol w="2034226"/>
                <a:gridCol w="2034226"/>
                <a:gridCol w="2034226"/>
                <a:gridCol w="2034226"/>
              </a:tblGrid>
              <a:tr h="370840">
                <a:tc>
                  <a:txBody>
                    <a:bodyPr/>
                    <a:lstStyle/>
                    <a:p>
                      <a:pPr indent="0" algn="just">
                        <a:lnSpc>
                          <a:spcPct val="100000"/>
                        </a:lnSpc>
                        <a:spcAft>
                          <a:spcPts val="0"/>
                        </a:spcAft>
                      </a:pPr>
                      <a:endParaRPr lang="en-US" sz="2000" dirty="0">
                        <a:latin typeface="Arial Narrow"/>
                        <a:ea typeface="Calibri"/>
                        <a:cs typeface="Times New Roman"/>
                      </a:endParaRPr>
                    </a:p>
                  </a:txBody>
                  <a:tcPr marL="68580" marR="68580" marT="0" marB="0"/>
                </a:tc>
                <a:tc>
                  <a:txBody>
                    <a:bodyPr/>
                    <a:lstStyle/>
                    <a:p>
                      <a:pPr indent="0" algn="just">
                        <a:lnSpc>
                          <a:spcPct val="100000"/>
                        </a:lnSpc>
                        <a:spcAft>
                          <a:spcPts val="0"/>
                        </a:spcAft>
                      </a:pPr>
                      <a:r>
                        <a:rPr lang="en-US" sz="2000" b="1" dirty="0">
                          <a:solidFill>
                            <a:srgbClr val="FF0000"/>
                          </a:solidFill>
                          <a:latin typeface="Arial Narrow"/>
                          <a:ea typeface="Calibri"/>
                          <a:cs typeface="Times New Roman"/>
                        </a:rPr>
                        <a:t>2013</a:t>
                      </a:r>
                      <a:endParaRPr lang="en-ZA" sz="2000" dirty="0">
                        <a:solidFill>
                          <a:srgbClr val="FF0000"/>
                        </a:solidFill>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a:latin typeface="Arial Narrow"/>
                          <a:ea typeface="Calibri"/>
                          <a:cs typeface="Times New Roman"/>
                        </a:rPr>
                        <a:t>2014</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a:latin typeface="Arial Narrow"/>
                          <a:ea typeface="Calibri"/>
                          <a:cs typeface="Times New Roman"/>
                        </a:rPr>
                        <a:t>2015</a:t>
                      </a:r>
                      <a:endParaRPr lang="en-ZA" sz="2000">
                        <a:latin typeface="Calibri"/>
                        <a:ea typeface="Calibri"/>
                        <a:cs typeface="Times New Roman"/>
                      </a:endParaRPr>
                    </a:p>
                  </a:txBody>
                  <a:tcPr marL="68580" marR="68580" marT="0" marB="0"/>
                </a:tc>
              </a:tr>
              <a:tr h="370840">
                <a:tc>
                  <a:txBody>
                    <a:bodyPr/>
                    <a:lstStyle/>
                    <a:p>
                      <a:pPr indent="0" algn="just">
                        <a:lnSpc>
                          <a:spcPct val="100000"/>
                        </a:lnSpc>
                        <a:spcAft>
                          <a:spcPts val="0"/>
                        </a:spcAft>
                      </a:pPr>
                      <a:r>
                        <a:rPr lang="en-US" sz="2000">
                          <a:latin typeface="Arial Narrow"/>
                          <a:ea typeface="Calibri"/>
                          <a:cs typeface="Times New Roman"/>
                        </a:rPr>
                        <a:t>Output ratio</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solidFill>
                            <a:srgbClr val="FF0000"/>
                          </a:solidFill>
                          <a:latin typeface="Arial Narrow"/>
                          <a:ea typeface="Calibri"/>
                          <a:cs typeface="Times New Roman"/>
                        </a:rPr>
                        <a:t>0.73</a:t>
                      </a:r>
                      <a:endParaRPr lang="en-ZA" sz="2000" b="1" dirty="0">
                        <a:solidFill>
                          <a:srgbClr val="FF0000"/>
                        </a:solidFill>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Times New Roman"/>
                        </a:rPr>
                        <a:t>0.46</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Times New Roman"/>
                        </a:rPr>
                        <a:t>0.5</a:t>
                      </a:r>
                      <a:endParaRPr lang="en-ZA" sz="2000">
                        <a:latin typeface="Calibri"/>
                        <a:ea typeface="Calibri"/>
                        <a:cs typeface="Times New Roman"/>
                      </a:endParaRPr>
                    </a:p>
                  </a:txBody>
                  <a:tcPr marL="68580" marR="68580" marT="0" marB="0"/>
                </a:tc>
              </a:tr>
              <a:tr h="370840">
                <a:tc>
                  <a:txBody>
                    <a:bodyPr/>
                    <a:lstStyle/>
                    <a:p>
                      <a:pPr indent="0" algn="just">
                        <a:lnSpc>
                          <a:spcPct val="100000"/>
                        </a:lnSpc>
                        <a:spcAft>
                          <a:spcPts val="0"/>
                        </a:spcAft>
                      </a:pPr>
                      <a:r>
                        <a:rPr lang="en-US" sz="2000">
                          <a:latin typeface="Arial Narrow"/>
                          <a:ea typeface="Calibri"/>
                          <a:cs typeface="Times New Roman"/>
                        </a:rPr>
                        <a:t>∆ Output</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endParaRPr lang="en-US" sz="2000" b="1" dirty="0">
                        <a:solidFill>
                          <a:srgbClr val="FF0000"/>
                        </a:solidFill>
                        <a:latin typeface="Arial Narrow"/>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Times New Roman"/>
                        </a:rPr>
                        <a:t>-0.28</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endParaRPr lang="en-US" sz="2000">
                        <a:latin typeface="Arial Narrow"/>
                        <a:ea typeface="Calibri"/>
                        <a:cs typeface="Times New Roman"/>
                      </a:endParaRPr>
                    </a:p>
                  </a:txBody>
                  <a:tcPr marL="68580" marR="68580" marT="0" marB="0"/>
                </a:tc>
              </a:tr>
              <a:tr h="370840">
                <a:tc>
                  <a:txBody>
                    <a:bodyPr/>
                    <a:lstStyle/>
                    <a:p>
                      <a:pPr indent="0" algn="just">
                        <a:lnSpc>
                          <a:spcPct val="100000"/>
                        </a:lnSpc>
                        <a:spcAft>
                          <a:spcPts val="0"/>
                        </a:spcAft>
                      </a:pPr>
                      <a:r>
                        <a:rPr lang="en-US" sz="2000">
                          <a:latin typeface="Arial Narrow"/>
                          <a:ea typeface="Calibri"/>
                          <a:cs typeface="Times New Roman"/>
                        </a:rPr>
                        <a:t>Input ratio</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solidFill>
                            <a:srgbClr val="FF0000"/>
                          </a:solidFill>
                          <a:latin typeface="Arial Narrow"/>
                          <a:ea typeface="Calibri"/>
                          <a:cs typeface="Times New Roman"/>
                        </a:rPr>
                        <a:t>0.81</a:t>
                      </a:r>
                      <a:endParaRPr lang="en-ZA" sz="2000" b="1" dirty="0">
                        <a:solidFill>
                          <a:srgbClr val="FF0000"/>
                        </a:solidFill>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Times New Roman"/>
                        </a:rPr>
                        <a:t>0.82</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dirty="0">
                          <a:latin typeface="Arial Narrow"/>
                          <a:ea typeface="Calibri"/>
                          <a:cs typeface="Times New Roman"/>
                        </a:rPr>
                        <a:t>0.72</a:t>
                      </a:r>
                      <a:endParaRPr lang="en-ZA" sz="2000" dirty="0">
                        <a:latin typeface="Calibri"/>
                        <a:ea typeface="Calibri"/>
                        <a:cs typeface="Times New Roman"/>
                      </a:endParaRPr>
                    </a:p>
                  </a:txBody>
                  <a:tcPr marL="68580" marR="68580" marT="0" marB="0"/>
                </a:tc>
              </a:tr>
              <a:tr h="370840">
                <a:tc>
                  <a:txBody>
                    <a:bodyPr/>
                    <a:lstStyle/>
                    <a:p>
                      <a:pPr indent="0" algn="just">
                        <a:lnSpc>
                          <a:spcPct val="100000"/>
                        </a:lnSpc>
                        <a:spcAft>
                          <a:spcPts val="0"/>
                        </a:spcAft>
                      </a:pPr>
                      <a:r>
                        <a:rPr lang="en-US" sz="2000">
                          <a:latin typeface="Arial Narrow"/>
                          <a:ea typeface="Calibri"/>
                          <a:cs typeface="Times New Roman"/>
                        </a:rPr>
                        <a:t>∆ Input</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endParaRPr lang="en-US" sz="2000" dirty="0">
                        <a:solidFill>
                          <a:srgbClr val="FF0000"/>
                        </a:solidFill>
                        <a:latin typeface="Arial Narrow"/>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Times New Roman"/>
                        </a:rPr>
                        <a:t>+0.1</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endParaRPr lang="en-US" sz="2000">
                        <a:latin typeface="Arial Narrow"/>
                        <a:ea typeface="Calibri"/>
                        <a:cs typeface="Times New Roman"/>
                      </a:endParaRPr>
                    </a:p>
                  </a:txBody>
                  <a:tcPr marL="68580" marR="68580" marT="0" marB="0"/>
                </a:tc>
              </a:tr>
              <a:tr h="370840">
                <a:tc>
                  <a:txBody>
                    <a:bodyPr/>
                    <a:lstStyle/>
                    <a:p>
                      <a:pPr indent="0" algn="just">
                        <a:lnSpc>
                          <a:spcPct val="100000"/>
                        </a:lnSpc>
                        <a:spcAft>
                          <a:spcPts val="0"/>
                        </a:spcAft>
                      </a:pPr>
                      <a:r>
                        <a:rPr lang="en-US" sz="2000" b="1" dirty="0">
                          <a:latin typeface="Arial Narrow"/>
                          <a:ea typeface="Calibri"/>
                          <a:cs typeface="Times New Roman"/>
                        </a:rPr>
                        <a:t>P.</a:t>
                      </a:r>
                      <a:endParaRPr lang="en-ZA" sz="2000" b="1"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solidFill>
                            <a:srgbClr val="FF0000"/>
                          </a:solidFill>
                          <a:latin typeface="Arial Narrow"/>
                          <a:ea typeface="Calibri"/>
                          <a:cs typeface="Times New Roman"/>
                        </a:rPr>
                        <a:t>0.9 (90%)</a:t>
                      </a:r>
                      <a:endParaRPr lang="en-ZA" sz="2000" b="1" dirty="0">
                        <a:solidFill>
                          <a:srgbClr val="FF0000"/>
                        </a:solidFill>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latin typeface="Arial Narrow"/>
                          <a:ea typeface="Calibri"/>
                          <a:cs typeface="Times New Roman"/>
                        </a:rPr>
                        <a:t>0.6 (60%)</a:t>
                      </a:r>
                      <a:endParaRPr lang="en-ZA" sz="2000" b="1"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latin typeface="Arial Narrow"/>
                          <a:ea typeface="Calibri"/>
                          <a:cs typeface="Times New Roman"/>
                        </a:rPr>
                        <a:t>0.7 (70%)</a:t>
                      </a:r>
                      <a:endParaRPr lang="en-ZA" sz="2000" b="1" dirty="0">
                        <a:latin typeface="Calibri"/>
                        <a:ea typeface="Calibri"/>
                        <a:cs typeface="Times New Roman"/>
                      </a:endParaRPr>
                    </a:p>
                  </a:txBody>
                  <a:tcPr marL="68580" marR="68580" marT="0" marB="0"/>
                </a:tc>
              </a:tr>
              <a:tr h="370840">
                <a:tc>
                  <a:txBody>
                    <a:bodyPr/>
                    <a:lstStyle/>
                    <a:p>
                      <a:pPr indent="0" algn="just">
                        <a:lnSpc>
                          <a:spcPct val="100000"/>
                        </a:lnSpc>
                        <a:spcAft>
                          <a:spcPts val="0"/>
                        </a:spcAft>
                      </a:pPr>
                      <a:r>
                        <a:rPr lang="en-US" sz="2000">
                          <a:latin typeface="Arial Narrow"/>
                          <a:ea typeface="Calibri"/>
                          <a:cs typeface="Times New Roman"/>
                        </a:rPr>
                        <a:t>∆ P.</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endParaRPr lang="en-US" sz="2000" dirty="0">
                        <a:solidFill>
                          <a:srgbClr val="FF0000"/>
                        </a:solidFill>
                        <a:latin typeface="Arial Narrow"/>
                        <a:ea typeface="Calibri"/>
                        <a:cs typeface="Times New Roman"/>
                      </a:endParaRPr>
                    </a:p>
                  </a:txBody>
                  <a:tcPr marL="68580" marR="68580" marT="0" marB="0"/>
                </a:tc>
                <a:tc>
                  <a:txBody>
                    <a:bodyPr/>
                    <a:lstStyle/>
                    <a:p>
                      <a:pPr indent="0" algn="just">
                        <a:lnSpc>
                          <a:spcPct val="100000"/>
                        </a:lnSpc>
                        <a:spcAft>
                          <a:spcPts val="0"/>
                        </a:spcAft>
                      </a:pPr>
                      <a:r>
                        <a:rPr lang="en-US" sz="2000" dirty="0">
                          <a:latin typeface="Arial Narrow"/>
                          <a:ea typeface="Calibri"/>
                          <a:cs typeface="Times New Roman"/>
                        </a:rPr>
                        <a:t>-0.3 (-30%)</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dirty="0">
                          <a:latin typeface="Arial Narrow"/>
                          <a:ea typeface="Calibri"/>
                          <a:cs typeface="Times New Roman"/>
                        </a:rPr>
                        <a:t>+0.1 (+10%)</a:t>
                      </a:r>
                      <a:endParaRPr lang="en-ZA"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6430123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ZA" sz="3200" b="1" dirty="0" smtClean="0">
                <a:solidFill>
                  <a:schemeClr val="accent2"/>
                </a:solidFill>
                <a:latin typeface="+mn-lt"/>
              </a:rPr>
              <a:t>Measuring and Managing Public Service Productivity</a:t>
            </a:r>
          </a:p>
        </p:txBody>
      </p:sp>
      <p:sp>
        <p:nvSpPr>
          <p:cNvPr id="3" name="Content Placeholder 2"/>
          <p:cNvSpPr>
            <a:spLocks noGrp="1"/>
          </p:cNvSpPr>
          <p:nvPr>
            <p:ph idx="1"/>
          </p:nvPr>
        </p:nvSpPr>
        <p:spPr>
          <a:solidFill>
            <a:schemeClr val="accent5">
              <a:lumMod val="40000"/>
              <a:lumOff val="60000"/>
            </a:schemeClr>
          </a:solidFill>
        </p:spPr>
        <p:txBody>
          <a:bodyPr/>
          <a:lstStyle/>
          <a:p>
            <a:r>
              <a:rPr lang="en-ZA" i="1" dirty="0" smtClean="0"/>
              <a:t>Interpretation of Productivity Scores</a:t>
            </a:r>
          </a:p>
          <a:p>
            <a:pPr>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857535984"/>
              </p:ext>
            </p:extLst>
          </p:nvPr>
        </p:nvGraphicFramePr>
        <p:xfrm>
          <a:off x="971600" y="2420887"/>
          <a:ext cx="6456040" cy="2790305"/>
        </p:xfrm>
        <a:graphic>
          <a:graphicData uri="http://schemas.openxmlformats.org/drawingml/2006/table">
            <a:tbl>
              <a:tblPr firstRow="1" bandRow="1">
                <a:tableStyleId>{5C22544A-7EE6-4342-B048-85BDC9FD1C3A}</a:tableStyleId>
              </a:tblPr>
              <a:tblGrid>
                <a:gridCol w="3816424"/>
                <a:gridCol w="2639616"/>
              </a:tblGrid>
              <a:tr h="558061">
                <a:tc>
                  <a:txBody>
                    <a:bodyPr/>
                    <a:lstStyle/>
                    <a:p>
                      <a:pPr indent="0" algn="just">
                        <a:lnSpc>
                          <a:spcPct val="100000"/>
                        </a:lnSpc>
                        <a:spcAft>
                          <a:spcPts val="0"/>
                        </a:spcAft>
                      </a:pPr>
                      <a:r>
                        <a:rPr lang="en-US" sz="2000" dirty="0">
                          <a:solidFill>
                            <a:srgbClr val="FF0000"/>
                          </a:solidFill>
                          <a:latin typeface="Arial Narrow"/>
                          <a:ea typeface="Calibri"/>
                          <a:cs typeface="Arial"/>
                        </a:rPr>
                        <a:t>High Productivity</a:t>
                      </a:r>
                      <a:endParaRPr lang="en-ZA" sz="2000" dirty="0">
                        <a:solidFill>
                          <a:srgbClr val="FF0000"/>
                        </a:solidFill>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dirty="0">
                          <a:solidFill>
                            <a:srgbClr val="FF0000"/>
                          </a:solidFill>
                          <a:latin typeface="Arial Narrow"/>
                          <a:ea typeface="Calibri"/>
                          <a:cs typeface="Arial"/>
                        </a:rPr>
                        <a:t>81-100%</a:t>
                      </a:r>
                      <a:endParaRPr lang="en-ZA" sz="2000" dirty="0">
                        <a:solidFill>
                          <a:srgbClr val="FF0000"/>
                        </a:solidFill>
                        <a:latin typeface="Calibri"/>
                        <a:ea typeface="Calibri"/>
                        <a:cs typeface="Times New Roman"/>
                      </a:endParaRPr>
                    </a:p>
                  </a:txBody>
                  <a:tcPr marL="68580" marR="68580" marT="0" marB="0"/>
                </a:tc>
              </a:tr>
              <a:tr h="558061">
                <a:tc>
                  <a:txBody>
                    <a:bodyPr/>
                    <a:lstStyle/>
                    <a:p>
                      <a:pPr indent="0" algn="just">
                        <a:lnSpc>
                          <a:spcPct val="100000"/>
                        </a:lnSpc>
                        <a:spcAft>
                          <a:spcPts val="0"/>
                        </a:spcAft>
                      </a:pPr>
                      <a:r>
                        <a:rPr lang="en-US" sz="2000" dirty="0">
                          <a:latin typeface="Arial Narrow"/>
                          <a:ea typeface="Calibri"/>
                          <a:cs typeface="Arial"/>
                        </a:rPr>
                        <a:t>Medium Productivity </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Arial"/>
                        </a:rPr>
                        <a:t>70-80%</a:t>
                      </a:r>
                      <a:endParaRPr lang="en-ZA" sz="2000">
                        <a:latin typeface="Calibri"/>
                        <a:ea typeface="Calibri"/>
                        <a:cs typeface="Times New Roman"/>
                      </a:endParaRPr>
                    </a:p>
                  </a:txBody>
                  <a:tcPr marL="68580" marR="68580" marT="0" marB="0"/>
                </a:tc>
              </a:tr>
              <a:tr h="558061">
                <a:tc>
                  <a:txBody>
                    <a:bodyPr/>
                    <a:lstStyle/>
                    <a:p>
                      <a:pPr indent="0" algn="just">
                        <a:lnSpc>
                          <a:spcPct val="100000"/>
                        </a:lnSpc>
                        <a:spcAft>
                          <a:spcPts val="0"/>
                        </a:spcAft>
                      </a:pPr>
                      <a:r>
                        <a:rPr lang="en-US" sz="2000" dirty="0">
                          <a:latin typeface="Arial Narrow"/>
                          <a:ea typeface="Calibri"/>
                          <a:cs typeface="Arial"/>
                        </a:rPr>
                        <a:t>Average Productivity </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a:latin typeface="Arial Narrow"/>
                          <a:ea typeface="Calibri"/>
                          <a:cs typeface="Arial"/>
                        </a:rPr>
                        <a:t>50-70%</a:t>
                      </a:r>
                      <a:endParaRPr lang="en-ZA" sz="2000">
                        <a:latin typeface="Calibri"/>
                        <a:ea typeface="Calibri"/>
                        <a:cs typeface="Times New Roman"/>
                      </a:endParaRPr>
                    </a:p>
                  </a:txBody>
                  <a:tcPr marL="68580" marR="68580" marT="0" marB="0"/>
                </a:tc>
              </a:tr>
              <a:tr h="558061">
                <a:tc>
                  <a:txBody>
                    <a:bodyPr/>
                    <a:lstStyle/>
                    <a:p>
                      <a:pPr indent="0" algn="just">
                        <a:lnSpc>
                          <a:spcPct val="100000"/>
                        </a:lnSpc>
                        <a:spcAft>
                          <a:spcPts val="0"/>
                        </a:spcAft>
                      </a:pPr>
                      <a:r>
                        <a:rPr lang="en-US" sz="2000" dirty="0">
                          <a:latin typeface="Arial Narrow"/>
                          <a:ea typeface="Calibri"/>
                          <a:cs typeface="Arial"/>
                        </a:rPr>
                        <a:t>Low Productivity </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dirty="0">
                          <a:latin typeface="Arial Narrow"/>
                          <a:ea typeface="Calibri"/>
                          <a:cs typeface="Arial"/>
                        </a:rPr>
                        <a:t>35-49%</a:t>
                      </a:r>
                      <a:endParaRPr lang="en-ZA" sz="2000" dirty="0">
                        <a:latin typeface="Calibri"/>
                        <a:ea typeface="Calibri"/>
                        <a:cs typeface="Times New Roman"/>
                      </a:endParaRPr>
                    </a:p>
                  </a:txBody>
                  <a:tcPr marL="68580" marR="68580" marT="0" marB="0"/>
                </a:tc>
              </a:tr>
              <a:tr h="558061">
                <a:tc>
                  <a:txBody>
                    <a:bodyPr/>
                    <a:lstStyle/>
                    <a:p>
                      <a:pPr indent="0" algn="just">
                        <a:lnSpc>
                          <a:spcPct val="100000"/>
                        </a:lnSpc>
                        <a:spcAft>
                          <a:spcPts val="0"/>
                        </a:spcAft>
                      </a:pPr>
                      <a:r>
                        <a:rPr lang="en-US" sz="2000">
                          <a:latin typeface="Arial Narrow"/>
                          <a:ea typeface="Calibri"/>
                          <a:cs typeface="Arial"/>
                        </a:rPr>
                        <a:t>Unproductive </a:t>
                      </a:r>
                      <a:endParaRPr lang="en-ZA" sz="200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dirty="0">
                          <a:latin typeface="Arial Narrow"/>
                          <a:ea typeface="Calibri"/>
                          <a:cs typeface="Arial"/>
                        </a:rPr>
                        <a:t>0-34%</a:t>
                      </a:r>
                      <a:endParaRPr lang="en-ZA" sz="2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27486259"/>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936104"/>
          </a:xfrm>
        </p:spPr>
        <p:txBody>
          <a:bodyPr/>
          <a:lstStyle/>
          <a:p>
            <a:pPr algn="just"/>
            <a:r>
              <a:rPr lang="en-ZA" sz="3200" b="1" dirty="0" smtClean="0">
                <a:solidFill>
                  <a:schemeClr val="accent2"/>
                </a:solidFill>
                <a:latin typeface="+mn-lt"/>
              </a:rPr>
              <a:t>Measuring and Managing Public Service Productivity</a:t>
            </a:r>
          </a:p>
        </p:txBody>
      </p:sp>
      <p:sp>
        <p:nvSpPr>
          <p:cNvPr id="3" name="Content Placeholder 2"/>
          <p:cNvSpPr>
            <a:spLocks noGrp="1"/>
          </p:cNvSpPr>
          <p:nvPr>
            <p:ph idx="1"/>
          </p:nvPr>
        </p:nvSpPr>
        <p:spPr>
          <a:xfrm>
            <a:off x="323528" y="1628800"/>
            <a:ext cx="8640960" cy="4464496"/>
          </a:xfrm>
          <a:solidFill>
            <a:schemeClr val="accent5">
              <a:lumMod val="40000"/>
              <a:lumOff val="60000"/>
            </a:schemeClr>
          </a:solidFill>
        </p:spPr>
        <p:txBody>
          <a:bodyPr/>
          <a:lstStyle/>
          <a:p>
            <a:r>
              <a:rPr lang="en-ZA" i="1" dirty="0" smtClean="0"/>
              <a:t>Assumptions: Output/Input</a:t>
            </a:r>
          </a:p>
          <a:p>
            <a:endParaRPr lang="en-ZA" sz="1000" dirty="0"/>
          </a:p>
        </p:txBody>
      </p:sp>
      <p:graphicFrame>
        <p:nvGraphicFramePr>
          <p:cNvPr id="5" name="Table 4"/>
          <p:cNvGraphicFramePr>
            <a:graphicFrameLocks noGrp="1"/>
          </p:cNvGraphicFramePr>
          <p:nvPr>
            <p:extLst>
              <p:ext uri="{D42A27DB-BD31-4B8C-83A1-F6EECF244321}">
                <p14:modId xmlns:p14="http://schemas.microsoft.com/office/powerpoint/2010/main" val="3116671461"/>
              </p:ext>
            </p:extLst>
          </p:nvPr>
        </p:nvGraphicFramePr>
        <p:xfrm>
          <a:off x="323528" y="2708919"/>
          <a:ext cx="8496944" cy="3384377"/>
        </p:xfrm>
        <a:graphic>
          <a:graphicData uri="http://schemas.openxmlformats.org/drawingml/2006/table">
            <a:tbl>
              <a:tblPr firstRow="1" bandRow="1">
                <a:tableStyleId>{5C22544A-7EE6-4342-B048-85BDC9FD1C3A}</a:tableStyleId>
              </a:tblPr>
              <a:tblGrid>
                <a:gridCol w="5786712"/>
                <a:gridCol w="2710232"/>
              </a:tblGrid>
              <a:tr h="446762">
                <a:tc>
                  <a:txBody>
                    <a:bodyPr/>
                    <a:lstStyle/>
                    <a:p>
                      <a:pPr indent="0" algn="just">
                        <a:lnSpc>
                          <a:spcPct val="100000"/>
                        </a:lnSpc>
                        <a:spcAft>
                          <a:spcPts val="0"/>
                        </a:spcAft>
                      </a:pPr>
                      <a:r>
                        <a:rPr lang="en-US" sz="2000" b="1" dirty="0">
                          <a:latin typeface="Arial Narrow"/>
                          <a:ea typeface="Calibri"/>
                          <a:cs typeface="Arial"/>
                        </a:rPr>
                        <a:t>Assumptions</a:t>
                      </a:r>
                      <a:endParaRPr lang="en-ZA" sz="2000" b="1"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latin typeface="Arial Narrow"/>
                          <a:ea typeface="Calibri"/>
                          <a:cs typeface="Arial"/>
                        </a:rPr>
                        <a:t>If false, recommendation</a:t>
                      </a:r>
                      <a:endParaRPr lang="en-ZA" sz="2000" b="1" dirty="0">
                        <a:latin typeface="Calibri"/>
                        <a:ea typeface="Calibri"/>
                        <a:cs typeface="Times New Roman"/>
                      </a:endParaRPr>
                    </a:p>
                  </a:txBody>
                  <a:tcPr marL="68580" marR="68580" marT="0" marB="0"/>
                </a:tc>
              </a:tr>
              <a:tr h="734404">
                <a:tc>
                  <a:txBody>
                    <a:bodyPr/>
                    <a:lstStyle/>
                    <a:p>
                      <a:pPr marL="0" lvl="0" indent="0" algn="just">
                        <a:lnSpc>
                          <a:spcPct val="100000"/>
                        </a:lnSpc>
                        <a:spcAft>
                          <a:spcPts val="0"/>
                        </a:spcAft>
                        <a:buFont typeface="+mj-lt"/>
                        <a:buNone/>
                      </a:pPr>
                      <a:r>
                        <a:rPr lang="en-US" sz="2000" b="1" dirty="0">
                          <a:latin typeface="Arial Narrow"/>
                          <a:ea typeface="Calibri"/>
                          <a:cs typeface="Arial"/>
                        </a:rPr>
                        <a:t>Alignment</a:t>
                      </a:r>
                      <a:r>
                        <a:rPr lang="en-US" sz="2000" dirty="0">
                          <a:latin typeface="Arial Narrow"/>
                          <a:ea typeface="Calibri"/>
                          <a:cs typeface="Arial"/>
                        </a:rPr>
                        <a:t> between Strategic Plans, Annual Performance Plans (APPs) and financial reports</a:t>
                      </a:r>
                      <a:endParaRPr lang="en-ZA" sz="2000" dirty="0">
                        <a:latin typeface="Calibri"/>
                        <a:ea typeface="Calibri"/>
                        <a:cs typeface="Times New Roman"/>
                      </a:endParaRPr>
                    </a:p>
                  </a:txBody>
                  <a:tcPr marL="68580" marR="68580" marT="0" marB="0"/>
                </a:tc>
                <a:tc rowSpan="3">
                  <a:txBody>
                    <a:bodyPr/>
                    <a:lstStyle/>
                    <a:p>
                      <a:pPr indent="0" algn="just">
                        <a:lnSpc>
                          <a:spcPct val="100000"/>
                        </a:lnSpc>
                        <a:spcAft>
                          <a:spcPts val="0"/>
                        </a:spcAft>
                      </a:pPr>
                      <a:r>
                        <a:rPr lang="en-US" sz="2000" dirty="0">
                          <a:latin typeface="Arial Narrow"/>
                          <a:ea typeface="Calibri"/>
                          <a:cs typeface="Arial"/>
                        </a:rPr>
                        <a:t>Strengthen institutional capacity to:</a:t>
                      </a:r>
                      <a:endParaRPr lang="en-ZA" sz="2000" dirty="0">
                        <a:latin typeface="Calibri"/>
                        <a:ea typeface="Calibri"/>
                        <a:cs typeface="Times New Roman"/>
                      </a:endParaRPr>
                    </a:p>
                    <a:p>
                      <a:pPr marL="342900" lvl="0" indent="0" algn="just">
                        <a:lnSpc>
                          <a:spcPct val="100000"/>
                        </a:lnSpc>
                        <a:spcAft>
                          <a:spcPts val="0"/>
                        </a:spcAft>
                        <a:buFont typeface="Arial Narrow"/>
                        <a:buChar char="-"/>
                      </a:pPr>
                      <a:r>
                        <a:rPr lang="en-US" sz="2000" dirty="0">
                          <a:latin typeface="Arial Narrow"/>
                          <a:ea typeface="Calibri"/>
                          <a:cs typeface="Arial"/>
                        </a:rPr>
                        <a:t>better align and manage planning; </a:t>
                      </a:r>
                      <a:endParaRPr lang="en-ZA" sz="2000" dirty="0">
                        <a:latin typeface="Calibri"/>
                        <a:ea typeface="Calibri"/>
                        <a:cs typeface="Arial"/>
                      </a:endParaRPr>
                    </a:p>
                    <a:p>
                      <a:pPr marL="342900" lvl="0" indent="0" algn="just">
                        <a:lnSpc>
                          <a:spcPct val="100000"/>
                        </a:lnSpc>
                        <a:spcAft>
                          <a:spcPts val="0"/>
                        </a:spcAft>
                        <a:buFont typeface="Arial Narrow"/>
                        <a:buChar char="-"/>
                      </a:pPr>
                      <a:r>
                        <a:rPr lang="en-US" sz="2000" dirty="0">
                          <a:latin typeface="Arial Narrow"/>
                          <a:ea typeface="Calibri"/>
                          <a:cs typeface="Arial"/>
                        </a:rPr>
                        <a:t>incorporate citizen inputs into planning </a:t>
                      </a:r>
                      <a:endParaRPr lang="en-ZA" sz="2000" dirty="0">
                        <a:latin typeface="Calibri"/>
                        <a:ea typeface="Calibri"/>
                        <a:cs typeface="Arial"/>
                      </a:endParaRPr>
                    </a:p>
                    <a:p>
                      <a:pPr marL="342900" lvl="0" indent="0" algn="just">
                        <a:lnSpc>
                          <a:spcPct val="100000"/>
                        </a:lnSpc>
                        <a:spcAft>
                          <a:spcPts val="0"/>
                        </a:spcAft>
                        <a:buFont typeface="Arial Narrow"/>
                        <a:buChar char="-"/>
                      </a:pPr>
                      <a:r>
                        <a:rPr lang="en-US" sz="2000" dirty="0">
                          <a:latin typeface="Arial Narrow"/>
                          <a:ea typeface="Calibri"/>
                          <a:cs typeface="Arial"/>
                        </a:rPr>
                        <a:t>measure and manage service quality</a:t>
                      </a:r>
                      <a:endParaRPr lang="en-ZA" sz="2000" dirty="0">
                        <a:latin typeface="Calibri"/>
                        <a:ea typeface="Calibri"/>
                        <a:cs typeface="Arial"/>
                      </a:endParaRPr>
                    </a:p>
                  </a:txBody>
                  <a:tcPr marL="68580" marR="68580" marT="0" marB="0"/>
                </a:tc>
              </a:tr>
              <a:tr h="734404">
                <a:tc>
                  <a:txBody>
                    <a:bodyPr/>
                    <a:lstStyle/>
                    <a:p>
                      <a:pPr marL="0" lvl="0" indent="0" algn="just">
                        <a:lnSpc>
                          <a:spcPct val="100000"/>
                        </a:lnSpc>
                        <a:spcAft>
                          <a:spcPts val="0"/>
                        </a:spcAft>
                        <a:buFont typeface="+mj-lt"/>
                        <a:buNone/>
                      </a:pPr>
                      <a:r>
                        <a:rPr lang="en-US" sz="2000" dirty="0">
                          <a:latin typeface="Arial Narrow"/>
                          <a:ea typeface="Calibri"/>
                          <a:cs typeface="Arial"/>
                        </a:rPr>
                        <a:t>Citizen feedback is included the </a:t>
                      </a:r>
                      <a:r>
                        <a:rPr lang="en-US" sz="2000" b="1" dirty="0">
                          <a:latin typeface="Arial Narrow"/>
                          <a:ea typeface="Calibri"/>
                          <a:cs typeface="Arial"/>
                        </a:rPr>
                        <a:t>implementation of APPs </a:t>
                      </a:r>
                      <a:r>
                        <a:rPr lang="en-US" sz="2000" dirty="0">
                          <a:latin typeface="Arial Narrow"/>
                          <a:ea typeface="Calibri"/>
                          <a:cs typeface="Arial"/>
                        </a:rPr>
                        <a:t>to ensure that service delivery is meeting the </a:t>
                      </a:r>
                      <a:r>
                        <a:rPr lang="en-US" sz="2000" b="1" dirty="0">
                          <a:latin typeface="Arial Narrow"/>
                          <a:ea typeface="Calibri"/>
                          <a:cs typeface="Arial"/>
                        </a:rPr>
                        <a:t>needs of citizens</a:t>
                      </a:r>
                      <a:endParaRPr lang="en-ZA" sz="2000" b="1" dirty="0">
                        <a:latin typeface="Calibri"/>
                        <a:ea typeface="Calibri"/>
                        <a:cs typeface="Times New Roman"/>
                      </a:endParaRPr>
                    </a:p>
                  </a:txBody>
                  <a:tcPr marL="68580" marR="68580" marT="0" marB="0"/>
                </a:tc>
                <a:tc vMerge="1">
                  <a:txBody>
                    <a:bodyPr/>
                    <a:lstStyle/>
                    <a:p>
                      <a:endParaRPr lang="en-ZA"/>
                    </a:p>
                  </a:txBody>
                  <a:tcPr/>
                </a:tc>
              </a:tr>
              <a:tr h="1468807">
                <a:tc>
                  <a:txBody>
                    <a:bodyPr/>
                    <a:lstStyle/>
                    <a:p>
                      <a:pPr marL="0" lvl="0" indent="0" algn="just">
                        <a:lnSpc>
                          <a:spcPct val="100000"/>
                        </a:lnSpc>
                        <a:spcAft>
                          <a:spcPts val="0"/>
                        </a:spcAft>
                        <a:buFont typeface="+mj-lt"/>
                        <a:buNone/>
                      </a:pPr>
                      <a:r>
                        <a:rPr lang="en-US" sz="2000" dirty="0">
                          <a:latin typeface="Arial Narrow"/>
                          <a:ea typeface="Calibri"/>
                          <a:cs typeface="Arial"/>
                        </a:rPr>
                        <a:t>Mechanisms are in place to monitor and measure the </a:t>
                      </a:r>
                      <a:r>
                        <a:rPr lang="en-US" sz="2000" b="1" dirty="0">
                          <a:latin typeface="Arial Narrow"/>
                          <a:ea typeface="Calibri"/>
                          <a:cs typeface="Arial"/>
                        </a:rPr>
                        <a:t>quality </a:t>
                      </a:r>
                      <a:r>
                        <a:rPr lang="en-US" sz="2000" dirty="0">
                          <a:latin typeface="Arial Narrow"/>
                          <a:ea typeface="Calibri"/>
                          <a:cs typeface="Arial"/>
                        </a:rPr>
                        <a:t>of delivery consistent with the </a:t>
                      </a:r>
                      <a:r>
                        <a:rPr lang="en-US" sz="2000" b="1" dirty="0">
                          <a:latin typeface="Arial Narrow"/>
                          <a:ea typeface="Calibri"/>
                          <a:cs typeface="Arial"/>
                        </a:rPr>
                        <a:t>expectations of citizens</a:t>
                      </a:r>
                      <a:endParaRPr lang="en-ZA" sz="2000" b="1" dirty="0">
                        <a:latin typeface="Calibri"/>
                        <a:ea typeface="Calibri"/>
                        <a:cs typeface="Times New Roman"/>
                      </a:endParaRPr>
                    </a:p>
                  </a:txBody>
                  <a:tcPr marL="68580" marR="68580" marT="0" marB="0"/>
                </a:tc>
                <a:tc vMerge="1">
                  <a:txBody>
                    <a:bodyPr/>
                    <a:lstStyle/>
                    <a:p>
                      <a:endParaRPr lang="en-ZA"/>
                    </a:p>
                  </a:txBody>
                  <a:tcPr/>
                </a:tc>
              </a:tr>
            </a:tbl>
          </a:graphicData>
        </a:graphic>
      </p:graphicFrame>
    </p:spTree>
    <p:extLst>
      <p:ext uri="{BB962C8B-B14F-4D97-AF65-F5344CB8AC3E}">
        <p14:creationId xmlns:p14="http://schemas.microsoft.com/office/powerpoint/2010/main" val="3396225110"/>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lstStyle/>
          <a:p>
            <a:r>
              <a:rPr lang="en-US" sz="3200" b="1" dirty="0" smtClean="0">
                <a:solidFill>
                  <a:schemeClr val="accent2">
                    <a:lumMod val="50000"/>
                  </a:schemeClr>
                </a:solidFill>
                <a:latin typeface="+mn-lt"/>
              </a:rPr>
              <a:t>Background</a:t>
            </a:r>
            <a:endParaRPr lang="en-ZA" sz="3200" b="1" dirty="0">
              <a:solidFill>
                <a:schemeClr val="accent2">
                  <a:lumMod val="50000"/>
                </a:schemeClr>
              </a:solidFill>
              <a:latin typeface="+mn-lt"/>
            </a:endParaRPr>
          </a:p>
        </p:txBody>
      </p:sp>
      <p:sp>
        <p:nvSpPr>
          <p:cNvPr id="3" name="Content Placeholder 2"/>
          <p:cNvSpPr>
            <a:spLocks noGrp="1"/>
          </p:cNvSpPr>
          <p:nvPr>
            <p:ph sz="quarter" idx="1"/>
          </p:nvPr>
        </p:nvSpPr>
        <p:spPr>
          <a:xfrm>
            <a:off x="251520" y="1268760"/>
            <a:ext cx="8640960" cy="4608512"/>
          </a:xfrm>
          <a:solidFill>
            <a:schemeClr val="accent5">
              <a:lumMod val="40000"/>
              <a:lumOff val="60000"/>
            </a:schemeClr>
          </a:solidFill>
        </p:spPr>
        <p:txBody>
          <a:bodyPr/>
          <a:lstStyle/>
          <a:p>
            <a:pPr marL="520700" indent="-355600" algn="just">
              <a:defRPr/>
            </a:pPr>
            <a:r>
              <a:rPr lang="en-ZA" sz="3000" dirty="0" smtClean="0"/>
              <a:t>Emphasis on Public Service </a:t>
            </a:r>
            <a:r>
              <a:rPr lang="en-ZA" dirty="0"/>
              <a:t>P</a:t>
            </a:r>
            <a:r>
              <a:rPr lang="en-ZA" sz="3000" dirty="0" smtClean="0"/>
              <a:t>roductivity.</a:t>
            </a:r>
          </a:p>
        </p:txBody>
      </p:sp>
      <p:sp>
        <p:nvSpPr>
          <p:cNvPr id="5" name="AutoShape 6"/>
          <p:cNvSpPr>
            <a:spLocks noChangeArrowheads="1"/>
          </p:cNvSpPr>
          <p:nvPr/>
        </p:nvSpPr>
        <p:spPr bwMode="auto">
          <a:xfrm>
            <a:off x="3203848" y="1844824"/>
            <a:ext cx="5256584" cy="2952328"/>
          </a:xfrm>
          <a:prstGeom prst="wedgeRectCallout">
            <a:avLst>
              <a:gd name="adj1" fmla="val -65019"/>
              <a:gd name="adj2" fmla="val 10503"/>
            </a:avLst>
          </a:prstGeom>
          <a:solidFill>
            <a:srgbClr val="FFCC00"/>
          </a:solidFill>
          <a:ln w="9525">
            <a:solidFill>
              <a:schemeClr val="tx1"/>
            </a:solidFill>
            <a:miter lim="800000"/>
            <a:headEnd/>
            <a:tailEnd/>
          </a:ln>
          <a:effectLst/>
        </p:spPr>
        <p:txBody>
          <a:bodyPr/>
          <a:lstStyle/>
          <a:p>
            <a:pPr algn="just"/>
            <a:r>
              <a:rPr lang="en-ZA" sz="2800" b="1" dirty="0" smtClean="0">
                <a:latin typeface="+mn-lt"/>
              </a:rPr>
              <a:t>“The DPSA must </a:t>
            </a:r>
            <a:r>
              <a:rPr lang="en-GB" sz="2800" b="1" dirty="0" smtClean="0">
                <a:latin typeface="+mn-lt"/>
              </a:rPr>
              <a:t>ensure a productive public service where staff are motivated, supported, focussed and working efficiently and effectively.” </a:t>
            </a:r>
            <a:endParaRPr lang="en-ZA" sz="2800" b="1" dirty="0" smtClean="0">
              <a:latin typeface="+mn-lt"/>
            </a:endParaRPr>
          </a:p>
          <a:p>
            <a:pPr algn="just"/>
            <a:endParaRPr lang="en-ZA" sz="2800" dirty="0" smtClean="0">
              <a:latin typeface="+mn-lt"/>
            </a:endParaRPr>
          </a:p>
          <a:p>
            <a:pPr algn="just"/>
            <a:r>
              <a:rPr lang="en-ZA" sz="3200" dirty="0" smtClean="0">
                <a:latin typeface="Aharoni" pitchFamily="2" charset="-79"/>
                <a:cs typeface="Aharoni" pitchFamily="2" charset="-79"/>
              </a:rPr>
              <a:t> </a:t>
            </a:r>
          </a:p>
          <a:p>
            <a:pPr algn="just"/>
            <a:endParaRPr lang="en-ZA" sz="2400" dirty="0" smtClean="0">
              <a:latin typeface="Aharoni" pitchFamily="2" charset="-79"/>
              <a:cs typeface="Aharoni" pitchFamily="2" charset="-79"/>
            </a:endParaRPr>
          </a:p>
          <a:p>
            <a:pPr algn="just"/>
            <a:endParaRPr lang="en-US" sz="2200" dirty="0">
              <a:latin typeface="Calibri" pitchFamily="34" charset="0"/>
            </a:endParaRPr>
          </a:p>
        </p:txBody>
      </p:sp>
      <p:sp>
        <p:nvSpPr>
          <p:cNvPr id="6" name="Text Box 7"/>
          <p:cNvSpPr txBox="1">
            <a:spLocks noChangeArrowheads="1"/>
          </p:cNvSpPr>
          <p:nvPr/>
        </p:nvSpPr>
        <p:spPr bwMode="auto">
          <a:xfrm>
            <a:off x="467544" y="5085184"/>
            <a:ext cx="3352800" cy="584775"/>
          </a:xfrm>
          <a:prstGeom prst="rect">
            <a:avLst/>
          </a:prstGeom>
          <a:noFill/>
          <a:ln w="9525">
            <a:noFill/>
            <a:miter lim="800000"/>
            <a:headEnd/>
            <a:tailEnd/>
          </a:ln>
          <a:effectLst/>
        </p:spPr>
        <p:txBody>
          <a:bodyPr wrap="square">
            <a:spAutoFit/>
          </a:bodyPr>
          <a:lstStyle/>
          <a:p>
            <a:pPr algn="just">
              <a:spcBef>
                <a:spcPct val="50000"/>
              </a:spcBef>
            </a:pPr>
            <a:r>
              <a:rPr lang="en-ZA" sz="1600" b="1" dirty="0" smtClean="0">
                <a:latin typeface="+mn-lt"/>
              </a:rPr>
              <a:t>Minister Collins </a:t>
            </a:r>
            <a:r>
              <a:rPr lang="en-ZA" sz="1600" b="1" dirty="0" err="1" smtClean="0">
                <a:latin typeface="+mn-lt"/>
              </a:rPr>
              <a:t>Chabane</a:t>
            </a:r>
            <a:r>
              <a:rPr lang="en-ZA" sz="1600" b="1" dirty="0" smtClean="0">
                <a:latin typeface="+mn-lt"/>
              </a:rPr>
              <a:t>, Centurion, 4 June 20-14</a:t>
            </a:r>
            <a:endParaRPr lang="en-US" sz="1600" b="1" dirty="0">
              <a:latin typeface="+mn-lt"/>
            </a:endParaRPr>
          </a:p>
        </p:txBody>
      </p:sp>
      <p:pic>
        <p:nvPicPr>
          <p:cNvPr id="7" name="profile-image" descr="Photo of: Minister Collins Chabane"/>
          <p:cNvPicPr/>
          <p:nvPr/>
        </p:nvPicPr>
        <p:blipFill>
          <a:blip r:embed="rId2" cstate="print"/>
          <a:srcRect/>
          <a:stretch>
            <a:fillRect/>
          </a:stretch>
        </p:blipFill>
        <p:spPr bwMode="auto">
          <a:xfrm>
            <a:off x="827584" y="2636912"/>
            <a:ext cx="1584176" cy="208823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normAutofit/>
          </a:bodyPr>
          <a:lstStyle/>
          <a:p>
            <a:pPr>
              <a:defRPr/>
            </a:pPr>
            <a:fld id="{92DA6AA8-FF8F-401E-8619-429FC7B319F7}" type="slidenum">
              <a:rPr lang="en-US" smtClean="0"/>
              <a:pPr>
                <a:defRPr/>
              </a:pPr>
              <a:t>4</a:t>
            </a:fld>
            <a:endParaRPr lang="en-US"/>
          </a:p>
        </p:txBody>
      </p:sp>
      <p:sp>
        <p:nvSpPr>
          <p:cNvPr id="9" name="Footer Placeholder 8"/>
          <p:cNvSpPr>
            <a:spLocks noGrp="1"/>
          </p:cNvSpPr>
          <p:nvPr>
            <p:ph type="ftr" sz="quarter" idx="11"/>
          </p:nvPr>
        </p:nvSpPr>
        <p:spPr>
          <a:xfrm>
            <a:off x="609600" y="6381328"/>
            <a:ext cx="8138864" cy="232003"/>
          </a:xfrm>
          <a:solidFill>
            <a:srgbClr val="FFC000"/>
          </a:solidFill>
        </p:spPr>
        <p:txBody>
          <a:bodyPr/>
          <a:lstStyle/>
          <a:p>
            <a:pPr algn="ctr">
              <a:defRPr/>
            </a:pPr>
            <a:r>
              <a:rPr lang="en-ZA" b="1" dirty="0" smtClean="0">
                <a:solidFill>
                  <a:schemeClr val="tx1"/>
                </a:solidFill>
              </a:rPr>
              <a:t>Transforming the Public Service into an effective service delivery machinery</a:t>
            </a:r>
            <a:endParaRPr lang="en-US" b="1" dirty="0">
              <a:solidFill>
                <a:schemeClr val="tx1"/>
              </a:solidFill>
            </a:endParaRPr>
          </a:p>
        </p:txBody>
      </p:sp>
      <p:pic>
        <p:nvPicPr>
          <p:cNvPr id="10" name="Picture 12" descr="http://www.african-drumbeat.co.uk/drum-makers/images/akia-kwabina.jpg">
            <a:hlinkClick r:id="" action="ppaction://noaction">
              <a:snd r:embed="rId3" name="drumroll.wav"/>
            </a:hlinkClick>
          </p:cNvPr>
          <p:cNvPicPr>
            <a:picLocks noChangeAspect="1" noChangeArrowheads="1"/>
          </p:cNvPicPr>
          <p:nvPr/>
        </p:nvPicPr>
        <p:blipFill>
          <a:blip r:embed="rId4" r:link="rId5" cstate="print"/>
          <a:srcRect/>
          <a:stretch>
            <a:fillRect/>
          </a:stretch>
        </p:blipFill>
        <p:spPr bwMode="auto">
          <a:xfrm>
            <a:off x="7833225" y="0"/>
            <a:ext cx="1310775" cy="1268760"/>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838280373"/>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08112"/>
          </a:xfrm>
        </p:spPr>
        <p:txBody>
          <a:bodyPr/>
          <a:lstStyle/>
          <a:p>
            <a:pPr algn="just"/>
            <a:r>
              <a:rPr lang="en-ZA" sz="3200" b="1" dirty="0" smtClean="0">
                <a:solidFill>
                  <a:schemeClr val="accent2"/>
                </a:solidFill>
                <a:latin typeface="+mn-lt"/>
              </a:rPr>
              <a:t>Measuring and Managing Public Service Productivity</a:t>
            </a:r>
          </a:p>
        </p:txBody>
      </p:sp>
      <p:sp>
        <p:nvSpPr>
          <p:cNvPr id="3" name="Content Placeholder 2"/>
          <p:cNvSpPr>
            <a:spLocks noGrp="1"/>
          </p:cNvSpPr>
          <p:nvPr>
            <p:ph idx="1"/>
          </p:nvPr>
        </p:nvSpPr>
        <p:spPr>
          <a:xfrm>
            <a:off x="457200" y="2132856"/>
            <a:ext cx="8229600" cy="3816424"/>
          </a:xfrm>
          <a:solidFill>
            <a:schemeClr val="accent5">
              <a:lumMod val="40000"/>
              <a:lumOff val="60000"/>
            </a:schemeClr>
          </a:solidFill>
        </p:spPr>
        <p:txBody>
          <a:bodyPr/>
          <a:lstStyle/>
          <a:p>
            <a:r>
              <a:rPr lang="en-ZA" b="1" dirty="0" smtClean="0">
                <a:solidFill>
                  <a:srgbClr val="FF0000"/>
                </a:solidFill>
              </a:rPr>
              <a:t>OPTION B: </a:t>
            </a:r>
            <a:r>
              <a:rPr lang="en-ZA" dirty="0" smtClean="0"/>
              <a:t>Matrix Approach</a:t>
            </a:r>
          </a:p>
          <a:p>
            <a:endParaRPr lang="en-ZA" sz="1000" dirty="0" smtClean="0"/>
          </a:p>
          <a:p>
            <a:pPr algn="just">
              <a:lnSpc>
                <a:spcPct val="90000"/>
              </a:lnSpc>
            </a:pPr>
            <a:r>
              <a:rPr lang="en-US" b="1" i="1" dirty="0" smtClean="0"/>
              <a:t>Quantity</a:t>
            </a:r>
            <a:r>
              <a:rPr lang="en-US" dirty="0" smtClean="0"/>
              <a:t> and </a:t>
            </a:r>
            <a:r>
              <a:rPr lang="en-US" b="1" i="1" dirty="0" smtClean="0"/>
              <a:t>Quality </a:t>
            </a:r>
            <a:r>
              <a:rPr lang="en-US" dirty="0" smtClean="0"/>
              <a:t>measures are critical in measuring public service productivity.</a:t>
            </a:r>
          </a:p>
          <a:p>
            <a:pPr algn="just">
              <a:lnSpc>
                <a:spcPct val="90000"/>
              </a:lnSpc>
            </a:pPr>
            <a:endParaRPr lang="en-US" sz="1000" dirty="0" smtClean="0"/>
          </a:p>
          <a:p>
            <a:pPr algn="just">
              <a:lnSpc>
                <a:spcPct val="90000"/>
              </a:lnSpc>
            </a:pPr>
            <a:r>
              <a:rPr lang="en-ZA" dirty="0" smtClean="0"/>
              <a:t>There must be detailed information on the </a:t>
            </a:r>
            <a:r>
              <a:rPr lang="en-ZA" b="1" i="1" dirty="0" smtClean="0"/>
              <a:t>multiple  factors </a:t>
            </a:r>
            <a:r>
              <a:rPr lang="en-ZA" dirty="0" smtClean="0"/>
              <a:t>affecting both service </a:t>
            </a:r>
            <a:r>
              <a:rPr lang="en-ZA" b="1" i="1" dirty="0" smtClean="0"/>
              <a:t>quality</a:t>
            </a:r>
            <a:r>
              <a:rPr lang="en-ZA" dirty="0" smtClean="0"/>
              <a:t> and </a:t>
            </a:r>
            <a:r>
              <a:rPr lang="en-ZA" b="1" i="1" dirty="0" smtClean="0"/>
              <a:t>quantity</a:t>
            </a:r>
            <a:r>
              <a:rPr lang="en-ZA" dirty="0" smtClean="0"/>
              <a:t>, thus productivity.</a:t>
            </a:r>
            <a:endParaRPr lang="en-ZA" dirty="0"/>
          </a:p>
        </p:txBody>
      </p:sp>
    </p:spTree>
    <p:extLst>
      <p:ext uri="{BB962C8B-B14F-4D97-AF65-F5344CB8AC3E}">
        <p14:creationId xmlns:p14="http://schemas.microsoft.com/office/powerpoint/2010/main" val="2753333440"/>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B547701-83A7-487A-9220-8C2E1AD8D505}" type="slidenum">
              <a:rPr lang="en-US" altLang="en-US"/>
              <a:pPr/>
              <a:t>41</a:t>
            </a:fld>
            <a:endParaRPr lang="en-US" altLang="en-US" dirty="0"/>
          </a:p>
        </p:txBody>
      </p:sp>
      <p:sp>
        <p:nvSpPr>
          <p:cNvPr id="67586" name="Rectangle 2"/>
          <p:cNvSpPr>
            <a:spLocks noGrp="1" noChangeArrowheads="1"/>
          </p:cNvSpPr>
          <p:nvPr>
            <p:ph type="title"/>
          </p:nvPr>
        </p:nvSpPr>
        <p:spPr>
          <a:xfrm>
            <a:off x="407179" y="332656"/>
            <a:ext cx="8329642" cy="593734"/>
          </a:xfrm>
        </p:spPr>
        <p:txBody>
          <a:bodyPr/>
          <a:lstStyle/>
          <a:p>
            <a:pPr>
              <a:lnSpc>
                <a:spcPct val="90000"/>
              </a:lnSpc>
            </a:pPr>
            <a:r>
              <a:rPr lang="en-ZA" sz="3200" b="1" dirty="0" smtClean="0">
                <a:solidFill>
                  <a:schemeClr val="accent2"/>
                </a:solidFill>
                <a:latin typeface="+mn-lt"/>
              </a:rPr>
              <a:t>Matrix Approach</a:t>
            </a:r>
            <a:endParaRPr lang="en-US" sz="3200" b="1" dirty="0" smtClean="0">
              <a:solidFill>
                <a:schemeClr val="accent2"/>
              </a:solidFill>
              <a:latin typeface="+mn-lt"/>
            </a:endParaRPr>
          </a:p>
        </p:txBody>
      </p:sp>
      <p:sp>
        <p:nvSpPr>
          <p:cNvPr id="67587" name="Rectangle 3"/>
          <p:cNvSpPr>
            <a:spLocks noGrp="1" noChangeArrowheads="1"/>
          </p:cNvSpPr>
          <p:nvPr>
            <p:ph type="body" idx="1"/>
          </p:nvPr>
        </p:nvSpPr>
        <p:spPr>
          <a:xfrm>
            <a:off x="457200" y="1340767"/>
            <a:ext cx="8229600" cy="576065"/>
          </a:xfrm>
        </p:spPr>
        <p:txBody>
          <a:bodyPr/>
          <a:lstStyle/>
          <a:p>
            <a:pPr>
              <a:lnSpc>
                <a:spcPct val="90000"/>
              </a:lnSpc>
            </a:pPr>
            <a:r>
              <a:rPr lang="en-US" sz="2600" dirty="0" smtClean="0">
                <a:latin typeface="Arial" pitchFamily="34" charset="0"/>
                <a:cs typeface="Arial" pitchFamily="34" charset="0"/>
              </a:rPr>
              <a:t>Step 1: Determine the weight for each sub- factor</a:t>
            </a:r>
          </a:p>
        </p:txBody>
      </p:sp>
      <p:graphicFrame>
        <p:nvGraphicFramePr>
          <p:cNvPr id="8" name="Table 7"/>
          <p:cNvGraphicFramePr>
            <a:graphicFrameLocks noGrp="1"/>
          </p:cNvGraphicFramePr>
          <p:nvPr>
            <p:extLst>
              <p:ext uri="{D42A27DB-BD31-4B8C-83A1-F6EECF244321}">
                <p14:modId xmlns:p14="http://schemas.microsoft.com/office/powerpoint/2010/main" val="2748430462"/>
              </p:ext>
            </p:extLst>
          </p:nvPr>
        </p:nvGraphicFramePr>
        <p:xfrm>
          <a:off x="539552" y="2204864"/>
          <a:ext cx="5124469" cy="2808310"/>
        </p:xfrm>
        <a:graphic>
          <a:graphicData uri="http://schemas.openxmlformats.org/drawingml/2006/table">
            <a:tbl>
              <a:tblPr/>
              <a:tblGrid>
                <a:gridCol w="2561819"/>
                <a:gridCol w="2562650"/>
              </a:tblGrid>
              <a:tr h="561662">
                <a:tc>
                  <a:txBody>
                    <a:bodyPr/>
                    <a:lstStyle/>
                    <a:p>
                      <a:pPr indent="457200" algn="just">
                        <a:lnSpc>
                          <a:spcPct val="150000"/>
                        </a:lnSpc>
                        <a:spcAft>
                          <a:spcPts val="0"/>
                        </a:spcAft>
                      </a:pPr>
                      <a:r>
                        <a:rPr lang="en-US" sz="1600" b="1" dirty="0">
                          <a:latin typeface="Arial Narrow"/>
                          <a:ea typeface="Calibri"/>
                          <a:cs typeface="Arial"/>
                        </a:rPr>
                        <a:t>Sub-factor                                                                               </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457200" algn="just">
                        <a:lnSpc>
                          <a:spcPct val="150000"/>
                        </a:lnSpc>
                        <a:spcAft>
                          <a:spcPts val="0"/>
                        </a:spcAft>
                      </a:pPr>
                      <a:r>
                        <a:rPr lang="en-US" sz="1600" b="1" dirty="0">
                          <a:latin typeface="Arial Narrow"/>
                          <a:ea typeface="Calibri"/>
                          <a:cs typeface="Arial"/>
                        </a:rPr>
                        <a:t>Weighting</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61662">
                <a:tc>
                  <a:txBody>
                    <a:bodyPr/>
                    <a:lstStyle/>
                    <a:p>
                      <a:pPr indent="457200" algn="just">
                        <a:lnSpc>
                          <a:spcPct val="150000"/>
                        </a:lnSpc>
                        <a:spcAft>
                          <a:spcPts val="0"/>
                        </a:spcAft>
                      </a:pPr>
                      <a:r>
                        <a:rPr lang="en-US" sz="1600">
                          <a:latin typeface="Arial Narrow"/>
                          <a:ea typeface="Calibri"/>
                          <a:cs typeface="Arial"/>
                        </a:rPr>
                        <a:t>Labour</a:t>
                      </a:r>
                      <a:endParaRPr lang="en-ZA"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50000"/>
                        </a:lnSpc>
                        <a:spcAft>
                          <a:spcPts val="0"/>
                        </a:spcAft>
                      </a:pPr>
                      <a:r>
                        <a:rPr lang="en-US" sz="1600" dirty="0" smtClean="0">
                          <a:latin typeface="Arial Narrow"/>
                          <a:ea typeface="Calibri"/>
                          <a:cs typeface="Arial"/>
                        </a:rPr>
                        <a:t>20</a:t>
                      </a:r>
                      <a:r>
                        <a:rPr lang="en-US" sz="1600" dirty="0">
                          <a:latin typeface="Arial Narrow"/>
                          <a:ea typeface="Calibri"/>
                          <a:cs typeface="Arial"/>
                        </a:rPr>
                        <a:t>%</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62">
                <a:tc>
                  <a:txBody>
                    <a:bodyPr/>
                    <a:lstStyle/>
                    <a:p>
                      <a:pPr indent="457200" algn="just">
                        <a:lnSpc>
                          <a:spcPct val="150000"/>
                        </a:lnSpc>
                        <a:spcAft>
                          <a:spcPts val="0"/>
                        </a:spcAft>
                      </a:pPr>
                      <a:r>
                        <a:rPr lang="en-US" sz="1600" dirty="0" smtClean="0">
                          <a:latin typeface="Arial Narrow"/>
                          <a:ea typeface="Calibri"/>
                          <a:cs typeface="Arial"/>
                        </a:rPr>
                        <a:t>Operational</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50000"/>
                        </a:lnSpc>
                        <a:spcAft>
                          <a:spcPts val="0"/>
                        </a:spcAft>
                      </a:pPr>
                      <a:r>
                        <a:rPr lang="en-US" sz="1600" dirty="0" smtClean="0">
                          <a:latin typeface="Arial Narrow"/>
                          <a:ea typeface="Calibri"/>
                          <a:cs typeface="Arial"/>
                        </a:rPr>
                        <a:t>40%</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62">
                <a:tc>
                  <a:txBody>
                    <a:bodyPr/>
                    <a:lstStyle/>
                    <a:p>
                      <a:pPr indent="457200" algn="just">
                        <a:lnSpc>
                          <a:spcPct val="150000"/>
                        </a:lnSpc>
                        <a:spcAft>
                          <a:spcPts val="0"/>
                        </a:spcAft>
                      </a:pPr>
                      <a:r>
                        <a:rPr lang="en-US" sz="1600" dirty="0" smtClean="0">
                          <a:latin typeface="Arial Narrow"/>
                          <a:ea typeface="Calibri"/>
                          <a:cs typeface="Arial"/>
                        </a:rPr>
                        <a:t>Performance</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just">
                        <a:lnSpc>
                          <a:spcPct val="150000"/>
                        </a:lnSpc>
                        <a:spcAft>
                          <a:spcPts val="0"/>
                        </a:spcAft>
                      </a:pPr>
                      <a:r>
                        <a:rPr lang="en-US" sz="1600" dirty="0" smtClean="0">
                          <a:latin typeface="Arial Narrow"/>
                          <a:ea typeface="Calibri"/>
                          <a:cs typeface="Arial"/>
                        </a:rPr>
                        <a:t>40</a:t>
                      </a:r>
                      <a:r>
                        <a:rPr lang="en-US" sz="1600" dirty="0">
                          <a:latin typeface="Arial Narrow"/>
                          <a:ea typeface="Calibri"/>
                          <a:cs typeface="Arial"/>
                        </a:rPr>
                        <a:t>%</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662">
                <a:tc>
                  <a:txBody>
                    <a:bodyPr/>
                    <a:lstStyle/>
                    <a:p>
                      <a:pPr indent="457200" algn="just">
                        <a:lnSpc>
                          <a:spcPct val="150000"/>
                        </a:lnSpc>
                        <a:spcAft>
                          <a:spcPts val="0"/>
                        </a:spcAft>
                      </a:pPr>
                      <a:r>
                        <a:rPr lang="en-US" sz="1600" b="1" dirty="0">
                          <a:latin typeface="Arial Narrow"/>
                          <a:ea typeface="Calibri"/>
                          <a:cs typeface="Arial"/>
                        </a:rPr>
                        <a:t>Total</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457200" algn="just">
                        <a:lnSpc>
                          <a:spcPct val="150000"/>
                        </a:lnSpc>
                        <a:spcAft>
                          <a:spcPts val="0"/>
                        </a:spcAft>
                      </a:pPr>
                      <a:r>
                        <a:rPr lang="en-US" sz="1600" b="1" dirty="0">
                          <a:latin typeface="Arial Narrow"/>
                          <a:ea typeface="Calibri"/>
                          <a:cs typeface="Arial"/>
                        </a:rPr>
                        <a:t>100%</a:t>
                      </a:r>
                      <a:endParaRPr lang="en-Z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descr="http://www.medad-printing.com/images/Building.jpg"/>
          <p:cNvPicPr>
            <a:picLocks noChangeAspect="1" noChangeArrowheads="1"/>
          </p:cNvPicPr>
          <p:nvPr/>
        </p:nvPicPr>
        <p:blipFill>
          <a:blip r:embed="rId3" cstate="print"/>
          <a:srcRect/>
          <a:stretch>
            <a:fillRect/>
          </a:stretch>
        </p:blipFill>
        <p:spPr bwMode="auto">
          <a:xfrm>
            <a:off x="6516216" y="3140968"/>
            <a:ext cx="1971711" cy="2747392"/>
          </a:xfrm>
          <a:prstGeom prst="rect">
            <a:avLst/>
          </a:prstGeom>
          <a:noFill/>
        </p:spPr>
      </p:pic>
    </p:spTree>
    <p:extLst>
      <p:ext uri="{BB962C8B-B14F-4D97-AF65-F5344CB8AC3E}">
        <p14:creationId xmlns:p14="http://schemas.microsoft.com/office/powerpoint/2010/main" val="1665423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04056"/>
          </a:xfrm>
        </p:spPr>
        <p:txBody>
          <a:bodyPr/>
          <a:lstStyle/>
          <a:p>
            <a:pPr>
              <a:lnSpc>
                <a:spcPct val="90000"/>
              </a:lnSpc>
            </a:pPr>
            <a:r>
              <a:rPr lang="en-ZA" sz="3200" b="1" dirty="0" smtClean="0">
                <a:solidFill>
                  <a:schemeClr val="accent2"/>
                </a:solidFill>
                <a:latin typeface="+mn-lt"/>
              </a:rPr>
              <a:t>Matrix Approach</a:t>
            </a:r>
          </a:p>
        </p:txBody>
      </p:sp>
      <p:sp>
        <p:nvSpPr>
          <p:cNvPr id="3" name="Content Placeholder 2"/>
          <p:cNvSpPr>
            <a:spLocks noGrp="1"/>
          </p:cNvSpPr>
          <p:nvPr>
            <p:ph idx="1"/>
          </p:nvPr>
        </p:nvSpPr>
        <p:spPr>
          <a:xfrm>
            <a:off x="457200" y="1412776"/>
            <a:ext cx="8229600" cy="5161062"/>
          </a:xfrm>
        </p:spPr>
        <p:txBody>
          <a:bodyPr/>
          <a:lstStyle/>
          <a:p>
            <a:r>
              <a:rPr lang="en-ZA" i="1" dirty="0" smtClean="0"/>
              <a:t>Assumptions: Matrix Approach</a:t>
            </a:r>
          </a:p>
        </p:txBody>
      </p:sp>
      <p:graphicFrame>
        <p:nvGraphicFramePr>
          <p:cNvPr id="4" name="Table 3"/>
          <p:cNvGraphicFramePr>
            <a:graphicFrameLocks noGrp="1"/>
          </p:cNvGraphicFramePr>
          <p:nvPr/>
        </p:nvGraphicFramePr>
        <p:xfrm>
          <a:off x="467544" y="2132855"/>
          <a:ext cx="8280920" cy="3760351"/>
        </p:xfrm>
        <a:graphic>
          <a:graphicData uri="http://schemas.openxmlformats.org/drawingml/2006/table">
            <a:tbl>
              <a:tblPr firstRow="1" bandRow="1">
                <a:tableStyleId>{5C22544A-7EE6-4342-B048-85BDC9FD1C3A}</a:tableStyleId>
              </a:tblPr>
              <a:tblGrid>
                <a:gridCol w="5616624"/>
                <a:gridCol w="2664296"/>
              </a:tblGrid>
              <a:tr h="317316">
                <a:tc>
                  <a:txBody>
                    <a:bodyPr/>
                    <a:lstStyle/>
                    <a:p>
                      <a:pPr indent="457200" algn="just">
                        <a:lnSpc>
                          <a:spcPct val="115000"/>
                        </a:lnSpc>
                        <a:spcAft>
                          <a:spcPts val="0"/>
                        </a:spcAft>
                      </a:pPr>
                      <a:r>
                        <a:rPr lang="en-US" sz="2000" b="1" dirty="0">
                          <a:latin typeface="Arial Narrow"/>
                          <a:ea typeface="Calibri"/>
                          <a:cs typeface="Arial"/>
                        </a:rPr>
                        <a:t>Assumptions</a:t>
                      </a:r>
                      <a:endParaRPr lang="en-ZA" sz="2000" dirty="0">
                        <a:latin typeface="Calibri"/>
                        <a:ea typeface="Calibri"/>
                        <a:cs typeface="Times New Roman"/>
                      </a:endParaRPr>
                    </a:p>
                  </a:txBody>
                  <a:tcPr marL="68580" marR="68580" marT="0" marB="0"/>
                </a:tc>
                <a:tc>
                  <a:txBody>
                    <a:bodyPr/>
                    <a:lstStyle/>
                    <a:p>
                      <a:pPr indent="0" algn="just">
                        <a:lnSpc>
                          <a:spcPct val="100000"/>
                        </a:lnSpc>
                        <a:spcAft>
                          <a:spcPts val="0"/>
                        </a:spcAft>
                      </a:pPr>
                      <a:r>
                        <a:rPr lang="en-US" sz="2000" b="1" dirty="0">
                          <a:latin typeface="Arial Narrow"/>
                          <a:ea typeface="Calibri"/>
                          <a:cs typeface="Arial"/>
                        </a:rPr>
                        <a:t>If false, recommendation</a:t>
                      </a:r>
                      <a:endParaRPr lang="en-ZA" sz="2000" dirty="0">
                        <a:latin typeface="Calibri"/>
                        <a:ea typeface="Calibri"/>
                        <a:cs typeface="Times New Roman"/>
                      </a:endParaRPr>
                    </a:p>
                  </a:txBody>
                  <a:tcPr marL="68580" marR="68580" marT="0" marB="0"/>
                </a:tc>
              </a:tr>
              <a:tr h="1180936">
                <a:tc>
                  <a:txBody>
                    <a:bodyPr/>
                    <a:lstStyle/>
                    <a:p>
                      <a:pPr marL="342900" lvl="0" indent="0" algn="just">
                        <a:lnSpc>
                          <a:spcPct val="100000"/>
                        </a:lnSpc>
                        <a:spcAft>
                          <a:spcPts val="0"/>
                        </a:spcAft>
                        <a:buFont typeface="+mj-lt"/>
                        <a:buNone/>
                      </a:pPr>
                      <a:r>
                        <a:rPr kumimoji="0" lang="en-US" sz="2000" kern="1200" dirty="0">
                          <a:solidFill>
                            <a:schemeClr val="dk1"/>
                          </a:solidFill>
                          <a:latin typeface="Arial Narrow"/>
                          <a:ea typeface="Calibri"/>
                          <a:cs typeface="Arial"/>
                        </a:rPr>
                        <a:t>The </a:t>
                      </a:r>
                      <a:r>
                        <a:rPr kumimoji="0" lang="en-US" sz="2000" kern="1200" dirty="0" smtClean="0">
                          <a:solidFill>
                            <a:schemeClr val="dk1"/>
                          </a:solidFill>
                          <a:latin typeface="Arial Narrow"/>
                          <a:ea typeface="Calibri"/>
                          <a:cs typeface="Arial"/>
                        </a:rPr>
                        <a:t>environment, operational</a:t>
                      </a:r>
                      <a:r>
                        <a:rPr kumimoji="0" lang="en-US" sz="2000" kern="1200" baseline="0" dirty="0" smtClean="0">
                          <a:solidFill>
                            <a:schemeClr val="dk1"/>
                          </a:solidFill>
                          <a:latin typeface="Arial Narrow"/>
                          <a:ea typeface="Calibri"/>
                          <a:cs typeface="Arial"/>
                        </a:rPr>
                        <a:t> </a:t>
                      </a:r>
                      <a:r>
                        <a:rPr kumimoji="0" lang="en-US" sz="2000" kern="1200" dirty="0" smtClean="0">
                          <a:solidFill>
                            <a:schemeClr val="dk1"/>
                          </a:solidFill>
                          <a:latin typeface="Arial Narrow"/>
                          <a:ea typeface="Calibri"/>
                          <a:cs typeface="Arial"/>
                        </a:rPr>
                        <a:t>systems </a:t>
                      </a:r>
                      <a:r>
                        <a:rPr kumimoji="0" lang="en-US" sz="2000" kern="1200" dirty="0">
                          <a:solidFill>
                            <a:schemeClr val="dk1"/>
                          </a:solidFill>
                          <a:latin typeface="Arial Narrow"/>
                          <a:ea typeface="Calibri"/>
                          <a:cs typeface="Arial"/>
                        </a:rPr>
                        <a:t>and processes are in place that enable and support officials to </a:t>
                      </a:r>
                      <a:r>
                        <a:rPr kumimoji="0" lang="en-US" sz="2000" kern="1200" dirty="0" err="1" smtClean="0">
                          <a:solidFill>
                            <a:schemeClr val="dk1"/>
                          </a:solidFill>
                          <a:latin typeface="Arial Narrow"/>
                          <a:ea typeface="Calibri"/>
                          <a:cs typeface="Arial"/>
                        </a:rPr>
                        <a:t>optimise</a:t>
                      </a:r>
                      <a:r>
                        <a:rPr kumimoji="0" lang="en-US" sz="2000" kern="1200" dirty="0" smtClean="0">
                          <a:solidFill>
                            <a:schemeClr val="dk1"/>
                          </a:solidFill>
                          <a:latin typeface="Arial Narrow"/>
                          <a:ea typeface="Calibri"/>
                          <a:cs typeface="Arial"/>
                        </a:rPr>
                        <a:t> </a:t>
                      </a:r>
                      <a:r>
                        <a:rPr kumimoji="0" lang="en-US" sz="2000" kern="1200" dirty="0">
                          <a:solidFill>
                            <a:schemeClr val="dk1"/>
                          </a:solidFill>
                          <a:latin typeface="Arial Narrow"/>
                          <a:ea typeface="Calibri"/>
                          <a:cs typeface="Arial"/>
                        </a:rPr>
                        <a:t>the use of resources (inputs) at their </a:t>
                      </a:r>
                      <a:r>
                        <a:rPr kumimoji="0" lang="en-US" sz="2000" kern="1200" dirty="0" smtClean="0">
                          <a:solidFill>
                            <a:schemeClr val="dk1"/>
                          </a:solidFill>
                          <a:latin typeface="Arial Narrow"/>
                          <a:ea typeface="Calibri"/>
                          <a:cs typeface="Arial"/>
                        </a:rPr>
                        <a:t>disposal.</a:t>
                      </a:r>
                    </a:p>
                    <a:p>
                      <a:pPr marL="342900" lvl="0" indent="0" algn="just">
                        <a:lnSpc>
                          <a:spcPct val="100000"/>
                        </a:lnSpc>
                        <a:spcAft>
                          <a:spcPts val="0"/>
                        </a:spcAft>
                        <a:buFont typeface="+mj-lt"/>
                        <a:buNone/>
                      </a:pPr>
                      <a:endParaRPr kumimoji="0" lang="en-ZA" sz="2000" kern="1200" dirty="0">
                        <a:solidFill>
                          <a:schemeClr val="dk1"/>
                        </a:solidFill>
                        <a:latin typeface="Arial Narrow"/>
                        <a:ea typeface="Calibri"/>
                        <a:cs typeface="Arial"/>
                      </a:endParaRPr>
                    </a:p>
                  </a:txBody>
                  <a:tcPr marL="68580" marR="68580" marT="0" marB="0"/>
                </a:tc>
                <a:tc rowSpan="3">
                  <a:txBody>
                    <a:bodyPr/>
                    <a:lstStyle/>
                    <a:p>
                      <a:pPr indent="0" algn="just">
                        <a:lnSpc>
                          <a:spcPct val="100000"/>
                        </a:lnSpc>
                        <a:spcAft>
                          <a:spcPts val="0"/>
                        </a:spcAft>
                      </a:pPr>
                      <a:r>
                        <a:rPr kumimoji="0" lang="en-US" sz="2000" kern="1200" dirty="0">
                          <a:solidFill>
                            <a:schemeClr val="dk1"/>
                          </a:solidFill>
                          <a:latin typeface="Arial Narrow"/>
                          <a:ea typeface="Calibri"/>
                          <a:cs typeface="Arial"/>
                        </a:rPr>
                        <a:t>The creation of a conducive environment including measures to fill vacancies, improve infrastructure quality, and the implementation of set norms and standards for operational efficiency and effectiveness. </a:t>
                      </a:r>
                      <a:endParaRPr kumimoji="0" lang="en-ZA" sz="2000" kern="1200" dirty="0">
                        <a:solidFill>
                          <a:schemeClr val="dk1"/>
                        </a:solidFill>
                        <a:latin typeface="Arial Narrow"/>
                        <a:ea typeface="Calibri"/>
                        <a:cs typeface="Arial"/>
                      </a:endParaRPr>
                    </a:p>
                  </a:txBody>
                  <a:tcPr marL="68580" marR="68580" marT="0" marB="0"/>
                </a:tc>
              </a:tr>
              <a:tr h="885702">
                <a:tc>
                  <a:txBody>
                    <a:bodyPr/>
                    <a:lstStyle/>
                    <a:p>
                      <a:pPr marL="342900" lvl="0" indent="0" algn="just">
                        <a:lnSpc>
                          <a:spcPct val="100000"/>
                        </a:lnSpc>
                        <a:spcAft>
                          <a:spcPts val="0"/>
                        </a:spcAft>
                        <a:buFont typeface="+mj-lt"/>
                        <a:buNone/>
                      </a:pPr>
                      <a:r>
                        <a:rPr kumimoji="0" lang="en-US" sz="2000" kern="1200" dirty="0">
                          <a:solidFill>
                            <a:schemeClr val="dk1"/>
                          </a:solidFill>
                          <a:latin typeface="Arial Narrow"/>
                          <a:ea typeface="Calibri"/>
                          <a:cs typeface="Arial"/>
                        </a:rPr>
                        <a:t>Productivity </a:t>
                      </a:r>
                      <a:r>
                        <a:rPr kumimoji="0" lang="en-US" sz="2000" kern="1200" dirty="0" smtClean="0">
                          <a:solidFill>
                            <a:schemeClr val="dk1"/>
                          </a:solidFill>
                          <a:latin typeface="Arial Narrow"/>
                          <a:ea typeface="Calibri"/>
                          <a:cs typeface="Arial"/>
                        </a:rPr>
                        <a:t>can </a:t>
                      </a:r>
                      <a:r>
                        <a:rPr kumimoji="0" lang="en-US" sz="2000" kern="1200" dirty="0">
                          <a:solidFill>
                            <a:schemeClr val="dk1"/>
                          </a:solidFill>
                          <a:latin typeface="Arial Narrow"/>
                          <a:ea typeface="Calibri"/>
                          <a:cs typeface="Arial"/>
                        </a:rPr>
                        <a:t>be improved by better management (better allocation of resources</a:t>
                      </a:r>
                      <a:r>
                        <a:rPr kumimoji="0" lang="en-US" sz="2000" kern="1200" dirty="0" smtClean="0">
                          <a:solidFill>
                            <a:schemeClr val="dk1"/>
                          </a:solidFill>
                          <a:latin typeface="Arial Narrow"/>
                          <a:ea typeface="Calibri"/>
                          <a:cs typeface="Arial"/>
                        </a:rPr>
                        <a:t>).</a:t>
                      </a:r>
                    </a:p>
                    <a:p>
                      <a:pPr marL="342900" lvl="0" indent="0" algn="just">
                        <a:lnSpc>
                          <a:spcPct val="100000"/>
                        </a:lnSpc>
                        <a:spcAft>
                          <a:spcPts val="0"/>
                        </a:spcAft>
                        <a:buFont typeface="+mj-lt"/>
                        <a:buNone/>
                      </a:pPr>
                      <a:endParaRPr kumimoji="0" lang="en-ZA" sz="2000" kern="1200" dirty="0">
                        <a:solidFill>
                          <a:schemeClr val="dk1"/>
                        </a:solidFill>
                        <a:latin typeface="Arial Narrow"/>
                        <a:ea typeface="Calibri"/>
                        <a:cs typeface="Arial"/>
                      </a:endParaRPr>
                    </a:p>
                  </a:txBody>
                  <a:tcPr marL="68580" marR="68580" marT="0" marB="0"/>
                </a:tc>
                <a:tc vMerge="1">
                  <a:txBody>
                    <a:bodyPr/>
                    <a:lstStyle/>
                    <a:p>
                      <a:endParaRPr lang="en-ZA"/>
                    </a:p>
                  </a:txBody>
                  <a:tcPr/>
                </a:tc>
              </a:tr>
              <a:tr h="1276231">
                <a:tc>
                  <a:txBody>
                    <a:bodyPr/>
                    <a:lstStyle/>
                    <a:p>
                      <a:pPr marL="342900" lvl="0" indent="0" algn="just">
                        <a:lnSpc>
                          <a:spcPct val="100000"/>
                        </a:lnSpc>
                        <a:spcAft>
                          <a:spcPts val="0"/>
                        </a:spcAft>
                        <a:buFont typeface="+mj-lt"/>
                        <a:buNone/>
                      </a:pPr>
                      <a:r>
                        <a:rPr kumimoji="0" lang="en-US" sz="2000" kern="1200" dirty="0">
                          <a:solidFill>
                            <a:schemeClr val="dk1"/>
                          </a:solidFill>
                          <a:latin typeface="Arial Narrow"/>
                          <a:ea typeface="Calibri"/>
                          <a:cs typeface="Arial"/>
                        </a:rPr>
                        <a:t>The emphasis is largely on people (officials and citizens). </a:t>
                      </a:r>
                      <a:endParaRPr kumimoji="0" lang="en-ZA" sz="2000" kern="1200" dirty="0">
                        <a:solidFill>
                          <a:schemeClr val="dk1"/>
                        </a:solidFill>
                        <a:latin typeface="Arial Narrow"/>
                        <a:ea typeface="Calibri"/>
                        <a:cs typeface="Arial"/>
                      </a:endParaRPr>
                    </a:p>
                  </a:txBody>
                  <a:tcPr marL="68580" marR="68580" marT="0" marB="0"/>
                </a:tc>
                <a:tc vMerge="1">
                  <a:txBody>
                    <a:bodyPr/>
                    <a:lstStyle/>
                    <a:p>
                      <a:endParaRPr lang="en-ZA"/>
                    </a:p>
                  </a:txBody>
                  <a:tcPr/>
                </a:tc>
              </a:tr>
            </a:tbl>
          </a:graphicData>
        </a:graphic>
      </p:graphicFrame>
    </p:spTree>
    <p:extLst>
      <p:ext uri="{BB962C8B-B14F-4D97-AF65-F5344CB8AC3E}">
        <p14:creationId xmlns:p14="http://schemas.microsoft.com/office/powerpoint/2010/main" val="3501674441"/>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92088"/>
          </a:xfrm>
        </p:spPr>
        <p:txBody>
          <a:bodyPr/>
          <a:lstStyle/>
          <a:p>
            <a:pPr>
              <a:lnSpc>
                <a:spcPct val="90000"/>
              </a:lnSpc>
            </a:pPr>
            <a:r>
              <a:rPr lang="en-ZA" sz="3200" b="1" dirty="0" smtClean="0">
                <a:solidFill>
                  <a:schemeClr val="accent2"/>
                </a:solidFill>
                <a:latin typeface="+mn-lt"/>
              </a:rPr>
              <a:t>Discussions</a:t>
            </a:r>
          </a:p>
        </p:txBody>
      </p:sp>
      <p:sp>
        <p:nvSpPr>
          <p:cNvPr id="5" name="Content Placeholder 4"/>
          <p:cNvSpPr>
            <a:spLocks noGrp="1"/>
          </p:cNvSpPr>
          <p:nvPr>
            <p:ph sz="half" idx="2"/>
          </p:nvPr>
        </p:nvSpPr>
        <p:spPr>
          <a:xfrm>
            <a:off x="3779912" y="1052736"/>
            <a:ext cx="4968552" cy="4752529"/>
          </a:xfrm>
        </p:spPr>
        <p:txBody>
          <a:bodyPr/>
          <a:lstStyle/>
          <a:p>
            <a:pPr marL="365125" lvl="1" indent="-255588" algn="just">
              <a:buClr>
                <a:srgbClr val="A04DA3"/>
              </a:buClr>
              <a:buFont typeface="Georgia" pitchFamily="18" charset="0"/>
              <a:buChar char="•"/>
            </a:pPr>
            <a:r>
              <a:rPr lang="en-ZA" sz="2800" dirty="0" smtClean="0">
                <a:solidFill>
                  <a:schemeClr val="tx1"/>
                </a:solidFill>
              </a:rPr>
              <a:t>Share perspectives on productivity measurement &amp; management in the Public Service generally.</a:t>
            </a:r>
          </a:p>
          <a:p>
            <a:pPr marL="365125" lvl="1" indent="-255588" algn="just">
              <a:buClr>
                <a:srgbClr val="A04DA3"/>
              </a:buClr>
              <a:buFont typeface="Georgia" pitchFamily="18" charset="0"/>
              <a:buChar char="•"/>
            </a:pPr>
            <a:endParaRPr lang="en-ZA" sz="1200" dirty="0" smtClean="0">
              <a:solidFill>
                <a:schemeClr val="tx1"/>
              </a:solidFill>
            </a:endParaRPr>
          </a:p>
          <a:p>
            <a:pPr marL="365125" lvl="1" indent="-255588" algn="just">
              <a:buClr>
                <a:srgbClr val="A04DA3"/>
              </a:buClr>
              <a:buFont typeface="Georgia" pitchFamily="18" charset="0"/>
              <a:buChar char="•"/>
            </a:pPr>
            <a:r>
              <a:rPr lang="en-ZA" sz="2800" dirty="0" smtClean="0">
                <a:solidFill>
                  <a:schemeClr val="tx1"/>
                </a:solidFill>
              </a:rPr>
              <a:t>Make inputs on the proposed </a:t>
            </a:r>
            <a:r>
              <a:rPr lang="en-ZA" sz="2800" dirty="0" smtClean="0"/>
              <a:t>measures.</a:t>
            </a:r>
            <a:endParaRPr lang="en-ZA" sz="2800" dirty="0" smtClean="0">
              <a:solidFill>
                <a:schemeClr val="tx1"/>
              </a:solidFill>
            </a:endParaRPr>
          </a:p>
          <a:p>
            <a:pPr marL="365125" lvl="1" indent="-255588">
              <a:buClr>
                <a:srgbClr val="A04DA3"/>
              </a:buClr>
              <a:buFont typeface="Georgia" pitchFamily="18" charset="0"/>
              <a:buChar char="•"/>
            </a:pPr>
            <a:endParaRPr lang="en-ZA" sz="3000" dirty="0" smtClean="0">
              <a:solidFill>
                <a:schemeClr val="tx1"/>
              </a:solidFill>
            </a:endParaRPr>
          </a:p>
          <a:p>
            <a:endParaRPr lang="en-ZA" dirty="0"/>
          </a:p>
        </p:txBody>
      </p:sp>
      <p:pic>
        <p:nvPicPr>
          <p:cNvPr id="6" name="Content Placeholder 5" descr="bd04912_"/>
          <p:cNvPicPr>
            <a:picLocks noGrp="1" noChangeAspect="1" noChangeArrowheads="1"/>
          </p:cNvPicPr>
          <p:nvPr>
            <p:ph sz="half" idx="1"/>
          </p:nvPr>
        </p:nvPicPr>
        <p:blipFill>
          <a:blip r:embed="rId2" cstate="print"/>
          <a:srcRect/>
          <a:stretch>
            <a:fillRect/>
          </a:stretch>
        </p:blipFill>
        <p:spPr bwMode="auto">
          <a:xfrm>
            <a:off x="683568" y="2060848"/>
            <a:ext cx="2880320" cy="3536467"/>
          </a:xfrm>
          <a:prstGeom prst="rect">
            <a:avLst/>
          </a:prstGeom>
          <a:noFill/>
        </p:spPr>
      </p:pic>
    </p:spTree>
    <p:extLst>
      <p:ext uri="{BB962C8B-B14F-4D97-AF65-F5344CB8AC3E}">
        <p14:creationId xmlns:p14="http://schemas.microsoft.com/office/powerpoint/2010/main" val="288564706"/>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pPr>
              <a:defRPr/>
            </a:pPr>
            <a:fld id="{B295C322-A8A7-47FC-99EA-868AA07BBDB8}" type="slidenum">
              <a:rPr lang="en-GB"/>
              <a:pPr>
                <a:defRPr/>
              </a:pPr>
              <a:t>44</a:t>
            </a:fld>
            <a:endParaRPr lang="en-GB"/>
          </a:p>
        </p:txBody>
      </p:sp>
      <p:sp>
        <p:nvSpPr>
          <p:cNvPr id="16387" name="Rectangle 2"/>
          <p:cNvSpPr>
            <a:spLocks noGrp="1" noChangeArrowheads="1"/>
          </p:cNvSpPr>
          <p:nvPr>
            <p:ph type="title"/>
          </p:nvPr>
        </p:nvSpPr>
        <p:spPr>
          <a:xfrm>
            <a:off x="838200" y="0"/>
            <a:ext cx="7315200" cy="1143000"/>
          </a:xfrm>
        </p:spPr>
        <p:txBody>
          <a:bodyPr/>
          <a:lstStyle/>
          <a:p>
            <a:pPr algn="ctr"/>
            <a:r>
              <a:rPr lang="en-ZA" sz="2800" dirty="0" smtClean="0">
                <a:solidFill>
                  <a:srgbClr val="990000"/>
                </a:solidFill>
              </a:rPr>
              <a:t/>
            </a:r>
            <a:br>
              <a:rPr lang="en-ZA" sz="2800" dirty="0" smtClean="0">
                <a:solidFill>
                  <a:srgbClr val="990000"/>
                </a:solidFill>
              </a:rPr>
            </a:br>
            <a:r>
              <a:rPr lang="en-ZA" sz="2800" b="1" dirty="0" smtClean="0">
                <a:solidFill>
                  <a:schemeClr val="accent2"/>
                </a:solidFill>
                <a:latin typeface="+mn-lt"/>
              </a:rPr>
              <a:t>THANK YOU</a:t>
            </a:r>
            <a:endParaRPr lang="en-US" sz="2800" b="1" dirty="0" smtClean="0">
              <a:solidFill>
                <a:schemeClr val="accent2"/>
              </a:solidFill>
              <a:latin typeface="+mn-lt"/>
              <a:cs typeface="Times New Roman" pitchFamily="18" charset="0"/>
            </a:endParaRPr>
          </a:p>
        </p:txBody>
      </p:sp>
      <p:pic>
        <p:nvPicPr>
          <p:cNvPr id="16388" name="Picture 3" descr="icons03"/>
          <p:cNvPicPr>
            <a:picLocks noChangeAspect="1" noChangeArrowheads="1"/>
          </p:cNvPicPr>
          <p:nvPr/>
        </p:nvPicPr>
        <p:blipFill>
          <a:blip r:embed="rId2" cstate="print"/>
          <a:srcRect t="26666" b="25555"/>
          <a:stretch>
            <a:fillRect/>
          </a:stretch>
        </p:blipFill>
        <p:spPr bwMode="auto">
          <a:xfrm>
            <a:off x="0" y="4286250"/>
            <a:ext cx="4419600" cy="1531938"/>
          </a:xfrm>
          <a:prstGeom prst="rect">
            <a:avLst/>
          </a:prstGeom>
          <a:noFill/>
          <a:ln w="9525">
            <a:noFill/>
            <a:miter lim="800000"/>
            <a:headEnd/>
            <a:tailEnd/>
          </a:ln>
        </p:spPr>
      </p:pic>
      <p:sp>
        <p:nvSpPr>
          <p:cNvPr id="16389" name="Rectangle 4"/>
          <p:cNvSpPr>
            <a:spLocks noChangeArrowheads="1"/>
          </p:cNvSpPr>
          <p:nvPr/>
        </p:nvSpPr>
        <p:spPr bwMode="auto">
          <a:xfrm>
            <a:off x="1295400" y="5791200"/>
            <a:ext cx="7772400" cy="533400"/>
          </a:xfrm>
          <a:prstGeom prst="rect">
            <a:avLst/>
          </a:prstGeom>
          <a:noFill/>
          <a:ln w="9525">
            <a:noFill/>
            <a:miter lim="800000"/>
            <a:headEnd/>
            <a:tailEnd/>
          </a:ln>
        </p:spPr>
        <p:txBody>
          <a:bodyPr anchor="ctr"/>
          <a:lstStyle/>
          <a:p>
            <a:pPr algn="r" eaLnBrk="1" hangingPunct="1"/>
            <a:endParaRPr lang="en-US" sz="2800">
              <a:solidFill>
                <a:srgbClr val="990000"/>
              </a:solidFill>
              <a:latin typeface="Arial" charset="0"/>
            </a:endParaRPr>
          </a:p>
        </p:txBody>
      </p:sp>
      <p:pic>
        <p:nvPicPr>
          <p:cNvPr id="16390" name="Picture 5" descr="Icons01"/>
          <p:cNvPicPr>
            <a:picLocks noChangeAspect="1" noChangeArrowheads="1"/>
          </p:cNvPicPr>
          <p:nvPr/>
        </p:nvPicPr>
        <p:blipFill>
          <a:blip r:embed="rId3" cstate="print"/>
          <a:srcRect t="26666" b="25555"/>
          <a:stretch>
            <a:fillRect/>
          </a:stretch>
        </p:blipFill>
        <p:spPr bwMode="auto">
          <a:xfrm>
            <a:off x="0" y="2743200"/>
            <a:ext cx="4419600" cy="1473200"/>
          </a:xfrm>
          <a:prstGeom prst="rect">
            <a:avLst/>
          </a:prstGeom>
          <a:noFill/>
          <a:ln w="9525">
            <a:noFill/>
            <a:miter lim="800000"/>
            <a:headEnd/>
            <a:tailEnd/>
          </a:ln>
        </p:spPr>
      </p:pic>
      <p:pic>
        <p:nvPicPr>
          <p:cNvPr id="16391" name="Picture 6" descr="Icons02"/>
          <p:cNvPicPr>
            <a:picLocks noChangeAspect="1" noChangeArrowheads="1"/>
          </p:cNvPicPr>
          <p:nvPr/>
        </p:nvPicPr>
        <p:blipFill>
          <a:blip r:embed="rId4" cstate="print"/>
          <a:srcRect t="26666" b="25555"/>
          <a:stretch>
            <a:fillRect/>
          </a:stretch>
        </p:blipFill>
        <p:spPr bwMode="auto">
          <a:xfrm>
            <a:off x="0" y="1143000"/>
            <a:ext cx="4419600" cy="1474788"/>
          </a:xfrm>
          <a:prstGeom prst="rect">
            <a:avLst/>
          </a:prstGeom>
          <a:noFill/>
          <a:ln w="9525">
            <a:noFill/>
            <a:miter lim="800000"/>
            <a:headEnd/>
            <a:tailEnd/>
          </a:ln>
        </p:spPr>
      </p:pic>
      <p:sp>
        <p:nvSpPr>
          <p:cNvPr id="16392" name="Rectangle 7"/>
          <p:cNvSpPr>
            <a:spLocks noChangeArrowheads="1"/>
          </p:cNvSpPr>
          <p:nvPr/>
        </p:nvSpPr>
        <p:spPr bwMode="auto">
          <a:xfrm>
            <a:off x="4343400" y="1143000"/>
            <a:ext cx="4800600" cy="1447800"/>
          </a:xfrm>
          <a:prstGeom prst="rect">
            <a:avLst/>
          </a:prstGeom>
          <a:solidFill>
            <a:srgbClr val="FF9900"/>
          </a:solidFill>
          <a:ln w="44450">
            <a:solidFill>
              <a:schemeClr val="tx1"/>
            </a:solidFill>
            <a:miter lim="800000"/>
            <a:headEnd/>
            <a:tailEnd/>
          </a:ln>
        </p:spPr>
        <p:txBody>
          <a:bodyPr wrap="none" anchor="ctr"/>
          <a:lstStyle/>
          <a:p>
            <a:pPr eaLnBrk="1" hangingPunct="1"/>
            <a:r>
              <a:rPr lang="en-US" sz="2000" b="1">
                <a:latin typeface="Arial Narrow" pitchFamily="34" charset="0"/>
              </a:rPr>
              <a:t>Access: </a:t>
            </a:r>
            <a:r>
              <a:rPr lang="en-US" sz="2000">
                <a:latin typeface="Arial Narrow" pitchFamily="34" charset="0"/>
              </a:rPr>
              <a:t>Offering integrated service delivery</a:t>
            </a:r>
          </a:p>
          <a:p>
            <a:pPr eaLnBrk="1" hangingPunct="1"/>
            <a:endParaRPr lang="en-US" sz="2000">
              <a:latin typeface="Arial Narrow" pitchFamily="34" charset="0"/>
            </a:endParaRPr>
          </a:p>
          <a:p>
            <a:pPr eaLnBrk="1" hangingPunct="1"/>
            <a:r>
              <a:rPr lang="en-US" sz="2000" b="1">
                <a:latin typeface="Arial Narrow" pitchFamily="34" charset="0"/>
              </a:rPr>
              <a:t>Openness and Transparency: </a:t>
            </a:r>
            <a:r>
              <a:rPr lang="en-US" sz="2000">
                <a:latin typeface="Arial Narrow" pitchFamily="34" charset="0"/>
              </a:rPr>
              <a:t>Creating a </a:t>
            </a:r>
          </a:p>
          <a:p>
            <a:pPr eaLnBrk="1" hangingPunct="1"/>
            <a:r>
              <a:rPr lang="en-US" sz="2000">
                <a:latin typeface="Arial Narrow" pitchFamily="34" charset="0"/>
              </a:rPr>
              <a:t>culture of collaboration</a:t>
            </a:r>
          </a:p>
        </p:txBody>
      </p:sp>
      <p:sp>
        <p:nvSpPr>
          <p:cNvPr id="16393" name="Rectangle 8"/>
          <p:cNvSpPr>
            <a:spLocks noChangeArrowheads="1"/>
          </p:cNvSpPr>
          <p:nvPr/>
        </p:nvSpPr>
        <p:spPr bwMode="auto">
          <a:xfrm>
            <a:off x="4343400" y="2743200"/>
            <a:ext cx="4800600" cy="1447800"/>
          </a:xfrm>
          <a:prstGeom prst="rect">
            <a:avLst/>
          </a:prstGeom>
          <a:solidFill>
            <a:srgbClr val="FF9900"/>
          </a:solidFill>
          <a:ln w="44450">
            <a:solidFill>
              <a:schemeClr val="tx1"/>
            </a:solidFill>
            <a:miter lim="800000"/>
            <a:headEnd/>
            <a:tailEnd/>
          </a:ln>
        </p:spPr>
        <p:txBody>
          <a:bodyPr wrap="none" anchor="ctr"/>
          <a:lstStyle/>
          <a:p>
            <a:pPr eaLnBrk="1" hangingPunct="1"/>
            <a:r>
              <a:rPr lang="en-US" sz="2000" b="1">
                <a:latin typeface="Arial Narrow" pitchFamily="34" charset="0"/>
              </a:rPr>
              <a:t>Consultation: </a:t>
            </a:r>
            <a:r>
              <a:rPr lang="en-US" sz="2000">
                <a:latin typeface="Arial Narrow" pitchFamily="34" charset="0"/>
              </a:rPr>
              <a:t>Listening to customer problems</a:t>
            </a:r>
          </a:p>
          <a:p>
            <a:pPr eaLnBrk="1" hangingPunct="1"/>
            <a:endParaRPr lang="en-US" sz="2000">
              <a:latin typeface="Arial Narrow" pitchFamily="34" charset="0"/>
            </a:endParaRPr>
          </a:p>
          <a:p>
            <a:pPr eaLnBrk="1" hangingPunct="1"/>
            <a:r>
              <a:rPr lang="en-US" sz="2000" b="1">
                <a:latin typeface="Arial Narrow" pitchFamily="34" charset="0"/>
              </a:rPr>
              <a:t>Redress: </a:t>
            </a:r>
            <a:r>
              <a:rPr lang="en-US" sz="2000">
                <a:latin typeface="Arial Narrow" pitchFamily="34" charset="0"/>
              </a:rPr>
              <a:t>Apologizing when necessary</a:t>
            </a:r>
          </a:p>
          <a:p>
            <a:pPr eaLnBrk="1" hangingPunct="1"/>
            <a:endParaRPr lang="en-US" sz="2000">
              <a:latin typeface="Arial Narrow" pitchFamily="34" charset="0"/>
            </a:endParaRPr>
          </a:p>
          <a:p>
            <a:pPr eaLnBrk="1" hangingPunct="1"/>
            <a:r>
              <a:rPr lang="en-US" sz="2000" b="1">
                <a:latin typeface="Arial Narrow" pitchFamily="34" charset="0"/>
              </a:rPr>
              <a:t>Courtesy: </a:t>
            </a:r>
            <a:r>
              <a:rPr lang="en-US" sz="2000">
                <a:latin typeface="Arial Narrow" pitchFamily="34" charset="0"/>
              </a:rPr>
              <a:t>Service with a smile</a:t>
            </a:r>
          </a:p>
        </p:txBody>
      </p:sp>
      <p:sp>
        <p:nvSpPr>
          <p:cNvPr id="16394" name="Rectangle 9"/>
          <p:cNvSpPr>
            <a:spLocks noChangeArrowheads="1"/>
          </p:cNvSpPr>
          <p:nvPr/>
        </p:nvSpPr>
        <p:spPr bwMode="auto">
          <a:xfrm>
            <a:off x="4343400" y="4343400"/>
            <a:ext cx="4800600" cy="1447800"/>
          </a:xfrm>
          <a:prstGeom prst="rect">
            <a:avLst/>
          </a:prstGeom>
          <a:solidFill>
            <a:srgbClr val="FF9900"/>
          </a:solidFill>
          <a:ln w="44450">
            <a:solidFill>
              <a:schemeClr val="tx1"/>
            </a:solidFill>
            <a:miter lim="800000"/>
            <a:headEnd/>
            <a:tailEnd/>
          </a:ln>
        </p:spPr>
        <p:txBody>
          <a:bodyPr wrap="none" anchor="ctr"/>
          <a:lstStyle/>
          <a:p>
            <a:pPr eaLnBrk="1" hangingPunct="1"/>
            <a:r>
              <a:rPr lang="en-US" sz="2000" b="1">
                <a:latin typeface="Arial Narrow" pitchFamily="34" charset="0"/>
              </a:rPr>
              <a:t>Service standards: </a:t>
            </a:r>
            <a:r>
              <a:rPr lang="en-US" sz="2000">
                <a:latin typeface="Arial Narrow" pitchFamily="34" charset="0"/>
              </a:rPr>
              <a:t>Anticipating customer needs</a:t>
            </a:r>
          </a:p>
          <a:p>
            <a:pPr eaLnBrk="1" hangingPunct="1"/>
            <a:endParaRPr lang="en-US" sz="2000">
              <a:latin typeface="Arial Narrow" pitchFamily="34" charset="0"/>
            </a:endParaRPr>
          </a:p>
          <a:p>
            <a:pPr eaLnBrk="1" hangingPunct="1"/>
            <a:r>
              <a:rPr lang="en-US" sz="2000" b="1">
                <a:latin typeface="Arial Narrow" pitchFamily="34" charset="0"/>
              </a:rPr>
              <a:t>Information: </a:t>
            </a:r>
            <a:r>
              <a:rPr lang="en-US" sz="2000">
                <a:latin typeface="Arial Narrow" pitchFamily="34" charset="0"/>
              </a:rPr>
              <a:t>Going beyond the call of duty</a:t>
            </a:r>
          </a:p>
          <a:p>
            <a:pPr eaLnBrk="1" hangingPunct="1"/>
            <a:endParaRPr lang="en-US" sz="2000">
              <a:latin typeface="Arial Narrow" pitchFamily="34" charset="0"/>
            </a:endParaRPr>
          </a:p>
          <a:p>
            <a:pPr eaLnBrk="1" hangingPunct="1"/>
            <a:r>
              <a:rPr lang="en-US" sz="2000" b="1">
                <a:latin typeface="Arial Narrow" pitchFamily="34" charset="0"/>
              </a:rPr>
              <a:t>Value for money: </a:t>
            </a:r>
            <a:r>
              <a:rPr lang="en-US" sz="2000">
                <a:latin typeface="Arial Narrow" pitchFamily="34" charset="0"/>
              </a:rPr>
              <a:t>Delivering solutions</a:t>
            </a:r>
          </a:p>
        </p:txBody>
      </p:sp>
    </p:spTree>
    <p:extLst>
      <p:ext uri="{BB962C8B-B14F-4D97-AF65-F5344CB8AC3E}">
        <p14:creationId xmlns:p14="http://schemas.microsoft.com/office/powerpoint/2010/main" val="2015162264"/>
      </p:ext>
    </p:extLst>
  </p:cSld>
  <p:clrMapOvr>
    <a:masterClrMapping/>
  </p:clrMapOvr>
  <p:transition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52128"/>
          </a:xfrm>
        </p:spPr>
        <p:txBody>
          <a:bodyPr/>
          <a:lstStyle/>
          <a:p>
            <a:r>
              <a:rPr lang="en-US" sz="3200" b="1" dirty="0" smtClean="0">
                <a:solidFill>
                  <a:schemeClr val="accent2">
                    <a:lumMod val="75000"/>
                  </a:schemeClr>
                </a:solidFill>
                <a:latin typeface="+mn-lt"/>
              </a:rPr>
              <a:t>Rationale</a:t>
            </a:r>
            <a:endParaRPr lang="en-ZA" sz="3200" b="1" dirty="0" smtClean="0">
              <a:solidFill>
                <a:schemeClr val="accent2">
                  <a:lumMod val="75000"/>
                </a:schemeClr>
              </a:solidFill>
              <a:latin typeface="+mn-lt"/>
            </a:endParaRPr>
          </a:p>
        </p:txBody>
      </p:sp>
      <p:sp>
        <p:nvSpPr>
          <p:cNvPr id="3" name="Content Placeholder 2"/>
          <p:cNvSpPr>
            <a:spLocks noGrp="1"/>
          </p:cNvSpPr>
          <p:nvPr>
            <p:ph idx="1"/>
          </p:nvPr>
        </p:nvSpPr>
        <p:spPr>
          <a:xfrm>
            <a:off x="395536" y="1340768"/>
            <a:ext cx="8291264" cy="5112568"/>
          </a:xfrm>
          <a:solidFill>
            <a:schemeClr val="accent5">
              <a:lumMod val="60000"/>
              <a:lumOff val="40000"/>
            </a:schemeClr>
          </a:solidFill>
        </p:spPr>
        <p:txBody>
          <a:bodyPr/>
          <a:lstStyle/>
          <a:p>
            <a:pPr algn="just">
              <a:lnSpc>
                <a:spcPct val="90000"/>
              </a:lnSpc>
            </a:pPr>
            <a:r>
              <a:rPr lang="en-US" sz="3200" dirty="0" smtClean="0"/>
              <a:t>We need a </a:t>
            </a:r>
            <a:r>
              <a:rPr lang="en-US" sz="3200" dirty="0" smtClean="0"/>
              <a:t>closer look at our </a:t>
            </a:r>
            <a:r>
              <a:rPr lang="en-US" sz="3200" dirty="0" smtClean="0"/>
              <a:t>Productivity because</a:t>
            </a:r>
            <a:r>
              <a:rPr lang="en-US" sz="3200" dirty="0" smtClean="0"/>
              <a:t>…..</a:t>
            </a:r>
          </a:p>
          <a:p>
            <a:pPr lvl="8" algn="just">
              <a:lnSpc>
                <a:spcPct val="90000"/>
              </a:lnSpc>
            </a:pPr>
            <a:r>
              <a:rPr lang="en-US" sz="2800" dirty="0" smtClean="0">
                <a:solidFill>
                  <a:schemeClr val="tx1"/>
                </a:solidFill>
              </a:rPr>
              <a:t>The Public Service is a (1) </a:t>
            </a:r>
            <a:r>
              <a:rPr lang="en-US" sz="2800" b="1" dirty="0" smtClean="0">
                <a:solidFill>
                  <a:schemeClr val="tx1"/>
                </a:solidFill>
              </a:rPr>
              <a:t>major employer</a:t>
            </a:r>
            <a:r>
              <a:rPr lang="en-US" sz="2800" dirty="0" smtClean="0">
                <a:solidFill>
                  <a:schemeClr val="tx1"/>
                </a:solidFill>
              </a:rPr>
              <a:t>; (2) </a:t>
            </a:r>
            <a:r>
              <a:rPr lang="en-US" sz="2800" b="1" dirty="0" smtClean="0">
                <a:solidFill>
                  <a:schemeClr val="tx1"/>
                </a:solidFill>
              </a:rPr>
              <a:t>provider (and user) of services</a:t>
            </a:r>
            <a:r>
              <a:rPr lang="en-US" sz="2800" dirty="0" smtClean="0">
                <a:solidFill>
                  <a:schemeClr val="tx1"/>
                </a:solidFill>
              </a:rPr>
              <a:t>; and (3) </a:t>
            </a:r>
            <a:r>
              <a:rPr lang="en-US" sz="2800" b="1" dirty="0" smtClean="0">
                <a:solidFill>
                  <a:schemeClr val="tx1"/>
                </a:solidFill>
              </a:rPr>
              <a:t>consumer of public tax resources</a:t>
            </a:r>
            <a:r>
              <a:rPr lang="en-US" sz="2800" dirty="0" smtClean="0">
                <a:solidFill>
                  <a:schemeClr val="tx1"/>
                </a:solidFill>
              </a:rPr>
              <a:t>.</a:t>
            </a:r>
          </a:p>
          <a:p>
            <a:pPr lvl="8" algn="just"/>
            <a:r>
              <a:rPr lang="en-US" sz="2800" dirty="0" smtClean="0">
                <a:solidFill>
                  <a:schemeClr val="tx1"/>
                </a:solidFill>
              </a:rPr>
              <a:t>Changes </a:t>
            </a:r>
            <a:r>
              <a:rPr lang="en-US" sz="2800" dirty="0" smtClean="0">
                <a:solidFill>
                  <a:schemeClr val="tx1"/>
                </a:solidFill>
              </a:rPr>
              <a:t>in productivity of the Public Service can thus have a significant impact on </a:t>
            </a:r>
            <a:r>
              <a:rPr lang="en-US" sz="2800" b="1" dirty="0" smtClean="0">
                <a:solidFill>
                  <a:srgbClr val="FF0000"/>
                </a:solidFill>
              </a:rPr>
              <a:t>ECOMONIC GROWTH</a:t>
            </a:r>
            <a:r>
              <a:rPr lang="en-US" sz="2800" dirty="0" smtClean="0">
                <a:solidFill>
                  <a:schemeClr val="tx1"/>
                </a:solidFill>
              </a:rPr>
              <a:t> </a:t>
            </a:r>
            <a:r>
              <a:rPr lang="en-US" sz="2800" dirty="0" smtClean="0">
                <a:solidFill>
                  <a:schemeClr val="tx1"/>
                </a:solidFill>
              </a:rPr>
              <a:t>and the lives of citizens</a:t>
            </a:r>
          </a:p>
          <a:p>
            <a:pPr>
              <a:buNone/>
            </a:pPr>
            <a:endParaRPr lang="en-ZA" dirty="0"/>
          </a:p>
        </p:txBody>
      </p:sp>
      <p:pic>
        <p:nvPicPr>
          <p:cNvPr id="4" name="Content Placeholder 8" descr="http://assailedteacher.files.wordpress.com/2012/05/economy-stupid-300x300.jpg"/>
          <p:cNvPicPr>
            <a:picLocks/>
          </p:cNvPicPr>
          <p:nvPr/>
        </p:nvPicPr>
        <p:blipFill>
          <a:blip r:embed="rId2" cstate="print"/>
          <a:srcRect/>
          <a:stretch>
            <a:fillRect/>
          </a:stretch>
        </p:blipFill>
        <p:spPr bwMode="auto">
          <a:xfrm>
            <a:off x="611560" y="3212976"/>
            <a:ext cx="2952328" cy="3240360"/>
          </a:xfrm>
          <a:prstGeom prst="rect">
            <a:avLst/>
          </a:prstGeom>
          <a:noFill/>
          <a:ln w="9525">
            <a:noFill/>
            <a:miter lim="800000"/>
            <a:headEnd/>
            <a:tailEnd/>
          </a:ln>
          <a:effectLst/>
        </p:spPr>
      </p:pic>
    </p:spTree>
    <p:extLst>
      <p:ext uri="{BB962C8B-B14F-4D97-AF65-F5344CB8AC3E}">
        <p14:creationId xmlns:p14="http://schemas.microsoft.com/office/powerpoint/2010/main" val="305522499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6</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Building a Capable State </a:t>
            </a:r>
            <a:r>
              <a:rPr lang="en-US" sz="3200" b="1" dirty="0" err="1" smtClean="0">
                <a:solidFill>
                  <a:schemeClr val="accent2">
                    <a:lumMod val="50000"/>
                  </a:schemeClr>
                </a:solidFill>
                <a:latin typeface="+mn-lt"/>
              </a:rPr>
              <a:t>ito</a:t>
            </a:r>
            <a:r>
              <a:rPr lang="en-US" sz="3200" b="1" dirty="0" smtClean="0">
                <a:solidFill>
                  <a:schemeClr val="accent2">
                    <a:lumMod val="50000"/>
                  </a:schemeClr>
                </a:solidFill>
                <a:latin typeface="+mn-lt"/>
              </a:rPr>
              <a:t> the NDP</a:t>
            </a: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ZA" sz="2800" dirty="0" smtClean="0"/>
              <a:t>Unevenness in capacity </a:t>
            </a:r>
            <a:r>
              <a:rPr lang="en-ZA" sz="2800" dirty="0"/>
              <a:t>that leads to uneven performance in local</a:t>
            </a:r>
            <a:r>
              <a:rPr lang="en-ZA" sz="2800" dirty="0" smtClean="0"/>
              <a:t>, provincial </a:t>
            </a:r>
            <a:r>
              <a:rPr lang="en-ZA" sz="2800" dirty="0"/>
              <a:t>and national government. </a:t>
            </a:r>
            <a:endParaRPr lang="en-ZA" sz="2800" dirty="0" smtClean="0"/>
          </a:p>
          <a:p>
            <a:r>
              <a:rPr lang="en-ZA" sz="2800" dirty="0" smtClean="0"/>
              <a:t>This </a:t>
            </a:r>
            <a:r>
              <a:rPr lang="en-ZA" sz="2800" dirty="0"/>
              <a:t>is </a:t>
            </a:r>
            <a:r>
              <a:rPr lang="en-ZA" sz="2800" dirty="0" smtClean="0"/>
              <a:t>caused by </a:t>
            </a:r>
            <a:r>
              <a:rPr lang="en-ZA" sz="2800" dirty="0"/>
              <a:t>a complex set of factors, including tensions in </a:t>
            </a:r>
            <a:r>
              <a:rPr lang="en-ZA" sz="2800" dirty="0" smtClean="0"/>
              <a:t>the political-administrative </a:t>
            </a:r>
            <a:r>
              <a:rPr lang="en-ZA" sz="2800" dirty="0"/>
              <a:t>interface, instability of </a:t>
            </a:r>
            <a:r>
              <a:rPr lang="en-ZA" sz="2800" dirty="0" smtClean="0"/>
              <a:t>the </a:t>
            </a:r>
            <a:r>
              <a:rPr lang="en-ZA" sz="2800" b="1" i="1" dirty="0" smtClean="0"/>
              <a:t>administrative </a:t>
            </a:r>
            <a:r>
              <a:rPr lang="en-ZA" sz="2800" b="1" i="1" dirty="0"/>
              <a:t>leadership</a:t>
            </a:r>
            <a:r>
              <a:rPr lang="en-ZA" sz="2800" dirty="0"/>
              <a:t>, skills deficits, the </a:t>
            </a:r>
            <a:r>
              <a:rPr lang="en-ZA" sz="2800" dirty="0" smtClean="0"/>
              <a:t>erosion of </a:t>
            </a:r>
            <a:r>
              <a:rPr lang="en-ZA" sz="2800" dirty="0"/>
              <a:t>accountability and authority, poor organisational</a:t>
            </a:r>
          </a:p>
          <a:p>
            <a:pPr marL="0" indent="0">
              <a:buNone/>
            </a:pPr>
            <a:r>
              <a:rPr lang="en-ZA" sz="2800" dirty="0" smtClean="0"/>
              <a:t>   design </a:t>
            </a:r>
            <a:r>
              <a:rPr lang="en-ZA" sz="2800" dirty="0"/>
              <a:t>and low staff morale. </a:t>
            </a:r>
            <a:endParaRPr lang="en-ZA" sz="2800" dirty="0" smtClean="0"/>
          </a:p>
          <a:p>
            <a:pPr marL="0" indent="0">
              <a:buNone/>
            </a:pPr>
            <a:endParaRPr lang="en-GB" sz="2800" b="1" dirty="0" smtClean="0">
              <a:solidFill>
                <a:srgbClr val="000000"/>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7</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Building a Capable State </a:t>
            </a:r>
            <a:r>
              <a:rPr lang="en-US" sz="3200" b="1" dirty="0" err="1" smtClean="0">
                <a:solidFill>
                  <a:schemeClr val="accent2">
                    <a:lumMod val="50000"/>
                  </a:schemeClr>
                </a:solidFill>
                <a:latin typeface="+mn-lt"/>
              </a:rPr>
              <a:t>ito</a:t>
            </a:r>
            <a:r>
              <a:rPr lang="en-US" sz="3200" b="1" dirty="0" smtClean="0">
                <a:solidFill>
                  <a:schemeClr val="accent2">
                    <a:lumMod val="50000"/>
                  </a:schemeClr>
                </a:solidFill>
                <a:latin typeface="+mn-lt"/>
              </a:rPr>
              <a:t> the NDP</a:t>
            </a: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GB" sz="2800" dirty="0"/>
              <a:t>The SA Public Service has to respond to the impact of the changing global economy whilst still improving efficiencies and effectiveness of public administration service delivery. </a:t>
            </a:r>
            <a:endParaRPr lang="en-GB" sz="2800" dirty="0" smtClean="0"/>
          </a:p>
          <a:p>
            <a:r>
              <a:rPr lang="en-GB" sz="2800" dirty="0" smtClean="0"/>
              <a:t>It </a:t>
            </a:r>
            <a:r>
              <a:rPr lang="en-GB" sz="2800" dirty="0"/>
              <a:t>has to look inwardly into the impacts of post-1994 New Public Management (NPM) on the rising costs in running public administration without necessarily yielding tangible results</a:t>
            </a:r>
            <a:endParaRPr lang="en-GB" sz="2800" b="1" dirty="0" smtClean="0">
              <a:solidFill>
                <a:srgbClr val="000000"/>
              </a:solidFill>
              <a:cs typeface="Arial" charset="0"/>
            </a:endParaRPr>
          </a:p>
        </p:txBody>
      </p:sp>
    </p:spTree>
    <p:extLst>
      <p:ext uri="{BB962C8B-B14F-4D97-AF65-F5344CB8AC3E}">
        <p14:creationId xmlns:p14="http://schemas.microsoft.com/office/powerpoint/2010/main" val="16460072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8</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smtClean="0">
                <a:solidFill>
                  <a:schemeClr val="accent2">
                    <a:lumMod val="50000"/>
                  </a:schemeClr>
                </a:solidFill>
                <a:latin typeface="+mn-lt"/>
              </a:rPr>
              <a:t>Impact of PS Reforms since 1994</a:t>
            </a:r>
            <a:endParaRPr lang="en-US" sz="3200" b="1" dirty="0" smtClean="0">
              <a:solidFill>
                <a:schemeClr val="accent2">
                  <a:lumMod val="50000"/>
                </a:schemeClr>
              </a:solidFill>
              <a:latin typeface="+mn-lt"/>
            </a:endParaRP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GB" sz="2800" dirty="0" smtClean="0"/>
              <a:t>The </a:t>
            </a:r>
            <a:r>
              <a:rPr lang="en-GB" sz="2800" dirty="0"/>
              <a:t>drive to </a:t>
            </a:r>
            <a:r>
              <a:rPr lang="en-GB" sz="2800" dirty="0" err="1"/>
              <a:t>marketise</a:t>
            </a:r>
            <a:r>
              <a:rPr lang="en-GB" sz="2800" dirty="0"/>
              <a:t> the </a:t>
            </a:r>
            <a:r>
              <a:rPr lang="en-GB" sz="2800" dirty="0" smtClean="0"/>
              <a:t>PS </a:t>
            </a:r>
            <a:r>
              <a:rPr lang="en-GB" sz="2800" dirty="0"/>
              <a:t>service under the pretext of modernising processes and systems, has yielded a less than ideal situation. </a:t>
            </a:r>
            <a:endParaRPr lang="en-GB" sz="2800" dirty="0" smtClean="0"/>
          </a:p>
          <a:p>
            <a:r>
              <a:rPr lang="en-GB" sz="2800" dirty="0" smtClean="0"/>
              <a:t>Most </a:t>
            </a:r>
            <a:r>
              <a:rPr lang="en-GB" sz="2800" dirty="0"/>
              <a:t>government department’s operations are run in less than an efficient and desirable </a:t>
            </a:r>
            <a:r>
              <a:rPr lang="en-GB" sz="2800" dirty="0" smtClean="0"/>
              <a:t>manner (MPAT). </a:t>
            </a:r>
          </a:p>
          <a:p>
            <a:r>
              <a:rPr lang="en-GB" sz="2800" dirty="0" smtClean="0"/>
              <a:t>The SA Public Service has to respond to the impact of </a:t>
            </a:r>
            <a:r>
              <a:rPr lang="en-GB" sz="2800" dirty="0"/>
              <a:t>the changing global economy whilst still improving efficiencies and effectiveness of public administration service delivery. </a:t>
            </a:r>
            <a:endParaRPr lang="en-GB" sz="2800" b="1" dirty="0" smtClean="0">
              <a:solidFill>
                <a:srgbClr val="000000"/>
              </a:solidFill>
              <a:cs typeface="Arial" charset="0"/>
            </a:endParaRPr>
          </a:p>
        </p:txBody>
      </p:sp>
    </p:spTree>
    <p:extLst>
      <p:ext uri="{BB962C8B-B14F-4D97-AF65-F5344CB8AC3E}">
        <p14:creationId xmlns:p14="http://schemas.microsoft.com/office/powerpoint/2010/main" val="16460072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F5DABA68-E146-4934-8C24-30C5D4BBA568}" type="slidenum">
              <a:rPr lang="en-GB" smtClean="0"/>
              <a:pPr/>
              <a:t>9</a:t>
            </a:fld>
            <a:endParaRPr lang="en-GB" smtClean="0"/>
          </a:p>
        </p:txBody>
      </p:sp>
      <p:sp>
        <p:nvSpPr>
          <p:cNvPr id="38915" name="Rectangle 1026"/>
          <p:cNvSpPr>
            <a:spLocks noGrp="1" noChangeArrowheads="1"/>
          </p:cNvSpPr>
          <p:nvPr>
            <p:ph type="title"/>
          </p:nvPr>
        </p:nvSpPr>
        <p:spPr>
          <a:xfrm>
            <a:off x="609600" y="304800"/>
            <a:ext cx="8138864" cy="533400"/>
          </a:xfrm>
        </p:spPr>
        <p:txBody>
          <a:bodyPr/>
          <a:lstStyle/>
          <a:p>
            <a:r>
              <a:rPr lang="en-US" sz="3200" b="1" dirty="0">
                <a:solidFill>
                  <a:schemeClr val="accent2">
                    <a:lumMod val="50000"/>
                  </a:schemeClr>
                </a:solidFill>
                <a:latin typeface="+mn-lt"/>
              </a:rPr>
              <a:t>Impact of PS Reforms since 1994</a:t>
            </a:r>
            <a:endParaRPr lang="en-US" sz="3200" b="1" dirty="0" smtClean="0">
              <a:solidFill>
                <a:schemeClr val="accent2">
                  <a:lumMod val="50000"/>
                </a:schemeClr>
              </a:solidFill>
              <a:latin typeface="+mn-lt"/>
            </a:endParaRPr>
          </a:p>
        </p:txBody>
      </p:sp>
      <p:sp>
        <p:nvSpPr>
          <p:cNvPr id="543747" name="Rectangle 1027"/>
          <p:cNvSpPr>
            <a:spLocks noGrp="1" noChangeArrowheads="1"/>
          </p:cNvSpPr>
          <p:nvPr>
            <p:ph type="body" idx="1"/>
          </p:nvPr>
        </p:nvSpPr>
        <p:spPr>
          <a:xfrm>
            <a:off x="457200" y="1357313"/>
            <a:ext cx="8115300" cy="4857750"/>
          </a:xfrm>
          <a:solidFill>
            <a:schemeClr val="accent5">
              <a:lumMod val="40000"/>
              <a:lumOff val="60000"/>
            </a:schemeClr>
          </a:solidFill>
        </p:spPr>
        <p:txBody>
          <a:bodyPr/>
          <a:lstStyle/>
          <a:p>
            <a:r>
              <a:rPr lang="en-GB" sz="2800" dirty="0" smtClean="0"/>
              <a:t>It </a:t>
            </a:r>
            <a:r>
              <a:rPr lang="en-GB" sz="2800" dirty="0"/>
              <a:t>has to look inwardly into the impacts of post-1994 New Public Management (NPM) on the rising costs in running public administration without necessarily yielding </a:t>
            </a:r>
            <a:r>
              <a:rPr lang="en-GB" sz="2800" dirty="0" smtClean="0"/>
              <a:t>the desired tangible results.</a:t>
            </a:r>
          </a:p>
          <a:p>
            <a:r>
              <a:rPr lang="en-GB" sz="2800" dirty="0" smtClean="0">
                <a:solidFill>
                  <a:srgbClr val="000000"/>
                </a:solidFill>
                <a:cs typeface="Arial" charset="0"/>
              </a:rPr>
              <a:t>The increasing spending in government has to be curbed if we want to see economic growth</a:t>
            </a:r>
          </a:p>
          <a:p>
            <a:r>
              <a:rPr lang="en-GB" sz="2800" dirty="0" smtClean="0">
                <a:solidFill>
                  <a:srgbClr val="000000"/>
                </a:solidFill>
                <a:cs typeface="Arial" charset="0"/>
              </a:rPr>
              <a:t>The spiralling wage bill is of concern to government as highlighted in the recent MTBPS</a:t>
            </a:r>
            <a:endParaRPr lang="en-GB" sz="2800" dirty="0" smtClean="0">
              <a:solidFill>
                <a:srgbClr val="000000"/>
              </a:solidFill>
              <a:cs typeface="Arial" charset="0"/>
            </a:endParaRPr>
          </a:p>
        </p:txBody>
      </p:sp>
    </p:spTree>
    <p:extLst>
      <p:ext uri="{BB962C8B-B14F-4D97-AF65-F5344CB8AC3E}">
        <p14:creationId xmlns:p14="http://schemas.microsoft.com/office/powerpoint/2010/main" val="1610261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kumimoji="0" lang="en-US" sz="32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kumimoji="0" lang="en-US" sz="32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13203</TotalTime>
  <Words>2396</Words>
  <Application>Microsoft Office PowerPoint</Application>
  <PresentationFormat>On-screen Show (4:3)</PresentationFormat>
  <Paragraphs>368</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Edge</vt:lpstr>
      <vt:lpstr>   MANAGING INCREASING DEMANDS FOR PUBLIC SERVICES AMIDST THE SHRINKING PUBLIC RESOURCES  </vt:lpstr>
      <vt:lpstr>Presentation Outline</vt:lpstr>
      <vt:lpstr>PowerPoint Presentation</vt:lpstr>
      <vt:lpstr>Background</vt:lpstr>
      <vt:lpstr>Rationale</vt:lpstr>
      <vt:lpstr>Building a Capable State ito the NDP</vt:lpstr>
      <vt:lpstr>Building a Capable State ito the NDP</vt:lpstr>
      <vt:lpstr>Impact of PS Reforms since 1994</vt:lpstr>
      <vt:lpstr>Impact of PS Reforms since 1994</vt:lpstr>
      <vt:lpstr>SA as a Developmental State</vt:lpstr>
      <vt:lpstr>Challenges raised in NDP</vt:lpstr>
      <vt:lpstr>Addressing NDP Challenges on Capability</vt:lpstr>
      <vt:lpstr>Addressing NDP Challenges on Capability</vt:lpstr>
      <vt:lpstr>Addressing NDP Challenges on Capability</vt:lpstr>
      <vt:lpstr>Addressing NDP Challenges on Capability</vt:lpstr>
      <vt:lpstr>GENERIC DEFINITION OF PRODUCTIVITY </vt:lpstr>
      <vt:lpstr>Evolution of Productivity in the  Public Service </vt:lpstr>
      <vt:lpstr>Evolution of Productivity in the  Public Service </vt:lpstr>
      <vt:lpstr>PowerPoint Presentation</vt:lpstr>
      <vt:lpstr>Multi-factors impacting on Productivity </vt:lpstr>
      <vt:lpstr>Key Service Productivity Drivers</vt:lpstr>
      <vt:lpstr>LEADERSHIP </vt:lpstr>
      <vt:lpstr>LEADERSHIP  </vt:lpstr>
      <vt:lpstr>MANAGEMENT PRACTICES   </vt:lpstr>
      <vt:lpstr>PowerPoint Presentation</vt:lpstr>
      <vt:lpstr>PowerPoint Presentation</vt:lpstr>
      <vt:lpstr>Strategic Change Focus</vt:lpstr>
      <vt:lpstr>PowerPoint Presentation</vt:lpstr>
      <vt:lpstr>QUANTITY vs QUALITY</vt:lpstr>
      <vt:lpstr>SERVICES PRODUCTIVITY </vt:lpstr>
      <vt:lpstr>HOWEVER…..SERVICE PRODUCTIVITY</vt:lpstr>
      <vt:lpstr>PRODUCTIVITY Measurement</vt:lpstr>
      <vt:lpstr>PS EXAMPLE LABOUR PRODUCTIVITY </vt:lpstr>
      <vt:lpstr>PowerPoint Presentation</vt:lpstr>
      <vt:lpstr>MEASURING TOTAL SERVICE PRODUCTIVITY </vt:lpstr>
      <vt:lpstr>Measuring and Managing Public Service Productivity: </vt:lpstr>
      <vt:lpstr>Measuring and Managing Public Service Productivity</vt:lpstr>
      <vt:lpstr>Measuring and Managing Public Service Productivity</vt:lpstr>
      <vt:lpstr>Measuring and Managing Public Service Productivity</vt:lpstr>
      <vt:lpstr>Measuring and Managing Public Service Productivity</vt:lpstr>
      <vt:lpstr>Matrix Approach</vt:lpstr>
      <vt:lpstr>Matrix Approach</vt:lpstr>
      <vt:lpstr>Discussions</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public services to the people: What strategies are working – South African experiences</dc:title>
  <dc:creator>Colette Clark</dc:creator>
  <cp:lastModifiedBy>Colette Clark</cp:lastModifiedBy>
  <cp:revision>596</cp:revision>
  <dcterms:created xsi:type="dcterms:W3CDTF">2007-07-11T08:55:50Z</dcterms:created>
  <dcterms:modified xsi:type="dcterms:W3CDTF">2014-11-26T08:02:50Z</dcterms:modified>
</cp:coreProperties>
</file>