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0" r:id="rId2"/>
    <p:sldId id="321" r:id="rId3"/>
    <p:sldId id="322" r:id="rId4"/>
    <p:sldId id="357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8" r:id="rId16"/>
    <p:sldId id="350" r:id="rId17"/>
    <p:sldId id="354" r:id="rId18"/>
    <p:sldId id="353" r:id="rId19"/>
    <p:sldId id="360" r:id="rId20"/>
    <p:sldId id="351" r:id="rId21"/>
    <p:sldId id="361" r:id="rId22"/>
    <p:sldId id="352" r:id="rId23"/>
    <p:sldId id="362" r:id="rId24"/>
    <p:sldId id="355" r:id="rId25"/>
    <p:sldId id="356" r:id="rId26"/>
    <p:sldId id="363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FBA2-8C31-4627-9459-426B94DECC02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CE17D-B4D4-45FA-B137-FABCA27490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87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fld id="{CDB32085-C60D-4144-AC89-50FD3DA6E8A9}" type="datetimeFigureOut">
              <a:rPr lang="en-ZA" smtClean="0"/>
              <a:pPr/>
              <a:t>2014/11/27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fld id="{BE21FA26-B8C3-4EB0-892E-3C32C7F8F92A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031" name="Picture 8" descr="Discover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12113" y="5791200"/>
            <a:ext cx="8191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Ehlanzeni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52400"/>
            <a:ext cx="979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dirty="0" smtClean="0"/>
              <a:t>MPUMALANGA SENOIR MANAGEMENT SUMMIT 2014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/>
          <a:lstStyle/>
          <a:p>
            <a:r>
              <a:rPr lang="en-US" dirty="0" smtClean="0"/>
              <a:t>Presentation by Adv. Hugh Mbatha</a:t>
            </a:r>
          </a:p>
          <a:p>
            <a:pPr lvl="0">
              <a:spcBef>
                <a:spcPct val="0"/>
              </a:spcBef>
            </a:pPr>
            <a:endParaRPr lang="en-US" sz="2400" b="1" i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0">
              <a:spcBef>
                <a:spcPct val="0"/>
              </a:spcBef>
            </a:pPr>
            <a:r>
              <a:rPr lang="en-US" sz="2400" b="1" i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Ingwenyama </a:t>
            </a:r>
            <a:r>
              <a:rPr lang="en-US" sz="24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Lodge, White River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89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WHAT TYPE OF MANAGER IS REQUIRED TO ACHIEVE AN IDEAL MUNICIPALITY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(NDP)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Professionalizing of the public sector;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Local Government to be made an employer of choice;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Staff at all levels be afforded authority, experience and support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 of graduates and development </a:t>
            </a:r>
            <a:r>
              <a:rPr lang="en-US" dirty="0" err="1" smtClean="0">
                <a:solidFill>
                  <a:prstClr val="black"/>
                </a:solidFill>
              </a:rPr>
              <a:t>programmes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6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WHAT TYPE OF MANAGER IS REQUIRED TO ACHIEVE AN IDEAL MUNICIPALITY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(FACTS)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Non-financial people occupying CFO posts;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Non – asset management people do asset management work;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Junior Technicians appointed as Engineers;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People with poor or non existent experience manage complex entities called municipalities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61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GOVERNANCE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WE</a:t>
            </a:r>
            <a:r>
              <a:rPr lang="en-US" dirty="0" smtClean="0">
                <a:solidFill>
                  <a:prstClr val="black"/>
                </a:solidFill>
              </a:rPr>
              <a:t> have municipal councils that do not meet every month;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Decisions not made in terms of the Law;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WHOSE FAULT IS IT?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Our Governance is not in its best of shape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WHAT NEEDS TO BE DONE (Debate)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73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SPATIAL PLANNING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Our Cities, townships, Villages still planned in an apartheid set up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Short term planning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DEVELOPMENTAL PLANNING (NDP VISION 2030)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60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INFRASTRUCTURE PLANNING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Infrastructure implementation, project </a:t>
            </a:r>
            <a:r>
              <a:rPr lang="en-US" dirty="0" err="1" smtClean="0">
                <a:solidFill>
                  <a:prstClr val="black"/>
                </a:solidFill>
              </a:rPr>
              <a:t>mngt</a:t>
            </a:r>
            <a:r>
              <a:rPr lang="en-US" dirty="0" smtClean="0">
                <a:solidFill>
                  <a:prstClr val="black"/>
                </a:solidFill>
              </a:rPr>
              <a:t>, maintenance is a problem in our municipalities;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77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INFRASTRUCTURE PLANNING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Service Delivery protests – not much about whether we deliver services or not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BUT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(Quality, funds spent but no delivery, honesty with public funds, corruption…)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4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LEADERSHIP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Developmental Leadership </a:t>
            </a:r>
            <a:r>
              <a:rPr lang="en-US" b="1" dirty="0" smtClean="0">
                <a:solidFill>
                  <a:prstClr val="black"/>
                </a:solidFill>
              </a:rPr>
              <a:t>(Mayor)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Developmental Leadership </a:t>
            </a:r>
            <a:r>
              <a:rPr lang="en-US" b="1" dirty="0" smtClean="0">
                <a:solidFill>
                  <a:prstClr val="black"/>
                </a:solidFill>
              </a:rPr>
              <a:t>(Speaker)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Developmental Leadership </a:t>
            </a:r>
            <a:r>
              <a:rPr lang="en-US" b="1" dirty="0" smtClean="0">
                <a:solidFill>
                  <a:prstClr val="black"/>
                </a:solidFill>
              </a:rPr>
              <a:t>(MM)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Developmental Leadership </a:t>
            </a:r>
            <a:r>
              <a:rPr lang="en-US" b="1" dirty="0" smtClean="0">
                <a:solidFill>
                  <a:prstClr val="black"/>
                </a:solidFill>
              </a:rPr>
              <a:t>(CFO)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Developmental Leadership </a:t>
            </a:r>
            <a:r>
              <a:rPr lang="en-US" b="1" dirty="0" smtClean="0">
                <a:solidFill>
                  <a:prstClr val="black"/>
                </a:solidFill>
              </a:rPr>
              <a:t>(Managers)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=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Good Performance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Good Credibility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Quality Service Delivery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Developmental LG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(IDEAL MUNICIPALITY)</a:t>
            </a:r>
            <a:endParaRPr lang="en-US" dirty="0">
              <a:solidFill>
                <a:srgbClr val="3366FF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WHAT MUST WE DO DIFFERENTLY?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Service Delivery protests – not much about </a:t>
            </a:r>
            <a:r>
              <a:rPr lang="en-US" dirty="0" err="1" smtClean="0">
                <a:solidFill>
                  <a:prstClr val="black"/>
                </a:solidFill>
              </a:rPr>
              <a:t>wherether</a:t>
            </a:r>
            <a:r>
              <a:rPr lang="en-US" dirty="0" smtClean="0">
                <a:solidFill>
                  <a:prstClr val="black"/>
                </a:solidFill>
              </a:rPr>
              <a:t> we deliver services or not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Quality, honesty with public funds, corruption,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9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u="sng" dirty="0" smtClean="0">
                <a:solidFill>
                  <a:prstClr val="black"/>
                </a:solidFill>
              </a:rPr>
              <a:t>Do we need a new type of professionals in an ideal municipality? And what would it take?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One who understands developmental duties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One who can provide the right kind of leadership 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Energetic leadership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Passionate leadership</a:t>
            </a:r>
          </a:p>
          <a:p>
            <a:pPr lvl="1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Responsible leadership</a:t>
            </a:r>
          </a:p>
          <a:p>
            <a:pPr marL="457200" lvl="1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75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 MINSTER PRAVIN GORDHAN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(NON-NEGOTIABLES)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We must put people and their concerns first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Create conditions for decent living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Look for opportunities to increase economic activity and widen revenue base </a:t>
            </a:r>
            <a:r>
              <a:rPr lang="en-US" u="sng" dirty="0" smtClean="0">
                <a:solidFill>
                  <a:srgbClr val="FF0000"/>
                </a:solidFill>
              </a:rPr>
              <a:t>(INVEST)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Cut wastages, spend public funds prudently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WHAT MUST WE DO DIFFERENTLY?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Service Delivery protests – not much about </a:t>
            </a:r>
            <a:r>
              <a:rPr lang="en-US" dirty="0" err="1" smtClean="0">
                <a:solidFill>
                  <a:prstClr val="black"/>
                </a:solidFill>
              </a:rPr>
              <a:t>wherether</a:t>
            </a:r>
            <a:r>
              <a:rPr lang="en-US" dirty="0" smtClean="0">
                <a:solidFill>
                  <a:prstClr val="black"/>
                </a:solidFill>
              </a:rPr>
              <a:t> we deliver services or not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Quality, honesty with public funds, corruption,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87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 MINSTER PRAVIN GORDHAN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(NON-NEGOTIABLES)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5. Strive for Good Governance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6. Infrastructure maintenance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7. Constant contact with communities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8</a:t>
            </a:r>
            <a:r>
              <a:rPr lang="en-US" dirty="0" smtClean="0">
                <a:solidFill>
                  <a:prstClr val="black"/>
                </a:solidFill>
              </a:rPr>
              <a:t>. Hire competent staff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9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/>
              <a:t>AN IDEAL MUNICIPALITY: EXPLORING EFFECTIVE AND EFFICIENT SERVICE DELIVERY AND MANAGEMENT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42915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prstClr val="black"/>
                </a:solidFill>
              </a:rPr>
              <a:t>MINSTER PRAVIN GORDHAN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prstClr val="black"/>
                </a:solidFill>
              </a:rPr>
              <a:t>(NON-NEGOTIABLES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9. Restore services urgently and efficiently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10. Use community works </a:t>
            </a:r>
            <a:r>
              <a:rPr lang="en-US" dirty="0" err="1" smtClean="0">
                <a:solidFill>
                  <a:prstClr val="black"/>
                </a:solidFill>
              </a:rPr>
              <a:t>programme</a:t>
            </a:r>
            <a:r>
              <a:rPr lang="en-US" dirty="0" smtClean="0">
                <a:solidFill>
                  <a:prstClr val="black"/>
                </a:solidFill>
              </a:rPr>
              <a:t> creatively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7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 smtClean="0">
              <a:solidFill>
                <a:prstClr val="black"/>
              </a:solidFill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WHAT MUST WE DO DIFFERENTLY?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b="1" i="1" dirty="0" smtClean="0">
              <a:solidFill>
                <a:prstClr val="black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9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 smtClean="0">
                <a:solidFill>
                  <a:prstClr val="black"/>
                </a:solidFill>
              </a:rPr>
              <a:t>MY NON – NEGOTIABLES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Clean Administration (Audit Reports) </a:t>
            </a:r>
            <a:r>
              <a:rPr lang="en-US" dirty="0" smtClean="0">
                <a:solidFill>
                  <a:srgbClr val="FF0000"/>
                </a:solidFill>
              </a:rPr>
              <a:t>NB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Effective support of LM’s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Willingness to be supported LM’s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Skilled support staff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Professional work ethics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Honest section 57 managers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56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NON – NEGOTIABLES (ADV MBATHA)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Political and Administrative memory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Implement PMS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Consequence management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1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WHAT ARE YOUR NON – NEGOTIABLES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……?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..….?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……?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..….?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..….?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..….?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2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ARE YOU MANAGING AN IDEAL MUNICIPALITY?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4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AM I MANAGING AN IDEAL MUNICIPALITY?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43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THANK YOU!</a:t>
            </a:r>
            <a:br>
              <a:rPr lang="en-ZA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Preamble of the Constitution: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Recognize the injuries of our past: Honor those who suffered for injustice &amp; freedom in our land; Respect those who have worked to build &amp; develop our country;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8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Preamble of the Constitution: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Believe that SA belongs to all who live in it, united in our diversity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Heal the divisions of the past;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25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Establish a society based on democratic values, social justice &amp; fundamental human rights;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Improve the quality of life of all citizens &amp; free the potential of each person.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0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“ As freedom loving people, we want to see our country prosper and provide </a:t>
            </a:r>
            <a:r>
              <a:rPr lang="en-US" b="1" dirty="0" smtClean="0">
                <a:solidFill>
                  <a:prstClr val="black"/>
                </a:solidFill>
              </a:rPr>
              <a:t>basic services to all</a:t>
            </a:r>
            <a:r>
              <a:rPr lang="en-US" dirty="0" smtClean="0">
                <a:solidFill>
                  <a:prstClr val="black"/>
                </a:solidFill>
              </a:rPr>
              <a:t>. For our freedom can never be complete and democracy stable, unless the </a:t>
            </a:r>
            <a:r>
              <a:rPr lang="en-US" b="1" dirty="0" smtClean="0">
                <a:solidFill>
                  <a:prstClr val="black"/>
                </a:solidFill>
              </a:rPr>
              <a:t>basic needs are met</a:t>
            </a:r>
            <a:r>
              <a:rPr lang="en-US" dirty="0" smtClean="0">
                <a:solidFill>
                  <a:prstClr val="black"/>
                </a:solidFill>
              </a:rPr>
              <a:t>. We have seen the stability that development brings. And in turn, we know that peace is the most powerful weapon that any community or nation can have”.(</a:t>
            </a:r>
            <a:r>
              <a:rPr lang="en-US" i="1" u="sng" dirty="0" smtClean="0">
                <a:solidFill>
                  <a:prstClr val="black"/>
                </a:solidFill>
              </a:rPr>
              <a:t>my emphasis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Former President Nelson Mandela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77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REALITY IS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prstClr val="black"/>
                </a:solidFill>
              </a:rPr>
              <a:t>Municipalities are the spaces in which complex processes of development, governance, transformation of life &amp; living conditions takes place </a:t>
            </a:r>
            <a:r>
              <a:rPr lang="en-US" b="1" i="1" dirty="0" smtClean="0">
                <a:solidFill>
                  <a:prstClr val="black"/>
                </a:solidFill>
              </a:rPr>
              <a:t>every single day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0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REALITY IS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Space where our children grow to adulthood;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Where our talents are shaped; and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Where our institutions operate and our well being, determined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93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WHAT IS AN IDEAL MUNICPALITY?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OUR RESPONSIBILITY</a:t>
            </a:r>
            <a:endParaRPr lang="en-US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MUST</a:t>
            </a:r>
            <a:r>
              <a:rPr lang="en-US" dirty="0" smtClean="0">
                <a:solidFill>
                  <a:prstClr val="black"/>
                </a:solidFill>
              </a:rPr>
              <a:t> work with our citizens and different groupings in our spaces on a daily basis</a:t>
            </a:r>
            <a:endParaRPr lang="en-US" dirty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MUST</a:t>
            </a:r>
            <a:r>
              <a:rPr lang="en-US" dirty="0" smtClean="0">
                <a:solidFill>
                  <a:prstClr val="black"/>
                </a:solidFill>
              </a:rPr>
              <a:t> structure and manage our administration, budgeting and planning processes in such a way that we prioritize the needs of the people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5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EDM</Template>
  <TotalTime>1528</TotalTime>
  <Words>934</Words>
  <Application>Microsoft Office PowerPoint</Application>
  <PresentationFormat>On-screen Show (4:3)</PresentationFormat>
  <Paragraphs>322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EDM</vt:lpstr>
      <vt:lpstr>MPUMALANGA SENOIR MANAGEMENT SUMMIT 2014 </vt:lpstr>
      <vt:lpstr>Slide 2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WHAT IS AN IDEAL MUNICPALITY?</vt:lpstr>
      <vt:lpstr>         THANK YOU!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OUTCOME ON  PRE-DETERMINED OBJECTIVES 2012/13</dc:title>
  <dc:creator>Marietha M. Diedericks</dc:creator>
  <cp:lastModifiedBy>SikhosanaJ</cp:lastModifiedBy>
  <cp:revision>136</cp:revision>
  <dcterms:created xsi:type="dcterms:W3CDTF">2014-01-08T09:59:47Z</dcterms:created>
  <dcterms:modified xsi:type="dcterms:W3CDTF">2014-11-27T08:58:26Z</dcterms:modified>
</cp:coreProperties>
</file>