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9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635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321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59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110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691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01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599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419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378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937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397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7C36-7749-4737-9813-733136A34EB6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847E-E51F-4A71-8FF8-10425B5315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413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Recap on Day 1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Key Issues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414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Dynamic leadership in an ever-changing environment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dirty="0" smtClean="0"/>
              <a:t>Highlight of key issues:</a:t>
            </a:r>
          </a:p>
          <a:p>
            <a:r>
              <a:rPr lang="en-ZA" dirty="0" smtClean="0"/>
              <a:t>Context and complexity of change</a:t>
            </a:r>
          </a:p>
          <a:p>
            <a:r>
              <a:rPr lang="en-ZA" dirty="0" smtClean="0"/>
              <a:t>Leadership as service</a:t>
            </a:r>
          </a:p>
          <a:p>
            <a:r>
              <a:rPr lang="en-ZA" dirty="0" smtClean="0"/>
              <a:t>Thinking purpose, outcomes, impact</a:t>
            </a:r>
          </a:p>
          <a:p>
            <a:r>
              <a:rPr lang="en-ZA" dirty="0" smtClean="0"/>
              <a:t>Being an enabler of tomorrow’s success today</a:t>
            </a:r>
          </a:p>
          <a:p>
            <a:r>
              <a:rPr lang="en-ZA" dirty="0" smtClean="0"/>
              <a:t>Decisive ethical action</a:t>
            </a:r>
          </a:p>
          <a:p>
            <a:r>
              <a:rPr lang="en-ZA" dirty="0" smtClean="0"/>
              <a:t>Doing what is required even when it is not easy</a:t>
            </a:r>
          </a:p>
          <a:p>
            <a:r>
              <a:rPr lang="en-ZA" dirty="0" smtClean="0"/>
              <a:t>Learning and professional development</a:t>
            </a:r>
          </a:p>
          <a:p>
            <a:r>
              <a:rPr lang="en-ZA" dirty="0" smtClean="0"/>
              <a:t>Leadership  -  Principled</a:t>
            </a:r>
            <a:r>
              <a:rPr lang="en-ZA" dirty="0" smtClean="0"/>
              <a:t>, relational, distributed, sustainable, and builds on previous accomplishments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80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Accountability in the Public Sector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Building public confidence</a:t>
            </a:r>
          </a:p>
          <a:p>
            <a:r>
              <a:rPr lang="en-ZA" dirty="0" smtClean="0"/>
              <a:t>Accounting to build public trust</a:t>
            </a:r>
          </a:p>
          <a:p>
            <a:r>
              <a:rPr lang="en-ZA" dirty="0" smtClean="0"/>
              <a:t>Political and administrative accountability</a:t>
            </a:r>
          </a:p>
          <a:p>
            <a:r>
              <a:rPr lang="en-ZA" dirty="0" smtClean="0"/>
              <a:t>Improving audit outcomes</a:t>
            </a:r>
          </a:p>
          <a:p>
            <a:r>
              <a:rPr lang="en-ZA" dirty="0" smtClean="0"/>
              <a:t>Replicating pockets of excellence – learning from those who have succeeded</a:t>
            </a:r>
          </a:p>
          <a:p>
            <a:r>
              <a:rPr lang="en-ZA" dirty="0" smtClean="0"/>
              <a:t>Quality of annual performance reports</a:t>
            </a:r>
          </a:p>
          <a:p>
            <a:r>
              <a:rPr lang="en-ZA" dirty="0" smtClean="0"/>
              <a:t>Service delivery reporting will become key in future audits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80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Addressing Barriers to Accountability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Deal with prolonged vacancies to address instability</a:t>
            </a:r>
          </a:p>
          <a:p>
            <a:r>
              <a:rPr lang="en-ZA" dirty="0" smtClean="0"/>
              <a:t>Monitor the implementation of policies</a:t>
            </a:r>
          </a:p>
          <a:p>
            <a:r>
              <a:rPr lang="en-ZA" dirty="0" smtClean="0"/>
              <a:t>Have consequences for poor performance and transgressions</a:t>
            </a:r>
          </a:p>
          <a:p>
            <a:r>
              <a:rPr lang="en-ZA" dirty="0" smtClean="0"/>
              <a:t>Inability to learn from mistakes to build systems of internal controls</a:t>
            </a:r>
          </a:p>
          <a:p>
            <a:r>
              <a:rPr lang="en-ZA" dirty="0" smtClean="0"/>
              <a:t>Poor budgeting and planning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061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Are we facing the same direction?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Constitutional imperatives</a:t>
            </a:r>
          </a:p>
          <a:p>
            <a:r>
              <a:rPr lang="en-ZA" dirty="0" smtClean="0"/>
              <a:t>Our difficult relationship with chapter 9 institutions – our own creation to consolidate constitutional democracy</a:t>
            </a:r>
          </a:p>
          <a:p>
            <a:r>
              <a:rPr lang="en-ZA" dirty="0" smtClean="0"/>
              <a:t>Respect for own laws</a:t>
            </a:r>
          </a:p>
          <a:p>
            <a:r>
              <a:rPr lang="en-ZA" dirty="0" smtClean="0"/>
              <a:t>A developing culture of subversion – self destructive </a:t>
            </a:r>
            <a:r>
              <a:rPr lang="en-ZA" dirty="0" err="1" smtClean="0"/>
              <a:t>tendenccies</a:t>
            </a:r>
            <a:endParaRPr lang="en-ZA" dirty="0" smtClean="0"/>
          </a:p>
          <a:p>
            <a:r>
              <a:rPr lang="en-ZA" dirty="0" smtClean="0"/>
              <a:t>Shared vision</a:t>
            </a:r>
          </a:p>
          <a:p>
            <a:r>
              <a:rPr lang="en-ZA" dirty="0" smtClean="0"/>
              <a:t>Exemplary leadership</a:t>
            </a:r>
          </a:p>
          <a:p>
            <a:r>
              <a:rPr lang="en-ZA" dirty="0" smtClean="0"/>
              <a:t>Value add (relevant skills and knowledge)</a:t>
            </a:r>
          </a:p>
          <a:p>
            <a:r>
              <a:rPr lang="en-ZA" dirty="0" smtClean="0"/>
              <a:t>Having the right people, having the right systems, having the right intentions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32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Common factors for service delivery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Better evidence for better decision making</a:t>
            </a:r>
          </a:p>
          <a:p>
            <a:r>
              <a:rPr lang="en-ZA" dirty="0" smtClean="0"/>
              <a:t>Greater engagement and empowerment of the people –  taking people for granted is dangerous</a:t>
            </a:r>
          </a:p>
          <a:p>
            <a:r>
              <a:rPr lang="en-ZA" dirty="0" smtClean="0"/>
              <a:t>Investment in skills and creating a conducive environment for innovation</a:t>
            </a:r>
          </a:p>
          <a:p>
            <a:r>
              <a:rPr lang="en-ZA" dirty="0" smtClean="0"/>
              <a:t>We must be change-</a:t>
            </a:r>
            <a:r>
              <a:rPr lang="en-ZA" dirty="0" err="1" smtClean="0"/>
              <a:t>proned</a:t>
            </a:r>
            <a:r>
              <a:rPr lang="en-ZA" dirty="0" smtClean="0"/>
              <a:t> to adapt to complex and changing environments</a:t>
            </a:r>
          </a:p>
          <a:p>
            <a:r>
              <a:rPr lang="en-ZA" dirty="0" smtClean="0"/>
              <a:t>Results and impact orientation is critical</a:t>
            </a:r>
          </a:p>
          <a:p>
            <a:r>
              <a:rPr lang="en-ZA" dirty="0" smtClean="0"/>
              <a:t>Quality of leadership</a:t>
            </a:r>
          </a:p>
          <a:p>
            <a:r>
              <a:rPr lang="en-ZA" dirty="0" smtClean="0"/>
              <a:t>Creating learning organizations – improve performance through knowledge and insights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287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transformation Journey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ZA" dirty="0" smtClean="0"/>
              <a:t>Towards a capable developmental state – transformation progress since 1994</a:t>
            </a:r>
          </a:p>
          <a:p>
            <a:r>
              <a:rPr lang="en-ZA" dirty="0" smtClean="0"/>
              <a:t>The role of the state in the progressive realization of socio-economic rights</a:t>
            </a:r>
          </a:p>
          <a:p>
            <a:r>
              <a:rPr lang="en-ZA" dirty="0" smtClean="0"/>
              <a:t>What are the underlying factors that engender social exclusion</a:t>
            </a:r>
          </a:p>
          <a:p>
            <a:r>
              <a:rPr lang="en-ZA" dirty="0" smtClean="0"/>
              <a:t>Service delivery for improving the capabilities of our people – social impact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2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 values-driven public service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ZA" dirty="0" smtClean="0"/>
              <a:t>Professionalism and excellence in public </a:t>
            </a:r>
            <a:r>
              <a:rPr lang="en-ZA" dirty="0" err="1" smtClean="0"/>
              <a:t>public</a:t>
            </a:r>
            <a:r>
              <a:rPr lang="en-ZA" dirty="0" smtClean="0"/>
              <a:t> administration</a:t>
            </a:r>
          </a:p>
          <a:p>
            <a:r>
              <a:rPr lang="en-ZA" dirty="0" smtClean="0"/>
              <a:t>Constitutional values of dignity, equality, and the advancement of human rights and freedoms</a:t>
            </a:r>
          </a:p>
          <a:p>
            <a:r>
              <a:rPr lang="en-ZA" dirty="0" smtClean="0"/>
              <a:t>Efficiency, effectiveness, development-orientation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2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Recruitment: Developmental States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ZA" dirty="0" smtClean="0"/>
              <a:t>Finding ways of improving the recruitment processes – revisit current practices</a:t>
            </a:r>
          </a:p>
          <a:p>
            <a:r>
              <a:rPr lang="en-ZA" dirty="0" smtClean="0"/>
              <a:t>Entry examinations – a consideration</a:t>
            </a:r>
          </a:p>
          <a:p>
            <a:r>
              <a:rPr lang="en-ZA" dirty="0" smtClean="0"/>
              <a:t>Exam requirement for promotion</a:t>
            </a:r>
          </a:p>
          <a:p>
            <a:r>
              <a:rPr lang="en-ZA" dirty="0" smtClean="0"/>
              <a:t>Probation and internship</a:t>
            </a:r>
          </a:p>
          <a:p>
            <a:r>
              <a:rPr lang="en-ZA" dirty="0" smtClean="0"/>
              <a:t>Need to focus on succession planning and career </a:t>
            </a:r>
            <a:r>
              <a:rPr lang="en-ZA" dirty="0" err="1"/>
              <a:t>p</a:t>
            </a:r>
            <a:r>
              <a:rPr lang="en-ZA" dirty="0" err="1" smtClean="0"/>
              <a:t>athing</a:t>
            </a:r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0429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The role of performance management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ZA" dirty="0" smtClean="0"/>
              <a:t>To what extent does the system improve service delivery and evaluate performance fairly and objectively</a:t>
            </a:r>
          </a:p>
          <a:p>
            <a:r>
              <a:rPr lang="en-ZA" dirty="0" smtClean="0"/>
              <a:t>Building planning and financial modelling capabilities in the public service</a:t>
            </a:r>
          </a:p>
          <a:p>
            <a:r>
              <a:rPr lang="en-ZA" dirty="0" smtClean="0"/>
              <a:t>Eliminate the manipulation of the performance management and development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429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Competencies of Public Service Leadership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Some of the key ones highlighted</a:t>
            </a:r>
          </a:p>
          <a:p>
            <a:r>
              <a:rPr lang="en-ZA" dirty="0" smtClean="0"/>
              <a:t>Strategic thinking</a:t>
            </a:r>
          </a:p>
          <a:p>
            <a:r>
              <a:rPr lang="en-ZA" dirty="0" smtClean="0"/>
              <a:t>vision</a:t>
            </a:r>
          </a:p>
          <a:p>
            <a:r>
              <a:rPr lang="en-ZA" dirty="0" smtClean="0"/>
              <a:t>Achieving results </a:t>
            </a:r>
          </a:p>
          <a:p>
            <a:r>
              <a:rPr lang="en-ZA" dirty="0" smtClean="0"/>
              <a:t>Commitment</a:t>
            </a:r>
          </a:p>
          <a:p>
            <a:r>
              <a:rPr lang="en-ZA" dirty="0" smtClean="0"/>
              <a:t>Building relations</a:t>
            </a:r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0429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Setting the Scene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Creating a responsive and caring government</a:t>
            </a:r>
          </a:p>
          <a:p>
            <a:r>
              <a:rPr lang="en-ZA" dirty="0" smtClean="0"/>
              <a:t>Our collective focus on addressing the triple challenges of unemployment, poverty and inequality</a:t>
            </a:r>
          </a:p>
          <a:p>
            <a:r>
              <a:rPr lang="en-ZA" dirty="0" smtClean="0"/>
              <a:t>Defending the integrity of the state</a:t>
            </a:r>
          </a:p>
          <a:p>
            <a:r>
              <a:rPr lang="en-ZA" dirty="0" smtClean="0"/>
              <a:t>Managing consequences for poor performance</a:t>
            </a:r>
          </a:p>
          <a:p>
            <a:r>
              <a:rPr lang="en-ZA" dirty="0" smtClean="0"/>
              <a:t>Having the right people, right systems and right intentions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57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Political-Administrative Interface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ZA" dirty="0" smtClean="0"/>
              <a:t>In developmental states – the notion of insulation </a:t>
            </a:r>
          </a:p>
          <a:p>
            <a:r>
              <a:rPr lang="en-ZA" dirty="0" smtClean="0"/>
              <a:t>Addressing inherent contradictions in the legislation – PFMA and Public Service Act on the role of Accounting Officers and the EAs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0429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r>
              <a:rPr lang="en-ZA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29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Unpacking key policy imperatives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Understanding and responding to the policy environment</a:t>
            </a:r>
          </a:p>
          <a:p>
            <a:r>
              <a:rPr lang="en-ZA" dirty="0" smtClean="0"/>
              <a:t>Strategic focus on the implementation of key priorities</a:t>
            </a:r>
          </a:p>
          <a:p>
            <a:r>
              <a:rPr lang="en-ZA" dirty="0" smtClean="0"/>
              <a:t>Building capacities for policy analysis and implementation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9057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Productivity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Measuring productivity of the public service</a:t>
            </a:r>
          </a:p>
          <a:p>
            <a:r>
              <a:rPr lang="en-ZA" dirty="0" smtClean="0"/>
              <a:t>Improving efficiencies and effectiveness</a:t>
            </a:r>
          </a:p>
          <a:p>
            <a:r>
              <a:rPr lang="en-ZA" dirty="0" smtClean="0"/>
              <a:t>Government operations are run in less than efficient and desirable manner (MPAT) – efficacy of management processes a major challenge</a:t>
            </a:r>
          </a:p>
          <a:p>
            <a:r>
              <a:rPr lang="en-ZA" dirty="0" smtClean="0"/>
              <a:t>Paradigm shift from public service performance to productivity</a:t>
            </a:r>
          </a:p>
          <a:p>
            <a:r>
              <a:rPr lang="en-ZA" dirty="0" smtClean="0"/>
              <a:t>Introduction of productivity measures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1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 as Developmental State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Role of the state in bringing about social transformation</a:t>
            </a:r>
          </a:p>
          <a:p>
            <a:r>
              <a:rPr lang="en-ZA" dirty="0" smtClean="0"/>
              <a:t>Addressing NDP challenges on capability</a:t>
            </a:r>
          </a:p>
          <a:p>
            <a:pPr lvl="1"/>
            <a:r>
              <a:rPr lang="en-ZA" dirty="0" smtClean="0"/>
              <a:t>Deal with wastage</a:t>
            </a:r>
          </a:p>
          <a:p>
            <a:r>
              <a:rPr lang="en-ZA" dirty="0" err="1" smtClean="0"/>
              <a:t>Presenteism</a:t>
            </a:r>
            <a:r>
              <a:rPr lang="en-ZA" dirty="0" smtClean="0"/>
              <a:t> vs productivity </a:t>
            </a:r>
          </a:p>
          <a:p>
            <a:r>
              <a:rPr lang="en-ZA" dirty="0" smtClean="0"/>
              <a:t>Focus on productivity measures</a:t>
            </a:r>
          </a:p>
          <a:p>
            <a:pPr lvl="1"/>
            <a:r>
              <a:rPr lang="en-ZA" dirty="0" smtClean="0"/>
              <a:t>Quality within norms and standards</a:t>
            </a:r>
          </a:p>
          <a:p>
            <a:pPr lvl="1"/>
            <a:r>
              <a:rPr lang="en-ZA" dirty="0" smtClean="0"/>
              <a:t>Speed delivery/ timeliness and predictability</a:t>
            </a:r>
          </a:p>
          <a:p>
            <a:pPr lvl="1"/>
            <a:r>
              <a:rPr lang="en-ZA" dirty="0" smtClean="0"/>
              <a:t>Dependability/flexibility/Durability and with a </a:t>
            </a:r>
            <a:r>
              <a:rPr lang="en-ZA" dirty="0" err="1" smtClean="0"/>
              <a:t>utlitarian</a:t>
            </a:r>
            <a:r>
              <a:rPr lang="en-ZA" dirty="0" smtClean="0"/>
              <a:t> value to citizens</a:t>
            </a:r>
          </a:p>
          <a:p>
            <a:pPr lvl="1"/>
            <a:r>
              <a:rPr lang="en-ZA" dirty="0" smtClean="0"/>
              <a:t>Quantity within set norms and standards</a:t>
            </a:r>
          </a:p>
          <a:p>
            <a:pPr lvl="1"/>
            <a:r>
              <a:rPr lang="en-ZA" dirty="0" smtClean="0"/>
              <a:t>Cost benefit within economies of scale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19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Productivity Drivers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Measuring what matters</a:t>
            </a:r>
          </a:p>
          <a:p>
            <a:r>
              <a:rPr lang="en-ZA" dirty="0" smtClean="0"/>
              <a:t>Building leadership and management capability</a:t>
            </a:r>
          </a:p>
          <a:p>
            <a:r>
              <a:rPr lang="en-ZA" dirty="0" smtClean="0"/>
              <a:t>Creating productivity workplace cultures</a:t>
            </a:r>
          </a:p>
          <a:p>
            <a:r>
              <a:rPr lang="en-ZA" dirty="0" smtClean="0"/>
              <a:t>Encouraging innovation and the use of technology</a:t>
            </a:r>
          </a:p>
          <a:p>
            <a:r>
              <a:rPr lang="en-ZA" dirty="0" smtClean="0"/>
              <a:t>Continuous </a:t>
            </a:r>
            <a:r>
              <a:rPr lang="en-ZA" dirty="0" err="1" smtClean="0"/>
              <a:t>orgaisational</a:t>
            </a:r>
            <a:r>
              <a:rPr lang="en-ZA" dirty="0" smtClean="0"/>
              <a:t> learning</a:t>
            </a:r>
          </a:p>
          <a:p>
            <a:r>
              <a:rPr lang="en-ZA" dirty="0" err="1" smtClean="0"/>
              <a:t>Organisaning</a:t>
            </a:r>
            <a:r>
              <a:rPr lang="en-ZA" dirty="0" smtClean="0"/>
              <a:t> work efficiently</a:t>
            </a:r>
          </a:p>
        </p:txBody>
      </p:sp>
    </p:spTree>
    <p:extLst>
      <p:ext uri="{BB962C8B-B14F-4D97-AF65-F5344CB8AC3E}">
        <p14:creationId xmlns:p14="http://schemas.microsoft.com/office/powerpoint/2010/main" val="4780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Role of Leadership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Productivity – depends on manager/supervisor</a:t>
            </a:r>
          </a:p>
          <a:p>
            <a:r>
              <a:rPr lang="en-ZA" dirty="0" smtClean="0"/>
              <a:t>Management practices in operations are directly linked to productivity</a:t>
            </a:r>
          </a:p>
          <a:p>
            <a:r>
              <a:rPr lang="en-ZA" dirty="0" smtClean="0"/>
              <a:t>Consequence management and the ability to follow through action impacts on productivity</a:t>
            </a:r>
          </a:p>
        </p:txBody>
      </p:sp>
    </p:spTree>
    <p:extLst>
      <p:ext uri="{BB962C8B-B14F-4D97-AF65-F5344CB8AC3E}">
        <p14:creationId xmlns:p14="http://schemas.microsoft.com/office/powerpoint/2010/main" val="19763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Quantity vs Quality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Productivity – depends on manager/supervisor</a:t>
            </a:r>
          </a:p>
          <a:p>
            <a:r>
              <a:rPr lang="en-ZA" dirty="0" smtClean="0"/>
              <a:t>Management practices in operations are directly linked to productivity</a:t>
            </a:r>
          </a:p>
          <a:p>
            <a:r>
              <a:rPr lang="en-ZA" dirty="0" smtClean="0"/>
              <a:t>Consequence management and the ability to follow through action impacts on productivity</a:t>
            </a:r>
          </a:p>
          <a:p>
            <a:r>
              <a:rPr lang="en-ZA" dirty="0" smtClean="0"/>
              <a:t>Linking salary increases </a:t>
            </a:r>
            <a:r>
              <a:rPr lang="en-ZA" smtClean="0"/>
              <a:t>to productivity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1431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Innovation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Entrenching a culture of innovation to improve the quality of service delivery</a:t>
            </a:r>
          </a:p>
          <a:p>
            <a:r>
              <a:rPr lang="en-ZA" dirty="0" smtClean="0"/>
              <a:t>Knowledge sharing central to improvement and innovation</a:t>
            </a:r>
          </a:p>
          <a:p>
            <a:r>
              <a:rPr lang="en-ZA" dirty="0" smtClean="0"/>
              <a:t>Replicating pockets of excellence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997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774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Recap on Day 1</vt:lpstr>
      <vt:lpstr>Setting the Scene</vt:lpstr>
      <vt:lpstr>Unpacking key policy imperatives</vt:lpstr>
      <vt:lpstr>Productivity </vt:lpstr>
      <vt:lpstr>SA as Developmental State</vt:lpstr>
      <vt:lpstr>Productivity Drivers</vt:lpstr>
      <vt:lpstr>The Role of Leadership</vt:lpstr>
      <vt:lpstr>Quantity vs Quality</vt:lpstr>
      <vt:lpstr>Innovation</vt:lpstr>
      <vt:lpstr>Dynamic leadership in an ever-changing environment</vt:lpstr>
      <vt:lpstr>Accountability in the Public Sector</vt:lpstr>
      <vt:lpstr>Addressing Barriers to Accountability</vt:lpstr>
      <vt:lpstr>Are we facing the same direction?</vt:lpstr>
      <vt:lpstr>Common factors for service delivery</vt:lpstr>
      <vt:lpstr>The transformation Journey</vt:lpstr>
      <vt:lpstr>A values-driven public service</vt:lpstr>
      <vt:lpstr>Recruitment: Developmental States</vt:lpstr>
      <vt:lpstr>The role of performance management</vt:lpstr>
      <vt:lpstr>Competencies of Public Service Leadership</vt:lpstr>
      <vt:lpstr>Political-Administrative Interface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Issues</dc:title>
  <dc:creator>User</dc:creator>
  <cp:lastModifiedBy>User</cp:lastModifiedBy>
  <cp:revision>27</cp:revision>
  <dcterms:created xsi:type="dcterms:W3CDTF">2014-11-26T09:29:15Z</dcterms:created>
  <dcterms:modified xsi:type="dcterms:W3CDTF">2014-11-27T05:52:29Z</dcterms:modified>
</cp:coreProperties>
</file>