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300" r:id="rId3"/>
    <p:sldId id="301" r:id="rId4"/>
    <p:sldId id="258" r:id="rId5"/>
    <p:sldId id="259" r:id="rId6"/>
    <p:sldId id="261" r:id="rId7"/>
    <p:sldId id="260" r:id="rId8"/>
    <p:sldId id="298" r:id="rId9"/>
    <p:sldId id="262" r:id="rId10"/>
    <p:sldId id="263" r:id="rId11"/>
    <p:sldId id="297"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1" r:id="rId29"/>
    <p:sldId id="282" r:id="rId30"/>
    <p:sldId id="283" r:id="rId31"/>
    <p:sldId id="285" r:id="rId32"/>
    <p:sldId id="286" r:id="rId33"/>
    <p:sldId id="287" r:id="rId34"/>
    <p:sldId id="288" r:id="rId35"/>
    <p:sldId id="289" r:id="rId36"/>
    <p:sldId id="290" r:id="rId37"/>
    <p:sldId id="291" r:id="rId38"/>
    <p:sldId id="292" r:id="rId39"/>
    <p:sldId id="299" r:id="rId40"/>
    <p:sldId id="293" r:id="rId41"/>
    <p:sldId id="294" r:id="rId42"/>
    <p:sldId id="295" r:id="rId43"/>
    <p:sldId id="296" r:id="rId44"/>
    <p:sldId id="302"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71" autoAdjust="0"/>
  </p:normalViewPr>
  <p:slideViewPr>
    <p:cSldViewPr snapToGrid="0" snapToObjects="1">
      <p:cViewPr>
        <p:scale>
          <a:sx n="70" d="100"/>
          <a:sy n="70" d="100"/>
        </p:scale>
        <p:origin x="-138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FDFF8D-6357-49B0-8586-0B12665C8147}" type="datetimeFigureOut">
              <a:rPr lang="en-ZA" smtClean="0"/>
              <a:t>2014/11/27</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2EA1B1-7E6F-440D-B255-989C6640C9C8}" type="slidenum">
              <a:rPr lang="en-ZA" smtClean="0"/>
              <a:t>‹#›</a:t>
            </a:fld>
            <a:endParaRPr lang="en-ZA"/>
          </a:p>
        </p:txBody>
      </p:sp>
    </p:spTree>
    <p:extLst>
      <p:ext uri="{BB962C8B-B14F-4D97-AF65-F5344CB8AC3E}">
        <p14:creationId xmlns:p14="http://schemas.microsoft.com/office/powerpoint/2010/main" val="954155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BA2EA1B1-7E6F-440D-B255-989C6640C9C8}" type="slidenum">
              <a:rPr lang="en-ZA" smtClean="0"/>
              <a:t>2</a:t>
            </a:fld>
            <a:endParaRPr lang="en-ZA"/>
          </a:p>
        </p:txBody>
      </p:sp>
    </p:spTree>
    <p:extLst>
      <p:ext uri="{BB962C8B-B14F-4D97-AF65-F5344CB8AC3E}">
        <p14:creationId xmlns:p14="http://schemas.microsoft.com/office/powerpoint/2010/main" val="3115959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Tree>
    <p:extLst>
      <p:ext uri="{BB962C8B-B14F-4D97-AF65-F5344CB8AC3E}">
        <p14:creationId xmlns:p14="http://schemas.microsoft.com/office/powerpoint/2010/main" val="188154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Tree>
    <p:extLst>
      <p:ext uri="{BB962C8B-B14F-4D97-AF65-F5344CB8AC3E}">
        <p14:creationId xmlns:p14="http://schemas.microsoft.com/office/powerpoint/2010/main" val="2084323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7EE1FF42-0AED-4F09-B565-F7C016BD021D}" type="slidenum">
              <a:rPr lang="en-ZA" smtClean="0"/>
              <a:t>40</a:t>
            </a:fld>
            <a:endParaRPr lang="en-ZA"/>
          </a:p>
        </p:txBody>
      </p:sp>
    </p:spTree>
    <p:extLst>
      <p:ext uri="{BB962C8B-B14F-4D97-AF65-F5344CB8AC3E}">
        <p14:creationId xmlns:p14="http://schemas.microsoft.com/office/powerpoint/2010/main" val="1662825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4EF6776-A4B7-1C4D-B1F9-2B9029E89AE3}" type="datetimeFigureOut">
              <a:rPr lang="en-US" smtClean="0"/>
              <a:t>11/27/2014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3862CD-2CE4-D846-9F15-15300DCE1BBC}" type="slidenum">
              <a:rPr lang="en-US" smtClean="0"/>
              <a:t>‹#›</a:t>
            </a:fld>
            <a:endParaRPr lang="en-US"/>
          </a:p>
        </p:txBody>
      </p:sp>
    </p:spTree>
    <p:extLst>
      <p:ext uri="{BB962C8B-B14F-4D97-AF65-F5344CB8AC3E}">
        <p14:creationId xmlns:p14="http://schemas.microsoft.com/office/powerpoint/2010/main" val="94704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4EF6776-A4B7-1C4D-B1F9-2B9029E89AE3}" type="datetimeFigureOut">
              <a:rPr lang="en-US" smtClean="0"/>
              <a:t>11/27/2014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3862CD-2CE4-D846-9F15-15300DCE1BBC}" type="slidenum">
              <a:rPr lang="en-US" smtClean="0"/>
              <a:t>‹#›</a:t>
            </a:fld>
            <a:endParaRPr lang="en-US"/>
          </a:p>
        </p:txBody>
      </p:sp>
    </p:spTree>
    <p:extLst>
      <p:ext uri="{BB962C8B-B14F-4D97-AF65-F5344CB8AC3E}">
        <p14:creationId xmlns:p14="http://schemas.microsoft.com/office/powerpoint/2010/main" val="4001278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4EF6776-A4B7-1C4D-B1F9-2B9029E89AE3}" type="datetimeFigureOut">
              <a:rPr lang="en-US" smtClean="0"/>
              <a:t>11/27/2014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3862CD-2CE4-D846-9F15-15300DCE1BBC}" type="slidenum">
              <a:rPr lang="en-US" smtClean="0"/>
              <a:t>‹#›</a:t>
            </a:fld>
            <a:endParaRPr lang="en-US"/>
          </a:p>
        </p:txBody>
      </p:sp>
    </p:spTree>
    <p:extLst>
      <p:ext uri="{BB962C8B-B14F-4D97-AF65-F5344CB8AC3E}">
        <p14:creationId xmlns:p14="http://schemas.microsoft.com/office/powerpoint/2010/main" val="506802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4EF6776-A4B7-1C4D-B1F9-2B9029E89AE3}" type="datetimeFigureOut">
              <a:rPr lang="en-US" smtClean="0"/>
              <a:t>11/27/2014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3862CD-2CE4-D846-9F15-15300DCE1BBC}" type="slidenum">
              <a:rPr lang="en-US" smtClean="0"/>
              <a:t>‹#›</a:t>
            </a:fld>
            <a:endParaRPr lang="en-US"/>
          </a:p>
        </p:txBody>
      </p:sp>
    </p:spTree>
    <p:extLst>
      <p:ext uri="{BB962C8B-B14F-4D97-AF65-F5344CB8AC3E}">
        <p14:creationId xmlns:p14="http://schemas.microsoft.com/office/powerpoint/2010/main" val="2274928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4EF6776-A4B7-1C4D-B1F9-2B9029E89AE3}" type="datetimeFigureOut">
              <a:rPr lang="en-US" smtClean="0"/>
              <a:t>11/27/2014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3862CD-2CE4-D846-9F15-15300DCE1BBC}" type="slidenum">
              <a:rPr lang="en-US" smtClean="0"/>
              <a:t>‹#›</a:t>
            </a:fld>
            <a:endParaRPr lang="en-US"/>
          </a:p>
        </p:txBody>
      </p:sp>
    </p:spTree>
    <p:extLst>
      <p:ext uri="{BB962C8B-B14F-4D97-AF65-F5344CB8AC3E}">
        <p14:creationId xmlns:p14="http://schemas.microsoft.com/office/powerpoint/2010/main" val="2033925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4EF6776-A4B7-1C4D-B1F9-2B9029E89AE3}" type="datetimeFigureOut">
              <a:rPr lang="en-US" smtClean="0"/>
              <a:t>11/27/2014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93862CD-2CE4-D846-9F15-15300DCE1BBC}" type="slidenum">
              <a:rPr lang="en-US" smtClean="0"/>
              <a:t>‹#›</a:t>
            </a:fld>
            <a:endParaRPr lang="en-US"/>
          </a:p>
        </p:txBody>
      </p:sp>
    </p:spTree>
    <p:extLst>
      <p:ext uri="{BB962C8B-B14F-4D97-AF65-F5344CB8AC3E}">
        <p14:creationId xmlns:p14="http://schemas.microsoft.com/office/powerpoint/2010/main" val="735616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A4EF6776-A4B7-1C4D-B1F9-2B9029E89AE3}" type="datetimeFigureOut">
              <a:rPr lang="en-US" smtClean="0"/>
              <a:t>11/27/2014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93862CD-2CE4-D846-9F15-15300DCE1BBC}" type="slidenum">
              <a:rPr lang="en-US" smtClean="0"/>
              <a:t>‹#›</a:t>
            </a:fld>
            <a:endParaRPr lang="en-US"/>
          </a:p>
        </p:txBody>
      </p:sp>
    </p:spTree>
    <p:extLst>
      <p:ext uri="{BB962C8B-B14F-4D97-AF65-F5344CB8AC3E}">
        <p14:creationId xmlns:p14="http://schemas.microsoft.com/office/powerpoint/2010/main" val="2674655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4EF6776-A4B7-1C4D-B1F9-2B9029E89AE3}" type="datetimeFigureOut">
              <a:rPr lang="en-US" smtClean="0"/>
              <a:t>11/27/2014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93862CD-2CE4-D846-9F15-15300DCE1BBC}" type="slidenum">
              <a:rPr lang="en-US" smtClean="0"/>
              <a:t>‹#›</a:t>
            </a:fld>
            <a:endParaRPr lang="en-US"/>
          </a:p>
        </p:txBody>
      </p:sp>
    </p:spTree>
    <p:extLst>
      <p:ext uri="{BB962C8B-B14F-4D97-AF65-F5344CB8AC3E}">
        <p14:creationId xmlns:p14="http://schemas.microsoft.com/office/powerpoint/2010/main" val="3783454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4EF6776-A4B7-1C4D-B1F9-2B9029E89AE3}" type="datetimeFigureOut">
              <a:rPr lang="en-US" smtClean="0"/>
              <a:t>11/27/2014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93862CD-2CE4-D846-9F15-15300DCE1BBC}" type="slidenum">
              <a:rPr lang="en-US" smtClean="0"/>
              <a:t>‹#›</a:t>
            </a:fld>
            <a:endParaRPr lang="en-US"/>
          </a:p>
        </p:txBody>
      </p:sp>
    </p:spTree>
    <p:extLst>
      <p:ext uri="{BB962C8B-B14F-4D97-AF65-F5344CB8AC3E}">
        <p14:creationId xmlns:p14="http://schemas.microsoft.com/office/powerpoint/2010/main" val="1830028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4EF6776-A4B7-1C4D-B1F9-2B9029E89AE3}" type="datetimeFigureOut">
              <a:rPr lang="en-US" smtClean="0"/>
              <a:t>11/27/2014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93862CD-2CE4-D846-9F15-15300DCE1BBC}" type="slidenum">
              <a:rPr lang="en-US" smtClean="0"/>
              <a:t>‹#›</a:t>
            </a:fld>
            <a:endParaRPr lang="en-US"/>
          </a:p>
        </p:txBody>
      </p:sp>
    </p:spTree>
    <p:extLst>
      <p:ext uri="{BB962C8B-B14F-4D97-AF65-F5344CB8AC3E}">
        <p14:creationId xmlns:p14="http://schemas.microsoft.com/office/powerpoint/2010/main" val="1525064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4EF6776-A4B7-1C4D-B1F9-2B9029E89AE3}" type="datetimeFigureOut">
              <a:rPr lang="en-US" smtClean="0"/>
              <a:t>11/27/2014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93862CD-2CE4-D846-9F15-15300DCE1BBC}" type="slidenum">
              <a:rPr lang="en-US" smtClean="0"/>
              <a:t>‹#›</a:t>
            </a:fld>
            <a:endParaRPr lang="en-US"/>
          </a:p>
        </p:txBody>
      </p:sp>
    </p:spTree>
    <p:extLst>
      <p:ext uri="{BB962C8B-B14F-4D97-AF65-F5344CB8AC3E}">
        <p14:creationId xmlns:p14="http://schemas.microsoft.com/office/powerpoint/2010/main" val="4105368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7180" y="832100"/>
            <a:ext cx="8013659" cy="42700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007180" y="1412384"/>
            <a:ext cx="8013659" cy="525538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80768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2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 Id="rId5" Type="http://schemas.openxmlformats.org/officeDocument/2006/relationships/image" Target="../media/image47.jpeg"/><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3.jpe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81400"/>
            <a:ext cx="7772400" cy="1336386"/>
          </a:xfrm>
        </p:spPr>
        <p:txBody>
          <a:bodyPr/>
          <a:lstStyle/>
          <a:p>
            <a:r>
              <a:rPr lang="en-ZA" dirty="0" smtClean="0"/>
              <a:t>Primary </a:t>
            </a:r>
            <a:r>
              <a:rPr lang="en-ZA" dirty="0"/>
              <a:t>Animal Health </a:t>
            </a:r>
            <a:r>
              <a:rPr lang="en-ZA" dirty="0" smtClean="0"/>
              <a:t>Project</a:t>
            </a:r>
            <a:endParaRPr lang="en-US" dirty="0">
              <a:solidFill>
                <a:schemeClr val="bg1"/>
              </a:solidFill>
            </a:endParaRPr>
          </a:p>
        </p:txBody>
      </p:sp>
      <p:sp>
        <p:nvSpPr>
          <p:cNvPr id="4" name="Subtitle 2"/>
          <p:cNvSpPr>
            <a:spLocks noGrp="1"/>
          </p:cNvSpPr>
          <p:nvPr>
            <p:ph type="subTitle" idx="1"/>
          </p:nvPr>
        </p:nvSpPr>
        <p:spPr>
          <a:xfrm>
            <a:off x="914399" y="3071813"/>
            <a:ext cx="7806520" cy="1554778"/>
          </a:xfrm>
        </p:spPr>
        <p:txBody>
          <a:bodyPr>
            <a:normAutofit/>
          </a:bodyPr>
          <a:lstStyle/>
          <a:p>
            <a:pPr algn="l"/>
            <a:r>
              <a:rPr lang="en-ZA" sz="2000" dirty="0">
                <a:solidFill>
                  <a:schemeClr val="bg1"/>
                </a:solidFill>
              </a:rPr>
              <a:t>SMS SUMMIT: 27 NOVEMBER 2014</a:t>
            </a:r>
          </a:p>
          <a:p>
            <a:pPr algn="l"/>
            <a:r>
              <a:rPr lang="en-ZA" sz="2000" dirty="0">
                <a:solidFill>
                  <a:schemeClr val="bg1"/>
                </a:solidFill>
              </a:rPr>
              <a:t>WHITE RIVER, MPUMALANGA 											</a:t>
            </a:r>
            <a:r>
              <a:rPr lang="en-ZA" sz="2000" dirty="0" smtClean="0">
                <a:solidFill>
                  <a:schemeClr val="bg1"/>
                </a:solidFill>
              </a:rPr>
              <a:t>												MAGADLA</a:t>
            </a:r>
            <a:r>
              <a:rPr lang="en-ZA" sz="2000" dirty="0">
                <a:solidFill>
                  <a:schemeClr val="bg1"/>
                </a:solidFill>
              </a:rPr>
              <a:t>, N </a:t>
            </a:r>
          </a:p>
          <a:p>
            <a:pPr algn="r"/>
            <a:r>
              <a:rPr lang="en-ZA" sz="2000" dirty="0">
                <a:solidFill>
                  <a:schemeClr val="bg1"/>
                </a:solidFill>
              </a:rPr>
              <a:t>GAUTENG VETERINARY SERVICES</a:t>
            </a:r>
          </a:p>
        </p:txBody>
      </p:sp>
    </p:spTree>
    <p:extLst>
      <p:ext uri="{BB962C8B-B14F-4D97-AF65-F5344CB8AC3E}">
        <p14:creationId xmlns:p14="http://schemas.microsoft.com/office/powerpoint/2010/main" val="34669583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ZA" dirty="0" smtClean="0"/>
              <a:t>World Veterinary Day </a:t>
            </a:r>
            <a:endParaRPr lang="en-ZA" dirty="0"/>
          </a:p>
        </p:txBody>
      </p:sp>
      <p:sp>
        <p:nvSpPr>
          <p:cNvPr id="3" name="Content Placeholder 2"/>
          <p:cNvSpPr>
            <a:spLocks noGrp="1"/>
          </p:cNvSpPr>
          <p:nvPr>
            <p:ph idx="1"/>
          </p:nvPr>
        </p:nvSpPr>
        <p:spPr/>
        <p:txBody>
          <a:bodyPr/>
          <a:lstStyle/>
          <a:p>
            <a:r>
              <a:rPr lang="en-ZA" dirty="0" smtClean="0"/>
              <a:t>26 April 2013 </a:t>
            </a:r>
          </a:p>
          <a:p>
            <a:pPr lvl="1"/>
            <a:r>
              <a:rPr lang="en-ZA" dirty="0" err="1" smtClean="0"/>
              <a:t>Zoetis</a:t>
            </a:r>
            <a:r>
              <a:rPr lang="en-ZA" dirty="0" smtClean="0"/>
              <a:t> – </a:t>
            </a:r>
            <a:r>
              <a:rPr lang="en-ZA" dirty="0" err="1" smtClean="0"/>
              <a:t>Valbazen</a:t>
            </a:r>
            <a:r>
              <a:rPr lang="en-ZA" dirty="0" smtClean="0"/>
              <a:t>/ </a:t>
            </a:r>
            <a:r>
              <a:rPr lang="en-ZA" dirty="0" err="1" smtClean="0"/>
              <a:t>Valbantel</a:t>
            </a:r>
            <a:r>
              <a:rPr lang="en-ZA" dirty="0" smtClean="0"/>
              <a:t> </a:t>
            </a:r>
          </a:p>
          <a:p>
            <a:pPr lvl="1"/>
            <a:r>
              <a:rPr lang="en-ZA" dirty="0" err="1" smtClean="0"/>
              <a:t>GMPBasic</a:t>
            </a:r>
            <a:r>
              <a:rPr lang="en-ZA" dirty="0" smtClean="0"/>
              <a:t> – assisted with ear-tagging </a:t>
            </a:r>
          </a:p>
          <a:p>
            <a:pPr lvl="1"/>
            <a:r>
              <a:rPr lang="en-ZA" dirty="0" smtClean="0"/>
              <a:t> OBP, MSD, </a:t>
            </a:r>
          </a:p>
          <a:p>
            <a:pPr lvl="1"/>
            <a:r>
              <a:rPr lang="en-ZA" dirty="0" smtClean="0"/>
              <a:t>UP/OP – Preclinical year – technical skills </a:t>
            </a:r>
          </a:p>
          <a:p>
            <a:pPr lvl="1"/>
            <a:r>
              <a:rPr lang="en-ZA" dirty="0" smtClean="0"/>
              <a:t>GDARD officials – leading the groups </a:t>
            </a:r>
          </a:p>
          <a:p>
            <a:pPr lvl="1"/>
            <a:r>
              <a:rPr lang="en-ZA" dirty="0" smtClean="0"/>
              <a:t>Farmers – provided transport to farms</a:t>
            </a:r>
          </a:p>
          <a:p>
            <a:pPr lvl="1"/>
            <a:r>
              <a:rPr lang="en-ZA" dirty="0" smtClean="0"/>
              <a:t>DRDLR </a:t>
            </a:r>
          </a:p>
          <a:p>
            <a:pPr marL="457200" lvl="1" indent="0">
              <a:buNone/>
            </a:pPr>
            <a:endParaRPr lang="en-ZA" dirty="0"/>
          </a:p>
        </p:txBody>
      </p:sp>
    </p:spTree>
    <p:extLst>
      <p:ext uri="{BB962C8B-B14F-4D97-AF65-F5344CB8AC3E}">
        <p14:creationId xmlns:p14="http://schemas.microsoft.com/office/powerpoint/2010/main" val="27772056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ZA" dirty="0" smtClean="0"/>
              <a:t>DRDLR </a:t>
            </a:r>
            <a:endParaRPr lang="en-ZA" dirty="0"/>
          </a:p>
        </p:txBody>
      </p:sp>
      <p:sp>
        <p:nvSpPr>
          <p:cNvPr id="3" name="Content Placeholder 2"/>
          <p:cNvSpPr>
            <a:spLocks noGrp="1"/>
          </p:cNvSpPr>
          <p:nvPr>
            <p:ph idx="1"/>
          </p:nvPr>
        </p:nvSpPr>
        <p:spPr/>
        <p:txBody>
          <a:bodyPr/>
          <a:lstStyle/>
          <a:p>
            <a:endParaRPr lang="en-ZA" dirty="0" smtClean="0"/>
          </a:p>
          <a:p>
            <a:endParaRPr lang="en-ZA" dirty="0"/>
          </a:p>
          <a:p>
            <a:r>
              <a:rPr lang="en-ZA" dirty="0" smtClean="0"/>
              <a:t>Fencing </a:t>
            </a:r>
          </a:p>
          <a:p>
            <a:r>
              <a:rPr lang="en-ZA" dirty="0" smtClean="0"/>
              <a:t>Handling Facilities </a:t>
            </a:r>
          </a:p>
          <a:p>
            <a:r>
              <a:rPr lang="en-ZA" dirty="0" smtClean="0"/>
              <a:t>Boreholes </a:t>
            </a:r>
            <a:endParaRPr lang="en-ZA" dirty="0"/>
          </a:p>
        </p:txBody>
      </p:sp>
    </p:spTree>
    <p:extLst>
      <p:ext uri="{BB962C8B-B14F-4D97-AF65-F5344CB8AC3E}">
        <p14:creationId xmlns:p14="http://schemas.microsoft.com/office/powerpoint/2010/main" val="11421135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838200"/>
            <a:ext cx="7848600" cy="502568"/>
          </a:xfrm>
        </p:spPr>
        <p:txBody>
          <a:bodyPr>
            <a:normAutofit fontScale="90000"/>
          </a:bodyPr>
          <a:lstStyle/>
          <a:p>
            <a:pPr algn="ctr"/>
            <a:r>
              <a:rPr lang="en-ZA" dirty="0" smtClean="0"/>
              <a:t>Practical </a:t>
            </a:r>
            <a:endParaRPr lang="en-ZA" dirty="0"/>
          </a:p>
        </p:txBody>
      </p:sp>
      <p:pic>
        <p:nvPicPr>
          <p:cNvPr id="3076" name="Picture 4" descr="C:\Users\53559029\Pictures\ASS\0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3816424" cy="3523944"/>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C:\Users\53559029\Pictures\PAH\IMG-20130314-WA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852936"/>
            <a:ext cx="4282160" cy="3798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5197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ZA" dirty="0" smtClean="0"/>
              <a:t>Farmer Participation </a:t>
            </a:r>
            <a:endParaRPr lang="en-ZA"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340766"/>
            <a:ext cx="4645555" cy="280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479" y="1340767"/>
            <a:ext cx="4137521" cy="280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53559029\Pictures\Farmers days\DSC025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3933055"/>
            <a:ext cx="3600400" cy="2954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9781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ZA" dirty="0" smtClean="0"/>
              <a:t>Knowledge transfer </a:t>
            </a:r>
            <a:endParaRPr lang="en-ZA" dirty="0"/>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412776"/>
            <a:ext cx="3346994" cy="273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12776"/>
            <a:ext cx="4067175"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4077072"/>
            <a:ext cx="4361309" cy="278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04972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ZA" dirty="0" smtClean="0"/>
              <a:t>Involve Stakeholders </a:t>
            </a:r>
            <a:endParaRPr lang="en-ZA" dirty="0"/>
          </a:p>
        </p:txBody>
      </p:sp>
      <p:pic>
        <p:nvPicPr>
          <p:cNvPr id="1028" name="Picture 4" descr="C:\Users\53559029\Pictures\Rust de Winter\20140524_1222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2258" y="4035831"/>
            <a:ext cx="3421518" cy="260032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53559029\AppData\Local\Microsoft\Windows\Temporary Internet Files\Content.Outlook\QOKLDR7Q\009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7431" y="1424375"/>
            <a:ext cx="3096344" cy="2387051"/>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508" y="1424376"/>
            <a:ext cx="3208865" cy="2387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9" y="2276873"/>
            <a:ext cx="288032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508" y="4085102"/>
            <a:ext cx="3765420" cy="2551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67853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ZA" dirty="0" smtClean="0"/>
              <a:t>Animal Ear Tagging Process </a:t>
            </a:r>
            <a:endParaRPr lang="en-ZA"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4032290"/>
            <a:ext cx="3590476"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1934" y="1376708"/>
            <a:ext cx="3559999"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4032290"/>
            <a:ext cx="3465406"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376708"/>
            <a:ext cx="3590925" cy="2518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0437" y="2348880"/>
            <a:ext cx="1895475"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05495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ZA" dirty="0" smtClean="0"/>
              <a:t>Dispatch Process </a:t>
            </a:r>
            <a:endParaRPr lang="en-ZA"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556792"/>
            <a:ext cx="8424936"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06639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908720"/>
            <a:ext cx="8496944"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81690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908720"/>
            <a:ext cx="8208912"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429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ZA" dirty="0"/>
              <a:t>Mainly urban with rural constituency of approximately 4%</a:t>
            </a:r>
          </a:p>
          <a:p>
            <a:r>
              <a:rPr lang="en-ZA" dirty="0"/>
              <a:t>Livestock  keepers range from backyard (townships, informal settlements, mining areas) to formal</a:t>
            </a:r>
          </a:p>
          <a:p>
            <a:r>
              <a:rPr lang="en-ZA" dirty="0"/>
              <a:t>Mainly home production for home consumption (</a:t>
            </a:r>
            <a:r>
              <a:rPr lang="en-ZA" sz="1800" dirty="0"/>
              <a:t>income generation or movement of animals to the owner’s home provinces</a:t>
            </a:r>
            <a:r>
              <a:rPr lang="en-ZA" dirty="0"/>
              <a:t>)</a:t>
            </a:r>
          </a:p>
          <a:p>
            <a:r>
              <a:rPr lang="en-ZA" dirty="0"/>
              <a:t>Limited number in formal agricultural land  </a:t>
            </a:r>
          </a:p>
          <a:p>
            <a:endParaRPr lang="en-ZA" dirty="0"/>
          </a:p>
        </p:txBody>
      </p:sp>
      <p:sp>
        <p:nvSpPr>
          <p:cNvPr id="4" name="Title 1"/>
          <p:cNvSpPr>
            <a:spLocks noGrp="1"/>
          </p:cNvSpPr>
          <p:nvPr>
            <p:ph type="title"/>
          </p:nvPr>
        </p:nvSpPr>
        <p:spPr/>
        <p:txBody>
          <a:bodyPr>
            <a:normAutofit fontScale="90000"/>
          </a:bodyPr>
          <a:lstStyle/>
          <a:p>
            <a:r>
              <a:rPr lang="en-ZA" dirty="0" smtClean="0"/>
              <a:t>INTRODUCTION </a:t>
            </a:r>
            <a:endParaRPr lang="en-ZA" dirty="0"/>
          </a:p>
        </p:txBody>
      </p:sp>
    </p:spTree>
    <p:extLst>
      <p:ext uri="{BB962C8B-B14F-4D97-AF65-F5344CB8AC3E}">
        <p14:creationId xmlns:p14="http://schemas.microsoft.com/office/powerpoint/2010/main" val="1551981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836712"/>
            <a:ext cx="8784976"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81905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ZA" dirty="0" smtClean="0"/>
              <a:t>Traceability</a:t>
            </a:r>
            <a:endParaRPr lang="en-ZA"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1340768"/>
            <a:ext cx="7776864"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5085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908720"/>
            <a:ext cx="8208912" cy="553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57967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ZA"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764704"/>
            <a:ext cx="8928992" cy="5976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65925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836712"/>
            <a:ext cx="8964488"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66957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ZA"/>
          </a:p>
        </p:txBody>
      </p:sp>
      <p:sp>
        <p:nvSpPr>
          <p:cNvPr id="3" name="Content Placeholder 2"/>
          <p:cNvSpPr>
            <a:spLocks noGrp="1"/>
          </p:cNvSpPr>
          <p:nvPr>
            <p:ph idx="1"/>
          </p:nvPr>
        </p:nvSpPr>
        <p:spPr/>
        <p:txBody>
          <a:bodyPr/>
          <a:lstStyle/>
          <a:p>
            <a:endParaRPr lang="en-ZA"/>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84" t="7621" r="-2112" b="28619"/>
          <a:stretch/>
        </p:blipFill>
        <p:spPr bwMode="auto">
          <a:xfrm>
            <a:off x="0" y="764704"/>
            <a:ext cx="9324528"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06049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781956"/>
            <a:ext cx="8958858"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19753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46150"/>
          <a:stretch/>
        </p:blipFill>
        <p:spPr bwMode="auto">
          <a:xfrm>
            <a:off x="138022" y="764704"/>
            <a:ext cx="8928339"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34939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smtClean="0"/>
              <a:t>Benefits of Animal ID and Traceability System </a:t>
            </a:r>
            <a:endParaRPr lang="en-ZA" dirty="0"/>
          </a:p>
        </p:txBody>
      </p:sp>
      <p:sp>
        <p:nvSpPr>
          <p:cNvPr id="3" name="Content Placeholder 2"/>
          <p:cNvSpPr>
            <a:spLocks noGrp="1"/>
          </p:cNvSpPr>
          <p:nvPr>
            <p:ph idx="1"/>
          </p:nvPr>
        </p:nvSpPr>
        <p:spPr/>
        <p:txBody>
          <a:bodyPr/>
          <a:lstStyle/>
          <a:p>
            <a:r>
              <a:rPr lang="en-ZA" dirty="0" smtClean="0"/>
              <a:t>Backward and Forward Tracing of movement of animals </a:t>
            </a:r>
          </a:p>
          <a:p>
            <a:pPr lvl="1"/>
            <a:r>
              <a:rPr lang="en-ZA" dirty="0" smtClean="0"/>
              <a:t>70% of new emerging infectious diseases are zoonotic </a:t>
            </a:r>
          </a:p>
          <a:p>
            <a:pPr lvl="1"/>
            <a:r>
              <a:rPr lang="en-ZA" dirty="0" smtClean="0"/>
              <a:t>Product tracking through  value chain </a:t>
            </a:r>
          </a:p>
          <a:p>
            <a:r>
              <a:rPr lang="en-ZA" dirty="0" smtClean="0"/>
              <a:t>Breeding Management and record keeping </a:t>
            </a:r>
          </a:p>
          <a:p>
            <a:r>
              <a:rPr lang="en-ZA" dirty="0" smtClean="0"/>
              <a:t>Stock theft investigations </a:t>
            </a:r>
            <a:endParaRPr lang="en-ZA" dirty="0"/>
          </a:p>
        </p:txBody>
      </p:sp>
    </p:spTree>
    <p:extLst>
      <p:ext uri="{BB962C8B-B14F-4D97-AF65-F5344CB8AC3E}">
        <p14:creationId xmlns:p14="http://schemas.microsoft.com/office/powerpoint/2010/main" val="3349800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211" y="620688"/>
            <a:ext cx="8358789" cy="1008112"/>
          </a:xfrm>
        </p:spPr>
        <p:txBody>
          <a:bodyPr/>
          <a:lstStyle/>
          <a:p>
            <a:pPr algn="ctr"/>
            <a:r>
              <a:rPr lang="en-ZA" dirty="0" smtClean="0"/>
              <a:t>Extension of use of Traceability system in the SA</a:t>
            </a:r>
            <a:endParaRPr lang="en-ZA" dirty="0"/>
          </a:p>
        </p:txBody>
      </p:sp>
      <p:sp>
        <p:nvSpPr>
          <p:cNvPr id="3" name="Content Placeholder 2"/>
          <p:cNvSpPr>
            <a:spLocks noGrp="1"/>
          </p:cNvSpPr>
          <p:nvPr>
            <p:ph idx="1"/>
          </p:nvPr>
        </p:nvSpPr>
        <p:spPr/>
        <p:txBody>
          <a:bodyPr/>
          <a:lstStyle/>
          <a:p>
            <a:endParaRPr lang="en-ZA" dirty="0" smtClean="0"/>
          </a:p>
          <a:p>
            <a:endParaRPr lang="en-ZA" dirty="0" smtClean="0"/>
          </a:p>
          <a:p>
            <a:r>
              <a:rPr lang="en-ZA" dirty="0" smtClean="0"/>
              <a:t>National at the FMD area – Visual Tags </a:t>
            </a:r>
          </a:p>
          <a:p>
            <a:r>
              <a:rPr lang="en-ZA" dirty="0" smtClean="0"/>
              <a:t>Ostrich Industry – EU Exports </a:t>
            </a:r>
          </a:p>
          <a:p>
            <a:r>
              <a:rPr lang="en-ZA" dirty="0" smtClean="0"/>
              <a:t>Northern </a:t>
            </a:r>
            <a:r>
              <a:rPr lang="en-ZA" smtClean="0"/>
              <a:t>Cape </a:t>
            </a:r>
            <a:endParaRPr lang="en-ZA" dirty="0" smtClean="0"/>
          </a:p>
          <a:p>
            <a:endParaRPr lang="en-ZA" dirty="0" smtClean="0"/>
          </a:p>
        </p:txBody>
      </p:sp>
    </p:spTree>
    <p:extLst>
      <p:ext uri="{BB962C8B-B14F-4D97-AF65-F5344CB8AC3E}">
        <p14:creationId xmlns:p14="http://schemas.microsoft.com/office/powerpoint/2010/main" val="33007120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smtClean="0"/>
              <a:t>AGRICULTURAL HOUSEHOLD DISTRIBUTION</a:t>
            </a:r>
            <a:endParaRPr lang="en-ZA" dirty="0"/>
          </a:p>
        </p:txBody>
      </p:sp>
      <p:sp>
        <p:nvSpPr>
          <p:cNvPr id="3" name="Content Placeholder 2"/>
          <p:cNvSpPr>
            <a:spLocks noGrp="1"/>
          </p:cNvSpPr>
          <p:nvPr>
            <p:ph idx="1"/>
          </p:nvPr>
        </p:nvSpPr>
        <p:spPr>
          <a:xfrm>
            <a:off x="758892" y="1412384"/>
            <a:ext cx="8261946" cy="5083950"/>
          </a:xfrm>
        </p:spPr>
        <p:txBody>
          <a:bodyPr/>
          <a:lstStyle/>
          <a:p>
            <a:endParaRPr lang="en-ZA" dirty="0"/>
          </a:p>
        </p:txBody>
      </p:sp>
      <p:sp>
        <p:nvSpPr>
          <p:cNvPr id="7" name="Content Placeholder 2"/>
          <p:cNvSpPr txBox="1">
            <a:spLocks/>
          </p:cNvSpPr>
          <p:nvPr/>
        </p:nvSpPr>
        <p:spPr>
          <a:xfrm>
            <a:off x="860801" y="1556793"/>
            <a:ext cx="8031407" cy="4779639"/>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ZA" smtClean="0"/>
              <a:t> </a:t>
            </a:r>
          </a:p>
          <a:p>
            <a:pPr marL="457200" lvl="1" indent="0">
              <a:buFont typeface="Arial"/>
              <a:buNone/>
            </a:pPr>
            <a:r>
              <a:rPr lang="en-ZA" smtClean="0"/>
              <a:t>	</a:t>
            </a:r>
          </a:p>
          <a:p>
            <a:endParaRPr lang="en-ZA" smtClean="0"/>
          </a:p>
          <a:p>
            <a:endParaRPr lang="en-ZA" smtClean="0"/>
          </a:p>
          <a:p>
            <a:endParaRPr lang="en-ZA" smtClean="0"/>
          </a:p>
          <a:p>
            <a:endParaRPr lang="en-ZA" smtClean="0"/>
          </a:p>
          <a:p>
            <a:endParaRPr lang="en-ZA" smtClean="0"/>
          </a:p>
          <a:p>
            <a:endParaRPr lang="en-ZA" smtClean="0"/>
          </a:p>
          <a:p>
            <a:endParaRPr lang="en-ZA" smtClean="0"/>
          </a:p>
          <a:p>
            <a:endParaRPr lang="en-ZA" smtClean="0"/>
          </a:p>
          <a:p>
            <a:endParaRPr lang="en-ZA" smtClean="0"/>
          </a:p>
          <a:p>
            <a:pPr marL="0" indent="0">
              <a:buFont typeface="Arial"/>
              <a:buNone/>
            </a:pPr>
            <a:endParaRPr lang="en-ZA" smtClean="0"/>
          </a:p>
          <a:p>
            <a:pPr marL="0" indent="0">
              <a:buFont typeface="Arial"/>
              <a:buNone/>
            </a:pPr>
            <a:endParaRPr lang="en-ZA" smtClean="0"/>
          </a:p>
          <a:p>
            <a:pPr marL="0" indent="0">
              <a:buFont typeface="Arial"/>
              <a:buNone/>
            </a:pPr>
            <a:endParaRPr lang="en-ZA" smtClean="0"/>
          </a:p>
          <a:p>
            <a:pPr marL="0" indent="0">
              <a:buFont typeface="Arial"/>
              <a:buNone/>
            </a:pPr>
            <a:endParaRPr lang="en-ZA" smtClean="0"/>
          </a:p>
          <a:p>
            <a:pPr marL="0" indent="0">
              <a:buFont typeface="Arial"/>
              <a:buNone/>
            </a:pPr>
            <a:endParaRPr lang="en-ZA" smtClean="0"/>
          </a:p>
          <a:p>
            <a:pPr marL="0" indent="0">
              <a:buFont typeface="Arial"/>
              <a:buNone/>
            </a:pPr>
            <a:r>
              <a:rPr lang="en-ZA" smtClean="0"/>
              <a:t>Income expenditure survey /Labour force survey 2000 </a:t>
            </a:r>
            <a:endParaRPr lang="en-ZA"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891" y="1381894"/>
            <a:ext cx="8261947" cy="4495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bwMode="auto">
          <a:xfrm>
            <a:off x="6362137" y="2564904"/>
            <a:ext cx="442111" cy="5040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ZA" sz="2400" b="0" i="0" u="none" strike="noStrike" cap="none" normalizeH="0" baseline="0" dirty="0" smtClean="0">
                <a:ln>
                  <a:noFill/>
                </a:ln>
                <a:solidFill>
                  <a:schemeClr val="tx1"/>
                </a:solidFill>
                <a:effectLst/>
                <a:latin typeface="Arial" charset="0"/>
                <a:ea typeface="ＭＳ Ｐゴシック" pitchFamily="34" charset="-128"/>
              </a:rPr>
              <a:t>1</a:t>
            </a:r>
          </a:p>
        </p:txBody>
      </p:sp>
      <p:sp>
        <p:nvSpPr>
          <p:cNvPr id="10" name="Rectangle 9"/>
          <p:cNvSpPr/>
          <p:nvPr/>
        </p:nvSpPr>
        <p:spPr bwMode="auto">
          <a:xfrm>
            <a:off x="4990631" y="4941168"/>
            <a:ext cx="589481" cy="43204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ZA" sz="2400" b="0" i="0" u="none" strike="noStrike" cap="none" normalizeH="0" baseline="0" dirty="0" smtClean="0">
                <a:ln>
                  <a:noFill/>
                </a:ln>
                <a:solidFill>
                  <a:schemeClr val="tx1"/>
                </a:solidFill>
                <a:effectLst/>
                <a:latin typeface="Arial" charset="0"/>
                <a:ea typeface="ＭＳ Ｐゴシック" pitchFamily="34" charset="-128"/>
              </a:rPr>
              <a:t>2</a:t>
            </a:r>
          </a:p>
        </p:txBody>
      </p:sp>
      <p:sp>
        <p:nvSpPr>
          <p:cNvPr id="11" name="Rectangle 10"/>
          <p:cNvSpPr/>
          <p:nvPr/>
        </p:nvSpPr>
        <p:spPr bwMode="auto">
          <a:xfrm>
            <a:off x="2835422" y="3489397"/>
            <a:ext cx="368426" cy="46805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ZA" sz="2400" b="0" i="0" u="none" strike="noStrike" cap="none" normalizeH="0" baseline="0" dirty="0" smtClean="0">
                <a:ln>
                  <a:noFill/>
                </a:ln>
                <a:solidFill>
                  <a:schemeClr val="tx1"/>
                </a:solidFill>
                <a:effectLst/>
                <a:latin typeface="Arial" charset="0"/>
                <a:ea typeface="ＭＳ Ｐゴシック" pitchFamily="34" charset="-128"/>
              </a:rPr>
              <a:t>3</a:t>
            </a:r>
          </a:p>
        </p:txBody>
      </p:sp>
      <p:sp>
        <p:nvSpPr>
          <p:cNvPr id="12" name="Rectangle 11"/>
          <p:cNvSpPr/>
          <p:nvPr/>
        </p:nvSpPr>
        <p:spPr bwMode="auto">
          <a:xfrm>
            <a:off x="4995662" y="2816932"/>
            <a:ext cx="368426" cy="46805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ZA" sz="2400" b="0" i="0" u="none" strike="noStrike" cap="none" normalizeH="0" baseline="0" dirty="0" smtClean="0">
                <a:ln>
                  <a:noFill/>
                </a:ln>
                <a:solidFill>
                  <a:schemeClr val="tx1"/>
                </a:solidFill>
                <a:effectLst/>
                <a:latin typeface="Arial" charset="0"/>
                <a:ea typeface="ＭＳ Ｐゴシック" pitchFamily="34" charset="-128"/>
              </a:rPr>
              <a:t>3</a:t>
            </a:r>
          </a:p>
        </p:txBody>
      </p:sp>
      <p:sp>
        <p:nvSpPr>
          <p:cNvPr id="13" name="Rectangle 12"/>
          <p:cNvSpPr/>
          <p:nvPr/>
        </p:nvSpPr>
        <p:spPr bwMode="auto">
          <a:xfrm>
            <a:off x="5570049" y="3605112"/>
            <a:ext cx="442111" cy="37804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ZA" sz="2400" dirty="0">
                <a:latin typeface="Arial" charset="0"/>
                <a:ea typeface="ＭＳ Ｐゴシック" pitchFamily="34" charset="-128"/>
              </a:rPr>
              <a:t>3</a:t>
            </a:r>
            <a:endParaRPr kumimoji="0" lang="en-ZA" sz="24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14" name="Rectangle 13"/>
          <p:cNvSpPr/>
          <p:nvPr/>
        </p:nvSpPr>
        <p:spPr bwMode="auto">
          <a:xfrm>
            <a:off x="4381078" y="3484192"/>
            <a:ext cx="478954" cy="3099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ZA" sz="2400" b="0" i="0" u="none" strike="noStrike" cap="none" normalizeH="0" baseline="0" dirty="0" smtClean="0">
                <a:ln>
                  <a:noFill/>
                </a:ln>
                <a:solidFill>
                  <a:schemeClr val="tx1"/>
                </a:solidFill>
                <a:effectLst/>
                <a:latin typeface="Arial" charset="0"/>
                <a:ea typeface="ＭＳ Ｐゴシック" pitchFamily="34" charset="-128"/>
              </a:rPr>
              <a:t>4</a:t>
            </a:r>
          </a:p>
        </p:txBody>
      </p:sp>
    </p:spTree>
    <p:extLst>
      <p:ext uri="{BB962C8B-B14F-4D97-AF65-F5344CB8AC3E}">
        <p14:creationId xmlns:p14="http://schemas.microsoft.com/office/powerpoint/2010/main" val="3440511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394957"/>
            <a:ext cx="3168352" cy="284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7" y="4029075"/>
            <a:ext cx="3175612"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59295" y="879151"/>
            <a:ext cx="8027837" cy="461665"/>
          </a:xfrm>
          <a:prstGeom prst="rect">
            <a:avLst/>
          </a:prstGeom>
          <a:noFill/>
        </p:spPr>
        <p:txBody>
          <a:bodyPr wrap="square" rtlCol="0">
            <a:spAutoFit/>
          </a:bodyPr>
          <a:lstStyle/>
          <a:p>
            <a:pPr algn="ctr"/>
            <a:r>
              <a:rPr lang="en-ZA" sz="2400" dirty="0" smtClean="0">
                <a:solidFill>
                  <a:schemeClr val="bg1"/>
                </a:solidFill>
              </a:rPr>
              <a:t>Local and International Recognition </a:t>
            </a:r>
            <a:endParaRPr lang="en-ZA" sz="2400" dirty="0">
              <a:solidFill>
                <a:schemeClr val="bg1"/>
              </a:solidFill>
            </a:endParaRPr>
          </a:p>
        </p:txBody>
      </p:sp>
      <p:pic>
        <p:nvPicPr>
          <p:cNvPr id="18434" name="Picture 2" descr="C:\Users\53559029\Pictures\WVD\Bruce colour.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 y="1394957"/>
            <a:ext cx="3779912" cy="2839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3360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969" y="748362"/>
            <a:ext cx="8229600" cy="634082"/>
          </a:xfrm>
        </p:spPr>
        <p:txBody>
          <a:bodyPr>
            <a:noAutofit/>
          </a:bodyPr>
          <a:lstStyle/>
          <a:p>
            <a:r>
              <a:rPr lang="en-ZA" sz="2400" dirty="0" smtClean="0"/>
              <a:t>ELECTRONIC READING OF PREVIOUSLY TAGGED ANIMALS </a:t>
            </a:r>
            <a:endParaRPr lang="en-ZA" sz="2400" dirty="0"/>
          </a:p>
        </p:txBody>
      </p:sp>
      <p:sp>
        <p:nvSpPr>
          <p:cNvPr id="3" name="Content Placeholder 2"/>
          <p:cNvSpPr>
            <a:spLocks noGrp="1"/>
          </p:cNvSpPr>
          <p:nvPr>
            <p:ph sz="half" idx="1"/>
          </p:nvPr>
        </p:nvSpPr>
        <p:spPr/>
        <p:txBody>
          <a:bodyPr/>
          <a:lstStyle/>
          <a:p>
            <a:endParaRPr lang="en-ZA" dirty="0"/>
          </a:p>
        </p:txBody>
      </p:sp>
      <p:pic>
        <p:nvPicPr>
          <p:cNvPr id="9218" name="Picture 2" descr="E:\DSC_03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852" y="1382444"/>
            <a:ext cx="4204948" cy="5256583"/>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95800" y="1382444"/>
            <a:ext cx="4113346" cy="5256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0567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888" y="818865"/>
            <a:ext cx="8229600" cy="509937"/>
          </a:xfrm>
        </p:spPr>
        <p:txBody>
          <a:bodyPr>
            <a:normAutofit fontScale="90000"/>
          </a:bodyPr>
          <a:lstStyle/>
          <a:p>
            <a:r>
              <a:rPr lang="en-ZA" sz="2800" dirty="0" smtClean="0"/>
              <a:t>CONTINUE WITH ELECTRONIC TAGGING IN other areas</a:t>
            </a:r>
            <a:endParaRPr lang="en-ZA" sz="2800" dirty="0"/>
          </a:p>
        </p:txBody>
      </p:sp>
      <p:pic>
        <p:nvPicPr>
          <p:cNvPr id="8194" name="Picture 2"/>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41628"/>
          <a:stretch/>
        </p:blipFill>
        <p:spPr bwMode="auto">
          <a:xfrm>
            <a:off x="179511" y="1412776"/>
            <a:ext cx="4537298" cy="5071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340768"/>
            <a:ext cx="4248472" cy="2702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1541" r="25867" b="14680"/>
          <a:stretch/>
        </p:blipFill>
        <p:spPr bwMode="auto">
          <a:xfrm>
            <a:off x="4716016" y="3892058"/>
            <a:ext cx="4248472"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9034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smtClean="0"/>
              <a:t>Small Stock tagging</a:t>
            </a:r>
            <a:endParaRPr lang="en-ZA" dirty="0"/>
          </a:p>
        </p:txBody>
      </p:sp>
      <p:sp>
        <p:nvSpPr>
          <p:cNvPr id="3" name="Content Placeholder 2"/>
          <p:cNvSpPr>
            <a:spLocks noGrp="1"/>
          </p:cNvSpPr>
          <p:nvPr>
            <p:ph idx="1"/>
          </p:nvPr>
        </p:nvSpPr>
        <p:spPr/>
        <p:txBody>
          <a:bodyPr/>
          <a:lstStyle/>
          <a:p>
            <a:endParaRPr lang="en-ZA"/>
          </a:p>
        </p:txBody>
      </p:sp>
      <p:pic>
        <p:nvPicPr>
          <p:cNvPr id="1026" name="Picture 2" descr="E:\DSC_03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895" y="1412384"/>
            <a:ext cx="8496944" cy="5255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7034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475" y="722694"/>
            <a:ext cx="8229600" cy="562074"/>
          </a:xfrm>
        </p:spPr>
        <p:txBody>
          <a:bodyPr>
            <a:normAutofit/>
          </a:bodyPr>
          <a:lstStyle/>
          <a:p>
            <a:r>
              <a:rPr lang="en-ZA" sz="2400" b="1" dirty="0" smtClean="0"/>
              <a:t>Individual Farmer training </a:t>
            </a:r>
            <a:endParaRPr lang="en-ZA" sz="2400" b="1" dirty="0"/>
          </a:p>
        </p:txBody>
      </p:sp>
      <p:pic>
        <p:nvPicPr>
          <p:cNvPr id="4098" name="Picture 2" descr="C:\Users\53559029\Pictures\Winterveldt\0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2275" y="1294217"/>
            <a:ext cx="4408099" cy="259228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53559029\Pictures\Winterveldt\002.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310037" y="1294217"/>
            <a:ext cx="4372238" cy="2620353"/>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53559029\Pictures\Winterveldt\0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18" y="3689647"/>
            <a:ext cx="4372239" cy="3168353"/>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53559029\Pictures\Winterveldt\006.jpg"/>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623758" y="3654491"/>
            <a:ext cx="4408099" cy="3168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9981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230" y="941696"/>
            <a:ext cx="7649570" cy="368489"/>
          </a:xfrm>
        </p:spPr>
        <p:txBody>
          <a:bodyPr>
            <a:noAutofit/>
          </a:bodyPr>
          <a:lstStyle/>
          <a:p>
            <a:r>
              <a:rPr lang="en-ZA" sz="2800" b="1" dirty="0" smtClean="0"/>
              <a:t>STINKWATER</a:t>
            </a:r>
            <a:endParaRPr lang="en-ZA" sz="2800" b="1" dirty="0"/>
          </a:p>
        </p:txBody>
      </p:sp>
      <p:pic>
        <p:nvPicPr>
          <p:cNvPr id="5122" name="Picture 2"/>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l="19514" t="3102" r="18744" b="13053"/>
          <a:stretch/>
        </p:blipFill>
        <p:spPr bwMode="auto">
          <a:xfrm>
            <a:off x="5724127" y="1419367"/>
            <a:ext cx="3419873" cy="1623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04" t="7244" r="19028" b="14001"/>
          <a:stretch/>
        </p:blipFill>
        <p:spPr bwMode="auto">
          <a:xfrm>
            <a:off x="5724128" y="4872251"/>
            <a:ext cx="3419872" cy="2019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9667" t="6571" r="19869" b="13108"/>
          <a:stretch/>
        </p:blipFill>
        <p:spPr bwMode="auto">
          <a:xfrm>
            <a:off x="0" y="3985146"/>
            <a:ext cx="5724128" cy="2851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277" t="34943" r="44890" b="13163"/>
          <a:stretch/>
        </p:blipFill>
        <p:spPr bwMode="auto">
          <a:xfrm>
            <a:off x="0" y="1419367"/>
            <a:ext cx="5724128" cy="2565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4127" y="2978979"/>
            <a:ext cx="3419871" cy="1893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47326" b="6797"/>
          <a:stretch/>
        </p:blipFill>
        <p:spPr bwMode="auto">
          <a:xfrm>
            <a:off x="2483892" y="3783241"/>
            <a:ext cx="3240235" cy="1280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81384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342" y="887104"/>
            <a:ext cx="7983941" cy="498288"/>
          </a:xfrm>
        </p:spPr>
        <p:txBody>
          <a:bodyPr>
            <a:normAutofit/>
          </a:bodyPr>
          <a:lstStyle/>
          <a:p>
            <a:r>
              <a:rPr lang="en-ZA" sz="2400" b="1" dirty="0" smtClean="0"/>
              <a:t>DISEASE CONTROL</a:t>
            </a:r>
            <a:endParaRPr lang="en-ZA" sz="2400" b="1" dirty="0"/>
          </a:p>
        </p:txBody>
      </p:sp>
      <p:pic>
        <p:nvPicPr>
          <p:cNvPr id="5122" name="Picture 2"/>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11225" r="5296" b="4910"/>
          <a:stretch/>
        </p:blipFill>
        <p:spPr bwMode="auto">
          <a:xfrm>
            <a:off x="764025" y="1385392"/>
            <a:ext cx="8280920" cy="5342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30488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18866"/>
            <a:ext cx="8229600" cy="449894"/>
          </a:xfrm>
        </p:spPr>
        <p:txBody>
          <a:bodyPr>
            <a:normAutofit fontScale="90000"/>
          </a:bodyPr>
          <a:lstStyle/>
          <a:p>
            <a:r>
              <a:rPr lang="en-ZA" dirty="0" smtClean="0"/>
              <a:t>Clinical Services launch</a:t>
            </a:r>
            <a:endParaRPr lang="en-ZA" dirty="0"/>
          </a:p>
        </p:txBody>
      </p:sp>
      <p:sp>
        <p:nvSpPr>
          <p:cNvPr id="3" name="Content Placeholder 2"/>
          <p:cNvSpPr>
            <a:spLocks noGrp="1"/>
          </p:cNvSpPr>
          <p:nvPr>
            <p:ph sz="half" idx="1"/>
          </p:nvPr>
        </p:nvSpPr>
        <p:spPr/>
        <p:txBody>
          <a:bodyPr/>
          <a:lstStyle/>
          <a:p>
            <a:endParaRPr lang="en-ZA" dirty="0"/>
          </a:p>
        </p:txBody>
      </p:sp>
      <p:sp>
        <p:nvSpPr>
          <p:cNvPr id="4" name="Content Placeholder 3"/>
          <p:cNvSpPr>
            <a:spLocks noGrp="1"/>
          </p:cNvSpPr>
          <p:nvPr>
            <p:ph sz="half" idx="2"/>
          </p:nvPr>
        </p:nvSpPr>
        <p:spPr/>
        <p:txBody>
          <a:bodyPr/>
          <a:lstStyle/>
          <a:p>
            <a:endParaRPr lang="en-ZA" dirty="0"/>
          </a:p>
        </p:txBody>
      </p:sp>
      <p:pic>
        <p:nvPicPr>
          <p:cNvPr id="13314" name="Picture 2" descr="E:\Gauteng 28 10 2014\DSC_01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68760"/>
            <a:ext cx="4392488" cy="5220835"/>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E:\Gauteng 28 10 2014\DSC_01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268760"/>
            <a:ext cx="4248472" cy="5220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130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endParaRPr lang="en-ZA"/>
          </a:p>
        </p:txBody>
      </p:sp>
      <p:sp>
        <p:nvSpPr>
          <p:cNvPr id="4" name="Content Placeholder 3"/>
          <p:cNvSpPr>
            <a:spLocks noGrp="1"/>
          </p:cNvSpPr>
          <p:nvPr>
            <p:ph sz="half" idx="2"/>
          </p:nvPr>
        </p:nvSpPr>
        <p:spPr/>
        <p:txBody>
          <a:bodyPr/>
          <a:lstStyle/>
          <a:p>
            <a:endParaRPr lang="en-ZA" dirty="0"/>
          </a:p>
        </p:txBody>
      </p:sp>
      <p:pic>
        <p:nvPicPr>
          <p:cNvPr id="12290" name="Picture 2" descr="E:\Gauteng 28 10 2014\DSC_01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6536"/>
            <a:ext cx="4414538" cy="5561464"/>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E:\Gauteng 28 10 2014\DSC_017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759"/>
          <a:stretch/>
        </p:blipFill>
        <p:spPr bwMode="auto">
          <a:xfrm>
            <a:off x="4436441" y="1296536"/>
            <a:ext cx="4707559" cy="55614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914400" y="818866"/>
            <a:ext cx="8229600" cy="477670"/>
          </a:xfrm>
        </p:spPr>
        <p:txBody>
          <a:bodyPr>
            <a:normAutofit fontScale="90000"/>
          </a:bodyPr>
          <a:lstStyle/>
          <a:p>
            <a:r>
              <a:rPr lang="en-ZA" dirty="0" smtClean="0"/>
              <a:t>Mobile Clinical Services</a:t>
            </a:r>
            <a:endParaRPr lang="en-ZA" dirty="0"/>
          </a:p>
        </p:txBody>
      </p:sp>
    </p:spTree>
    <p:extLst>
      <p:ext uri="{BB962C8B-B14F-4D97-AF65-F5344CB8AC3E}">
        <p14:creationId xmlns:p14="http://schemas.microsoft.com/office/powerpoint/2010/main" val="31828254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ZA"/>
          </a:p>
        </p:txBody>
      </p:sp>
      <p:sp>
        <p:nvSpPr>
          <p:cNvPr id="4" name="Content Placeholder 3"/>
          <p:cNvSpPr>
            <a:spLocks noGrp="1"/>
          </p:cNvSpPr>
          <p:nvPr>
            <p:ph sz="half" idx="2"/>
          </p:nvPr>
        </p:nvSpPr>
        <p:spPr/>
        <p:txBody>
          <a:bodyPr/>
          <a:lstStyle/>
          <a:p>
            <a:endParaRPr lang="en-ZA" dirty="0"/>
          </a:p>
        </p:txBody>
      </p:sp>
      <p:sp>
        <p:nvSpPr>
          <p:cNvPr id="5" name="Text Placeholder 4"/>
          <p:cNvSpPr>
            <a:spLocks noGrp="1"/>
          </p:cNvSpPr>
          <p:nvPr>
            <p:ph type="body" sz="quarter" idx="3"/>
          </p:nvPr>
        </p:nvSpPr>
        <p:spPr/>
        <p:txBody>
          <a:bodyPr/>
          <a:lstStyle/>
          <a:p>
            <a:endParaRPr lang="en-ZA" dirty="0"/>
          </a:p>
        </p:txBody>
      </p:sp>
      <p:sp>
        <p:nvSpPr>
          <p:cNvPr id="6" name="Content Placeholder 5"/>
          <p:cNvSpPr>
            <a:spLocks noGrp="1"/>
          </p:cNvSpPr>
          <p:nvPr>
            <p:ph sz="quarter" idx="4"/>
          </p:nvPr>
        </p:nvSpPr>
        <p:spPr/>
        <p:txBody>
          <a:bodyPr/>
          <a:lstStyle/>
          <a:p>
            <a:endParaRPr lang="en-ZA" dirty="0"/>
          </a:p>
        </p:txBody>
      </p:sp>
      <p:pic>
        <p:nvPicPr>
          <p:cNvPr id="2050" name="Picture 2" descr="C:\Users\53559029\Pictures\wrd\0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1535113"/>
            <a:ext cx="4040188" cy="459105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53559029\Pictures\wrd\photo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25" y="1535113"/>
            <a:ext cx="4041775" cy="459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432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a:t>WHAT ARE WE TRYING TO ACHIEVE?</a:t>
            </a:r>
          </a:p>
        </p:txBody>
      </p:sp>
      <p:sp>
        <p:nvSpPr>
          <p:cNvPr id="3" name="Content Placeholder 2"/>
          <p:cNvSpPr>
            <a:spLocks noGrp="1"/>
          </p:cNvSpPr>
          <p:nvPr>
            <p:ph idx="1"/>
          </p:nvPr>
        </p:nvSpPr>
        <p:spPr/>
        <p:txBody>
          <a:bodyPr>
            <a:normAutofit lnSpcReduction="10000"/>
          </a:bodyPr>
          <a:lstStyle/>
          <a:p>
            <a:r>
              <a:rPr lang="en-ZA" dirty="0"/>
              <a:t>Animal production vs. field crops &amp; horticulture output ranges between 41 – 49% of agricultural output </a:t>
            </a:r>
          </a:p>
          <a:p>
            <a:r>
              <a:rPr lang="en-ZA" dirty="0"/>
              <a:t>Nearly 80% of agricultural land in South Africa is mainly suitable for extensive livestock farming</a:t>
            </a:r>
          </a:p>
          <a:p>
            <a:pPr marL="0" indent="0">
              <a:buNone/>
            </a:pPr>
            <a:r>
              <a:rPr lang="en-ZA" dirty="0"/>
              <a:t> 	=&gt; The livestock industry is the largest 	contributor to the national agricultural  	sector’s output, we need to demonstrate 	that we are capable of unlocking the 	potential that lies in the emerging sector  </a:t>
            </a:r>
          </a:p>
          <a:p>
            <a:endParaRPr lang="en-ZA" dirty="0"/>
          </a:p>
        </p:txBody>
      </p:sp>
    </p:spTree>
    <p:extLst>
      <p:ext uri="{BB962C8B-B14F-4D97-AF65-F5344CB8AC3E}">
        <p14:creationId xmlns:p14="http://schemas.microsoft.com/office/powerpoint/2010/main" val="41888034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73456"/>
            <a:ext cx="8229600" cy="381313"/>
          </a:xfrm>
        </p:spPr>
        <p:txBody>
          <a:bodyPr>
            <a:normAutofit fontScale="90000"/>
          </a:bodyPr>
          <a:lstStyle/>
          <a:p>
            <a:r>
              <a:rPr lang="en-ZA" b="1" dirty="0"/>
              <a:t>CHALLENGES </a:t>
            </a:r>
            <a:endParaRPr lang="en-ZA" dirty="0"/>
          </a:p>
        </p:txBody>
      </p:sp>
      <p:pic>
        <p:nvPicPr>
          <p:cNvPr id="6147" name="Picture 3"/>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363" t="1710" r="10535" b="22689"/>
          <a:stretch/>
        </p:blipFill>
        <p:spPr bwMode="auto">
          <a:xfrm>
            <a:off x="4674804" y="1378423"/>
            <a:ext cx="4032448" cy="2196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4804" y="3717421"/>
            <a:ext cx="4029528" cy="2947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3"/>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334369" y="1801503"/>
            <a:ext cx="4142449" cy="4599297"/>
          </a:xfrm>
        </p:spPr>
      </p:pic>
    </p:spTree>
    <p:extLst>
      <p:ext uri="{BB962C8B-B14F-4D97-AF65-F5344CB8AC3E}">
        <p14:creationId xmlns:p14="http://schemas.microsoft.com/office/powerpoint/2010/main" val="4044180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ZA"/>
          </a:p>
        </p:txBody>
      </p:sp>
      <p:sp>
        <p:nvSpPr>
          <p:cNvPr id="4" name="Content Placeholder 3"/>
          <p:cNvSpPr>
            <a:spLocks noGrp="1"/>
          </p:cNvSpPr>
          <p:nvPr>
            <p:ph sz="half" idx="2"/>
          </p:nvPr>
        </p:nvSpPr>
        <p:spPr/>
        <p:txBody>
          <a:bodyPr/>
          <a:lstStyle/>
          <a:p>
            <a:endParaRPr lang="en-ZA" dirty="0"/>
          </a:p>
        </p:txBody>
      </p:sp>
      <p:sp>
        <p:nvSpPr>
          <p:cNvPr id="5" name="Text Placeholder 4"/>
          <p:cNvSpPr>
            <a:spLocks noGrp="1"/>
          </p:cNvSpPr>
          <p:nvPr>
            <p:ph type="body" sz="quarter" idx="3"/>
          </p:nvPr>
        </p:nvSpPr>
        <p:spPr/>
        <p:txBody>
          <a:bodyPr/>
          <a:lstStyle/>
          <a:p>
            <a:endParaRPr lang="en-ZA"/>
          </a:p>
        </p:txBody>
      </p:sp>
      <p:sp>
        <p:nvSpPr>
          <p:cNvPr id="6" name="Content Placeholder 5"/>
          <p:cNvSpPr>
            <a:spLocks noGrp="1"/>
          </p:cNvSpPr>
          <p:nvPr>
            <p:ph sz="quarter" idx="4"/>
          </p:nvPr>
        </p:nvSpPr>
        <p:spPr/>
        <p:txBody>
          <a:bodyPr/>
          <a:lstStyle/>
          <a:p>
            <a:endParaRPr lang="en-ZA"/>
          </a:p>
        </p:txBody>
      </p:sp>
      <p:pic>
        <p:nvPicPr>
          <p:cNvPr id="4098" name="Picture 2" descr="C:\Users\53559029\AppData\Local\Microsoft\Windows\Temporary Internet Files\Content.Outlook\7HS7K2FQ\photo 4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3564" y="1392072"/>
            <a:ext cx="4278916" cy="534032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53559029\AppData\Local\Microsoft\Windows\Temporary Internet Files\Content.Outlook\7HS7K2FQ\photo 3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16" y="1392072"/>
            <a:ext cx="4434052" cy="534892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323528" y="832512"/>
            <a:ext cx="8640960" cy="559559"/>
          </a:xfrm>
        </p:spPr>
        <p:txBody>
          <a:bodyPr>
            <a:normAutofit/>
          </a:bodyPr>
          <a:lstStyle/>
          <a:p>
            <a:r>
              <a:rPr lang="en-ZA" sz="2400" dirty="0" smtClean="0"/>
              <a:t>MOBILE KRAAL </a:t>
            </a:r>
            <a:endParaRPr lang="en-ZA" sz="2400" dirty="0"/>
          </a:p>
        </p:txBody>
      </p:sp>
    </p:spTree>
    <p:extLst>
      <p:ext uri="{BB962C8B-B14F-4D97-AF65-F5344CB8AC3E}">
        <p14:creationId xmlns:p14="http://schemas.microsoft.com/office/powerpoint/2010/main" val="17816271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smtClean="0"/>
              <a:t>CPSI HANDOVER</a:t>
            </a:r>
            <a:endParaRPr lang="en-ZA" dirty="0"/>
          </a:p>
        </p:txBody>
      </p:sp>
      <p:sp>
        <p:nvSpPr>
          <p:cNvPr id="3" name="Content Placeholder 2"/>
          <p:cNvSpPr>
            <a:spLocks noGrp="1"/>
          </p:cNvSpPr>
          <p:nvPr>
            <p:ph idx="1"/>
          </p:nvPr>
        </p:nvSpPr>
        <p:spPr>
          <a:xfrm>
            <a:off x="477672" y="1412384"/>
            <a:ext cx="8543167" cy="5255382"/>
          </a:xfrm>
        </p:spPr>
        <p:txBody>
          <a:bodyPr/>
          <a:lstStyle/>
          <a:p>
            <a:endParaRPr lang="en-ZA"/>
          </a:p>
        </p:txBody>
      </p:sp>
      <p:pic>
        <p:nvPicPr>
          <p:cNvPr id="3074" name="Picture 2" descr="E:\Gauteng 28 10 2014\DSC_01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672" y="1412384"/>
            <a:ext cx="8543167" cy="5270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7916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640960" cy="778098"/>
          </a:xfrm>
        </p:spPr>
        <p:txBody>
          <a:bodyPr>
            <a:normAutofit/>
          </a:bodyPr>
          <a:lstStyle/>
          <a:p>
            <a:endParaRPr lang="en-ZA" sz="24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1" y="1196752"/>
            <a:ext cx="8722698"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5136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smtClean="0"/>
              <a:t>Thank you </a:t>
            </a:r>
            <a:endParaRPr lang="en-ZA" dirty="0"/>
          </a:p>
        </p:txBody>
      </p:sp>
      <p:sp>
        <p:nvSpPr>
          <p:cNvPr id="3" name="Text Placeholder 2"/>
          <p:cNvSpPr>
            <a:spLocks noGrp="1"/>
          </p:cNvSpPr>
          <p:nvPr>
            <p:ph type="body" idx="1"/>
          </p:nvPr>
        </p:nvSpPr>
        <p:spPr/>
        <p:txBody>
          <a:bodyPr/>
          <a:lstStyle/>
          <a:p>
            <a:endParaRPr lang="en-ZA"/>
          </a:p>
        </p:txBody>
      </p:sp>
      <p:sp>
        <p:nvSpPr>
          <p:cNvPr id="5" name="Text Placeholder 4"/>
          <p:cNvSpPr>
            <a:spLocks noGrp="1"/>
          </p:cNvSpPr>
          <p:nvPr>
            <p:ph type="body" sz="quarter" idx="3"/>
          </p:nvPr>
        </p:nvSpPr>
        <p:spPr/>
        <p:txBody>
          <a:bodyPr/>
          <a:lstStyle/>
          <a:p>
            <a:r>
              <a:rPr lang="en-ZA" dirty="0" smtClean="0"/>
              <a:t>Acknowledgements </a:t>
            </a:r>
            <a:endParaRPr lang="en-ZA" dirty="0"/>
          </a:p>
        </p:txBody>
      </p:sp>
      <p:sp>
        <p:nvSpPr>
          <p:cNvPr id="6" name="Content Placeholder 5"/>
          <p:cNvSpPr>
            <a:spLocks noGrp="1"/>
          </p:cNvSpPr>
          <p:nvPr>
            <p:ph sz="quarter" idx="4"/>
          </p:nvPr>
        </p:nvSpPr>
        <p:spPr/>
        <p:txBody>
          <a:bodyPr/>
          <a:lstStyle/>
          <a:p>
            <a:r>
              <a:rPr lang="en-ZA" dirty="0" smtClean="0"/>
              <a:t>Mpumalanga Vet Services – contributions in our strategy </a:t>
            </a:r>
          </a:p>
          <a:p>
            <a:r>
              <a:rPr lang="en-ZA" dirty="0" smtClean="0"/>
              <a:t>DAFF </a:t>
            </a:r>
          </a:p>
          <a:p>
            <a:r>
              <a:rPr lang="en-ZA" dirty="0" smtClean="0"/>
              <a:t>Gauteng Provincial Government </a:t>
            </a:r>
          </a:p>
          <a:p>
            <a:r>
              <a:rPr lang="en-ZA" dirty="0" smtClean="0"/>
              <a:t>CPSI </a:t>
            </a:r>
          </a:p>
          <a:p>
            <a:r>
              <a:rPr lang="en-ZA" dirty="0" smtClean="0"/>
              <a:t>Mpumalanga Premier's Office</a:t>
            </a:r>
            <a:endParaRPr lang="en-ZA" dirty="0"/>
          </a:p>
        </p:txBody>
      </p:sp>
      <p:pic>
        <p:nvPicPr>
          <p:cNvPr id="7" name="Picture 3"/>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29607"/>
          <a:stretch/>
        </p:blipFill>
        <p:spPr bwMode="auto">
          <a:xfrm>
            <a:off x="457200" y="1535114"/>
            <a:ext cx="4040188" cy="4374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0015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96752"/>
            <a:ext cx="9036496" cy="5544616"/>
          </a:xfrm>
        </p:spPr>
        <p:txBody>
          <a:bodyPr/>
          <a:lstStyle/>
          <a:p>
            <a:r>
              <a:rPr lang="en-ZA" dirty="0"/>
              <a:t>Assist our people </a:t>
            </a:r>
          </a:p>
          <a:p>
            <a:pPr lvl="1"/>
            <a:r>
              <a:rPr lang="en-ZA" dirty="0"/>
              <a:t>Recognise, realise and maximise the resources they have so that they can realise their freedom</a:t>
            </a:r>
          </a:p>
          <a:p>
            <a:pPr marL="0" indent="0">
              <a:buNone/>
            </a:pPr>
            <a:r>
              <a:rPr lang="en-ZA" dirty="0"/>
              <a:t>	</a:t>
            </a:r>
            <a:r>
              <a:rPr lang="en-ZA" b="1" u="sng" dirty="0"/>
              <a:t>When is freedom realised??? </a:t>
            </a:r>
          </a:p>
          <a:p>
            <a:pPr marL="457200" lvl="1" indent="0">
              <a:buNone/>
            </a:pPr>
            <a:r>
              <a:rPr lang="en-ZA" dirty="0"/>
              <a:t>The only time is when we no longer depend on the State but contribute towards advancement  of the State </a:t>
            </a:r>
          </a:p>
          <a:p>
            <a:pPr marL="457200" lvl="1" indent="0">
              <a:buNone/>
            </a:pPr>
            <a:endParaRPr lang="en-ZA" dirty="0"/>
          </a:p>
          <a:p>
            <a:pPr lvl="1"/>
            <a:r>
              <a:rPr lang="en-ZA" dirty="0"/>
              <a:t>Fully utilize the support they never thought they have towards commercializing their production systems </a:t>
            </a:r>
          </a:p>
          <a:p>
            <a:endParaRPr lang="en-ZA" dirty="0"/>
          </a:p>
        </p:txBody>
      </p:sp>
    </p:spTree>
    <p:extLst>
      <p:ext uri="{BB962C8B-B14F-4D97-AF65-F5344CB8AC3E}">
        <p14:creationId xmlns:p14="http://schemas.microsoft.com/office/powerpoint/2010/main" val="1757365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ZA" dirty="0" smtClean="0"/>
              <a:t>KEY AREAS </a:t>
            </a:r>
            <a:endParaRPr lang="en-ZA" dirty="0"/>
          </a:p>
        </p:txBody>
      </p:sp>
      <p:sp>
        <p:nvSpPr>
          <p:cNvPr id="3" name="Content Placeholder 2"/>
          <p:cNvSpPr>
            <a:spLocks noGrp="1"/>
          </p:cNvSpPr>
          <p:nvPr>
            <p:ph idx="1"/>
          </p:nvPr>
        </p:nvSpPr>
        <p:spPr/>
        <p:txBody>
          <a:bodyPr/>
          <a:lstStyle/>
          <a:p>
            <a:endParaRPr lang="en-ZA" dirty="0" smtClean="0"/>
          </a:p>
          <a:p>
            <a:r>
              <a:rPr lang="en-ZA" dirty="0" smtClean="0"/>
              <a:t>Preventive Animal Health </a:t>
            </a:r>
          </a:p>
          <a:p>
            <a:endParaRPr lang="en-ZA" dirty="0" smtClean="0"/>
          </a:p>
          <a:p>
            <a:r>
              <a:rPr lang="en-ZA" dirty="0" smtClean="0"/>
              <a:t>Holistic Pet Care </a:t>
            </a:r>
          </a:p>
          <a:p>
            <a:endParaRPr lang="en-ZA" dirty="0" smtClean="0"/>
          </a:p>
          <a:p>
            <a:r>
              <a:rPr lang="en-ZA" dirty="0" smtClean="0"/>
              <a:t>Veterinary Awareness </a:t>
            </a:r>
          </a:p>
        </p:txBody>
      </p:sp>
    </p:spTree>
    <p:extLst>
      <p:ext uri="{BB962C8B-B14F-4D97-AF65-F5344CB8AC3E}">
        <p14:creationId xmlns:p14="http://schemas.microsoft.com/office/powerpoint/2010/main" val="268844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53559029\AppData\Local\Microsoft\Windows\Temporary Internet Files\Content.Outlook\QOKLDR7Q\Snapshot 2013-11-06 12-49-21 (2).tiff"/>
          <p:cNvPicPr>
            <a:picLocks noChangeAspect="1" noChangeArrowheads="1"/>
          </p:cNvPicPr>
          <p:nvPr/>
        </p:nvPicPr>
        <p:blipFill rotWithShape="1">
          <a:blip r:embed="rId2">
            <a:extLst>
              <a:ext uri="{28A0092B-C50C-407E-A947-70E740481C1C}">
                <a14:useLocalDpi xmlns:a14="http://schemas.microsoft.com/office/drawing/2010/main" val="0"/>
              </a:ext>
            </a:extLst>
          </a:blip>
          <a:srcRect l="2631" t="4290" r="2322" b="2497"/>
          <a:stretch/>
        </p:blipFill>
        <p:spPr bwMode="auto">
          <a:xfrm>
            <a:off x="559558" y="1473958"/>
            <a:ext cx="8379726" cy="496778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007180" y="876550"/>
            <a:ext cx="8013659" cy="427001"/>
          </a:xfrm>
          <a:prstGeom prst="rect">
            <a:avLst/>
          </a:prstGeom>
        </p:spPr>
        <p:txBody>
          <a:bodyPr>
            <a:normAutofit fontScale="82500" lnSpcReduction="20000"/>
          </a:bodyPr>
          <a:lstStyle>
            <a:lvl1pPr algn="ctr" defTabSz="457200" rtl="0" eaLnBrk="1" latinLnBrk="0" hangingPunct="1">
              <a:spcBef>
                <a:spcPct val="0"/>
              </a:spcBef>
              <a:buNone/>
              <a:defRPr sz="3200" kern="1200">
                <a:solidFill>
                  <a:srgbClr val="FFFFFF"/>
                </a:solidFill>
                <a:latin typeface="+mj-lt"/>
                <a:ea typeface="+mj-ea"/>
                <a:cs typeface="+mj-cs"/>
              </a:defRPr>
            </a:lvl1pPr>
          </a:lstStyle>
          <a:p>
            <a:r>
              <a:rPr lang="en-ZA" smtClean="0"/>
              <a:t>Veterinary Awareness </a:t>
            </a:r>
            <a:endParaRPr lang="en-ZA" dirty="0"/>
          </a:p>
        </p:txBody>
      </p:sp>
    </p:spTree>
    <p:extLst>
      <p:ext uri="{BB962C8B-B14F-4D97-AF65-F5344CB8AC3E}">
        <p14:creationId xmlns:p14="http://schemas.microsoft.com/office/powerpoint/2010/main" val="3016221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smtClean="0"/>
              <a:t>Veterinary Awareness </a:t>
            </a:r>
            <a:endParaRPr lang="en-ZA" dirty="0"/>
          </a:p>
        </p:txBody>
      </p:sp>
      <p:sp>
        <p:nvSpPr>
          <p:cNvPr id="3" name="Content Placeholder 2"/>
          <p:cNvSpPr>
            <a:spLocks noGrp="1"/>
          </p:cNvSpPr>
          <p:nvPr>
            <p:ph idx="1"/>
          </p:nvPr>
        </p:nvSpPr>
        <p:spPr/>
        <p:txBody>
          <a:bodyPr/>
          <a:lstStyle/>
          <a:p>
            <a:endParaRPr lang="en-ZA"/>
          </a:p>
        </p:txBody>
      </p:sp>
      <p:pic>
        <p:nvPicPr>
          <p:cNvPr id="1026" name="Picture 2" descr="C:\Users\53559029\AppData\Local\Microsoft\Windows\Temporary Internet Files\Content.Outlook\7HS7K2FQ\W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114" y="1412384"/>
            <a:ext cx="8379725" cy="5255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789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ZA" dirty="0"/>
              <a:t> </a:t>
            </a:r>
            <a:r>
              <a:rPr lang="en-ZA" dirty="0" smtClean="0"/>
              <a:t/>
            </a:r>
            <a:br>
              <a:rPr lang="en-ZA" dirty="0" smtClean="0"/>
            </a:br>
            <a:r>
              <a:rPr lang="en-ZA" dirty="0" smtClean="0"/>
              <a:t>PREVENTIVE ANIMAL HEALTH </a:t>
            </a:r>
            <a:r>
              <a:rPr lang="en-ZA" sz="2000" dirty="0"/>
              <a:t/>
            </a:r>
            <a:br>
              <a:rPr lang="en-ZA" sz="2000" dirty="0"/>
            </a:br>
            <a:endParaRPr lang="en-ZA" dirty="0"/>
          </a:p>
        </p:txBody>
      </p:sp>
      <p:sp>
        <p:nvSpPr>
          <p:cNvPr id="3" name="Content Placeholder 2"/>
          <p:cNvSpPr>
            <a:spLocks noGrp="1"/>
          </p:cNvSpPr>
          <p:nvPr>
            <p:ph idx="1"/>
          </p:nvPr>
        </p:nvSpPr>
        <p:spPr>
          <a:xfrm>
            <a:off x="899592" y="1484784"/>
            <a:ext cx="8136904" cy="4419600"/>
          </a:xfrm>
        </p:spPr>
        <p:txBody>
          <a:bodyPr>
            <a:normAutofit lnSpcReduction="10000"/>
          </a:bodyPr>
          <a:lstStyle/>
          <a:p>
            <a:r>
              <a:rPr lang="en-ZA" dirty="0" smtClean="0"/>
              <a:t>Livestock </a:t>
            </a:r>
            <a:r>
              <a:rPr lang="en-ZA" dirty="0"/>
              <a:t>vaccinations</a:t>
            </a:r>
            <a:endParaRPr lang="en-ZA" dirty="0" smtClean="0"/>
          </a:p>
          <a:p>
            <a:pPr lvl="1"/>
            <a:r>
              <a:rPr lang="en-ZA" dirty="0" smtClean="0"/>
              <a:t>Lumpy </a:t>
            </a:r>
            <a:r>
              <a:rPr lang="en-ZA" dirty="0"/>
              <a:t>Skin Disease </a:t>
            </a:r>
            <a:endParaRPr lang="en-ZA" sz="2400" dirty="0"/>
          </a:p>
          <a:p>
            <a:pPr lvl="1"/>
            <a:r>
              <a:rPr lang="en-ZA" dirty="0" smtClean="0"/>
              <a:t>Pulpy </a:t>
            </a:r>
            <a:r>
              <a:rPr lang="en-ZA" dirty="0"/>
              <a:t>Kidney </a:t>
            </a:r>
            <a:endParaRPr lang="en-ZA" sz="2400" dirty="0"/>
          </a:p>
          <a:p>
            <a:pPr lvl="1"/>
            <a:r>
              <a:rPr lang="en-ZA" dirty="0" smtClean="0"/>
              <a:t>Anthrax</a:t>
            </a:r>
            <a:r>
              <a:rPr lang="en-ZA" dirty="0"/>
              <a:t>, Black Quarter and Botulism</a:t>
            </a:r>
            <a:endParaRPr lang="en-ZA" sz="2400" dirty="0"/>
          </a:p>
          <a:p>
            <a:r>
              <a:rPr lang="en-ZA" dirty="0" smtClean="0"/>
              <a:t>Parasite treatments  </a:t>
            </a:r>
            <a:endParaRPr lang="en-ZA" dirty="0"/>
          </a:p>
          <a:p>
            <a:pPr lvl="1"/>
            <a:r>
              <a:rPr lang="en-ZA" dirty="0" err="1" smtClean="0"/>
              <a:t>Ivermectins</a:t>
            </a:r>
            <a:r>
              <a:rPr lang="en-ZA" dirty="0" smtClean="0"/>
              <a:t> </a:t>
            </a:r>
            <a:endParaRPr lang="en-ZA" dirty="0"/>
          </a:p>
          <a:p>
            <a:pPr lvl="1"/>
            <a:r>
              <a:rPr lang="en-ZA" dirty="0"/>
              <a:t>O</a:t>
            </a:r>
            <a:r>
              <a:rPr lang="en-ZA" dirty="0" smtClean="0"/>
              <a:t>ral </a:t>
            </a:r>
            <a:r>
              <a:rPr lang="en-ZA" dirty="0"/>
              <a:t>dewormers </a:t>
            </a:r>
          </a:p>
          <a:p>
            <a:pPr lvl="1"/>
            <a:r>
              <a:rPr lang="en-ZA" dirty="0" smtClean="0"/>
              <a:t>Pour-on</a:t>
            </a:r>
          </a:p>
          <a:p>
            <a:r>
              <a:rPr lang="en-ZA" dirty="0" smtClean="0"/>
              <a:t>Traceability tagging </a:t>
            </a:r>
          </a:p>
          <a:p>
            <a:pPr marL="0" indent="0">
              <a:buNone/>
            </a:pPr>
            <a:endParaRPr lang="en-ZA" dirty="0"/>
          </a:p>
          <a:p>
            <a:endParaRPr lang="en-ZA" dirty="0"/>
          </a:p>
        </p:txBody>
      </p:sp>
    </p:spTree>
    <p:extLst>
      <p:ext uri="{BB962C8B-B14F-4D97-AF65-F5344CB8AC3E}">
        <p14:creationId xmlns:p14="http://schemas.microsoft.com/office/powerpoint/2010/main" val="35267846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2164</TotalTime>
  <Words>351</Words>
  <Application>Microsoft Office PowerPoint</Application>
  <PresentationFormat>On-screen Show (4:3)</PresentationFormat>
  <Paragraphs>117</Paragraphs>
  <Slides>44</Slides>
  <Notes>4</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Primary Animal Health Project</vt:lpstr>
      <vt:lpstr>INTRODUCTION </vt:lpstr>
      <vt:lpstr>AGRICULTURAL HOUSEHOLD DISTRIBUTION</vt:lpstr>
      <vt:lpstr>WHAT ARE WE TRYING TO ACHIEVE?</vt:lpstr>
      <vt:lpstr>PowerPoint Presentation</vt:lpstr>
      <vt:lpstr>KEY AREAS </vt:lpstr>
      <vt:lpstr>PowerPoint Presentation</vt:lpstr>
      <vt:lpstr>Veterinary Awareness </vt:lpstr>
      <vt:lpstr>  PREVENTIVE ANIMAL HEALTH  </vt:lpstr>
      <vt:lpstr>World Veterinary Day </vt:lpstr>
      <vt:lpstr>DRDLR </vt:lpstr>
      <vt:lpstr>Practical </vt:lpstr>
      <vt:lpstr>Farmer Participation </vt:lpstr>
      <vt:lpstr>Knowledge transfer </vt:lpstr>
      <vt:lpstr>Involve Stakeholders </vt:lpstr>
      <vt:lpstr>Animal Ear Tagging Process </vt:lpstr>
      <vt:lpstr>Dispatch Process </vt:lpstr>
      <vt:lpstr>PowerPoint Presentation</vt:lpstr>
      <vt:lpstr>PowerPoint Presentation</vt:lpstr>
      <vt:lpstr>PowerPoint Presentation</vt:lpstr>
      <vt:lpstr>Traceability</vt:lpstr>
      <vt:lpstr>PowerPoint Presentation</vt:lpstr>
      <vt:lpstr>PowerPoint Presentation</vt:lpstr>
      <vt:lpstr>PowerPoint Presentation</vt:lpstr>
      <vt:lpstr>PowerPoint Presentation</vt:lpstr>
      <vt:lpstr>PowerPoint Presentation</vt:lpstr>
      <vt:lpstr>PowerPoint Presentation</vt:lpstr>
      <vt:lpstr>Benefits of Animal ID and Traceability System </vt:lpstr>
      <vt:lpstr>Extension of use of Traceability system in the SA</vt:lpstr>
      <vt:lpstr>PowerPoint Presentation</vt:lpstr>
      <vt:lpstr>ELECTRONIC READING OF PREVIOUSLY TAGGED ANIMALS </vt:lpstr>
      <vt:lpstr>CONTINUE WITH ELECTRONIC TAGGING IN other areas</vt:lpstr>
      <vt:lpstr>Small Stock tagging</vt:lpstr>
      <vt:lpstr>Individual Farmer training </vt:lpstr>
      <vt:lpstr>STINKWATER</vt:lpstr>
      <vt:lpstr>DISEASE CONTROL</vt:lpstr>
      <vt:lpstr>Clinical Services launch</vt:lpstr>
      <vt:lpstr>Mobile Clinical Services</vt:lpstr>
      <vt:lpstr>PowerPoint Presentation</vt:lpstr>
      <vt:lpstr>CHALLENGES </vt:lpstr>
      <vt:lpstr>MOBILE KRAAL </vt:lpstr>
      <vt:lpstr>CPSI HANDOVER</vt:lpstr>
      <vt:lpstr>PowerPoint Presentation</vt:lpstr>
      <vt:lpstr>Thank you </vt:lpstr>
    </vt:vector>
  </TitlesOfParts>
  <Company>Office of the Premier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Noble Mufhandu</dc:creator>
  <cp:lastModifiedBy>MAGADLA, NOLUVUYO (GDARD)</cp:lastModifiedBy>
  <cp:revision>41</cp:revision>
  <cp:lastPrinted>2014-07-09T11:45:54Z</cp:lastPrinted>
  <dcterms:created xsi:type="dcterms:W3CDTF">2013-11-07T08:17:59Z</dcterms:created>
  <dcterms:modified xsi:type="dcterms:W3CDTF">2014-11-27T10:21:59Z</dcterms:modified>
</cp:coreProperties>
</file>