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sldIdLst>
    <p:sldId id="256" r:id="rId3"/>
    <p:sldId id="257" r:id="rId4"/>
    <p:sldId id="317" r:id="rId5"/>
    <p:sldId id="259" r:id="rId6"/>
    <p:sldId id="260" r:id="rId7"/>
    <p:sldId id="318" r:id="rId8"/>
    <p:sldId id="319" r:id="rId9"/>
    <p:sldId id="320" r:id="rId10"/>
    <p:sldId id="321" r:id="rId11"/>
    <p:sldId id="322" r:id="rId12"/>
    <p:sldId id="323" r:id="rId13"/>
    <p:sldId id="324" r:id="rId14"/>
    <p:sldId id="325" r:id="rId15"/>
    <p:sldId id="261" r:id="rId16"/>
    <p:sldId id="262" r:id="rId17"/>
    <p:sldId id="272" r:id="rId18"/>
    <p:sldId id="264" r:id="rId19"/>
    <p:sldId id="326" r:id="rId20"/>
    <p:sldId id="327" r:id="rId21"/>
    <p:sldId id="328" r:id="rId22"/>
    <p:sldId id="329" r:id="rId23"/>
    <p:sldId id="269" r:id="rId24"/>
    <p:sldId id="273" r:id="rId25"/>
    <p:sldId id="274" r:id="rId26"/>
    <p:sldId id="275" r:id="rId27"/>
    <p:sldId id="278" r:id="rId28"/>
    <p:sldId id="276" r:id="rId29"/>
    <p:sldId id="279" r:id="rId30"/>
    <p:sldId id="314" r:id="rId31"/>
    <p:sldId id="315" r:id="rId32"/>
    <p:sldId id="316" r:id="rId33"/>
    <p:sldId id="280" r:id="rId34"/>
    <p:sldId id="281" r:id="rId35"/>
    <p:sldId id="288" r:id="rId36"/>
    <p:sldId id="330" r:id="rId37"/>
    <p:sldId id="331" r:id="rId38"/>
    <p:sldId id="285" r:id="rId39"/>
    <p:sldId id="286" r:id="rId40"/>
    <p:sldId id="287" r:id="rId41"/>
    <p:sldId id="291" r:id="rId42"/>
    <p:sldId id="292" r:id="rId43"/>
    <p:sldId id="332" r:id="rId44"/>
    <p:sldId id="333" r:id="rId45"/>
    <p:sldId id="293" r:id="rId46"/>
    <p:sldId id="334" r:id="rId47"/>
    <p:sldId id="335" r:id="rId48"/>
    <p:sldId id="336" r:id="rId49"/>
    <p:sldId id="337" r:id="rId50"/>
    <p:sldId id="338" r:id="rId51"/>
    <p:sldId id="339" r:id="rId52"/>
    <p:sldId id="308" r:id="rId53"/>
    <p:sldId id="309" r:id="rId54"/>
    <p:sldId id="340" r:id="rId55"/>
    <p:sldId id="341" r:id="rId56"/>
    <p:sldId id="342" r:id="rId57"/>
    <p:sldId id="310" r:id="rId58"/>
    <p:sldId id="350" r:id="rId59"/>
    <p:sldId id="349" r:id="rId60"/>
    <p:sldId id="313" r:id="rId61"/>
    <p:sldId id="304" r:id="rId62"/>
    <p:sldId id="305" r:id="rId63"/>
    <p:sldId id="306" r:id="rId64"/>
    <p:sldId id="343" r:id="rId65"/>
    <p:sldId id="307" r:id="rId66"/>
    <p:sldId id="344" r:id="rId67"/>
    <p:sldId id="345" r:id="rId68"/>
    <p:sldId id="346" r:id="rId69"/>
    <p:sldId id="347" r:id="rId70"/>
    <p:sldId id="301" r:id="rId71"/>
    <p:sldId id="302" r:id="rId72"/>
    <p:sldId id="303" r:id="rId73"/>
    <p:sldId id="296" r:id="rId74"/>
    <p:sldId id="297" r:id="rId75"/>
    <p:sldId id="298" r:id="rId76"/>
    <p:sldId id="299" r:id="rId77"/>
    <p:sldId id="300"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63453" autoAdjust="0"/>
  </p:normalViewPr>
  <p:slideViewPr>
    <p:cSldViewPr>
      <p:cViewPr>
        <p:scale>
          <a:sx n="80" d="100"/>
          <a:sy n="80" d="100"/>
        </p:scale>
        <p:origin x="-1674"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6DF68-BAC2-4FC4-BA1E-93397351871E}" type="doc">
      <dgm:prSet loTypeId="urn:microsoft.com/office/officeart/2005/8/layout/process2" loCatId="process" qsTypeId="urn:microsoft.com/office/officeart/2005/8/quickstyle/simple1" qsCatId="simple" csTypeId="urn:microsoft.com/office/officeart/2005/8/colors/accent3_1" csCatId="accent3" phldr="1"/>
      <dgm:spPr/>
    </dgm:pt>
    <dgm:pt modelId="{F72185C2-956B-4B0E-B0AE-4F0DEC5C6F8E}">
      <dgm:prSet phldrT="[Text]"/>
      <dgm:spPr>
        <a:solidFill>
          <a:schemeClr val="accent3">
            <a:lumMod val="60000"/>
            <a:lumOff val="40000"/>
          </a:schemeClr>
        </a:solidFill>
      </dgm:spPr>
      <dgm:t>
        <a:bodyPr/>
        <a:lstStyle/>
        <a:p>
          <a:r>
            <a:rPr lang="en-ZA" dirty="0" smtClean="0">
              <a:latin typeface="Book Antiqua" pitchFamily="18" charset="0"/>
            </a:rPr>
            <a:t>National &amp; Local Governments’ budgets</a:t>
          </a:r>
          <a:endParaRPr lang="en-ZA" dirty="0">
            <a:latin typeface="Book Antiqua" pitchFamily="18" charset="0"/>
          </a:endParaRPr>
        </a:p>
      </dgm:t>
    </dgm:pt>
    <dgm:pt modelId="{63ED5F46-7EEF-4C23-A15D-CD26359138E9}" type="parTrans" cxnId="{10E6663A-18C9-42C5-BFFD-E1619B7B435E}">
      <dgm:prSet/>
      <dgm:spPr/>
      <dgm:t>
        <a:bodyPr/>
        <a:lstStyle/>
        <a:p>
          <a:endParaRPr lang="en-ZA">
            <a:solidFill>
              <a:schemeClr val="tx1"/>
            </a:solidFill>
            <a:latin typeface="Book Antiqua" pitchFamily="18" charset="0"/>
          </a:endParaRPr>
        </a:p>
      </dgm:t>
    </dgm:pt>
    <dgm:pt modelId="{97909667-378F-4F7A-9965-8561F819C91C}" type="sibTrans" cxnId="{10E6663A-18C9-42C5-BFFD-E1619B7B435E}">
      <dgm:prSet/>
      <dgm:spPr>
        <a:solidFill>
          <a:schemeClr val="accent3">
            <a:lumMod val="75000"/>
          </a:schemeClr>
        </a:solidFill>
      </dgm:spPr>
      <dgm:t>
        <a:bodyPr/>
        <a:lstStyle/>
        <a:p>
          <a:endParaRPr lang="en-ZA">
            <a:solidFill>
              <a:schemeClr val="tx1"/>
            </a:solidFill>
            <a:latin typeface="Book Antiqua" pitchFamily="18" charset="0"/>
          </a:endParaRPr>
        </a:p>
      </dgm:t>
    </dgm:pt>
    <dgm:pt modelId="{00555D35-11EB-4A32-AEF8-DECD2842E771}">
      <dgm:prSet phldrT="[Text]"/>
      <dgm:spPr>
        <a:solidFill>
          <a:schemeClr val="accent3">
            <a:lumMod val="60000"/>
            <a:lumOff val="40000"/>
          </a:schemeClr>
        </a:solidFill>
      </dgm:spPr>
      <dgm:t>
        <a:bodyPr/>
        <a:lstStyle/>
        <a:p>
          <a:r>
            <a:rPr lang="en-ZA" dirty="0" smtClean="0">
              <a:latin typeface="Book Antiqua" pitchFamily="18" charset="0"/>
            </a:rPr>
            <a:t>MPG budget</a:t>
          </a:r>
          <a:endParaRPr lang="en-ZA" dirty="0">
            <a:latin typeface="Book Antiqua" pitchFamily="18" charset="0"/>
          </a:endParaRPr>
        </a:p>
      </dgm:t>
    </dgm:pt>
    <dgm:pt modelId="{E28E2A8B-AA24-42E0-826C-94911D8B4A74}" type="parTrans" cxnId="{768D0065-DA6D-4E86-A30F-DCC4240868CA}">
      <dgm:prSet/>
      <dgm:spPr/>
      <dgm:t>
        <a:bodyPr/>
        <a:lstStyle/>
        <a:p>
          <a:endParaRPr lang="en-ZA">
            <a:solidFill>
              <a:schemeClr val="tx1"/>
            </a:solidFill>
            <a:latin typeface="Book Antiqua" pitchFamily="18" charset="0"/>
          </a:endParaRPr>
        </a:p>
      </dgm:t>
    </dgm:pt>
    <dgm:pt modelId="{A65738FF-367F-4DE2-A1ED-BF34B3A6B39F}" type="sibTrans" cxnId="{768D0065-DA6D-4E86-A30F-DCC4240868CA}">
      <dgm:prSet/>
      <dgm:spPr>
        <a:solidFill>
          <a:schemeClr val="accent3">
            <a:lumMod val="75000"/>
          </a:schemeClr>
        </a:solidFill>
      </dgm:spPr>
      <dgm:t>
        <a:bodyPr/>
        <a:lstStyle/>
        <a:p>
          <a:endParaRPr lang="en-ZA">
            <a:solidFill>
              <a:schemeClr val="tx1"/>
            </a:solidFill>
            <a:latin typeface="Book Antiqua" pitchFamily="18" charset="0"/>
          </a:endParaRPr>
        </a:p>
      </dgm:t>
    </dgm:pt>
    <dgm:pt modelId="{2BBE2CCA-05A9-405F-92C4-BD155C3CDA48}">
      <dgm:prSet phldrT="[Text]"/>
      <dgm:spPr/>
      <dgm:t>
        <a:bodyPr/>
        <a:lstStyle/>
        <a:p>
          <a:r>
            <a:rPr lang="en-ZA" dirty="0" smtClean="0">
              <a:latin typeface="Book Antiqua" pitchFamily="18" charset="0"/>
            </a:rPr>
            <a:t>Private sector &amp; Other institutions’ budgets</a:t>
          </a:r>
          <a:endParaRPr lang="en-ZA" dirty="0">
            <a:latin typeface="Book Antiqua" pitchFamily="18" charset="0"/>
          </a:endParaRPr>
        </a:p>
      </dgm:t>
    </dgm:pt>
    <dgm:pt modelId="{9ED346A7-C358-4B8F-AB1F-85540F26CCEA}" type="parTrans" cxnId="{E2492A2A-2E25-465B-B7EE-643C6902DDE7}">
      <dgm:prSet/>
      <dgm:spPr/>
      <dgm:t>
        <a:bodyPr/>
        <a:lstStyle/>
        <a:p>
          <a:endParaRPr lang="en-ZA">
            <a:solidFill>
              <a:schemeClr val="tx1"/>
            </a:solidFill>
            <a:latin typeface="Book Antiqua" pitchFamily="18" charset="0"/>
          </a:endParaRPr>
        </a:p>
      </dgm:t>
    </dgm:pt>
    <dgm:pt modelId="{A022E1EE-F906-4CC2-BFA2-EE4AE5603AD7}" type="sibTrans" cxnId="{E2492A2A-2E25-465B-B7EE-643C6902DDE7}">
      <dgm:prSet/>
      <dgm:spPr/>
      <dgm:t>
        <a:bodyPr/>
        <a:lstStyle/>
        <a:p>
          <a:endParaRPr lang="en-ZA">
            <a:solidFill>
              <a:schemeClr val="tx1"/>
            </a:solidFill>
            <a:latin typeface="Book Antiqua" pitchFamily="18" charset="0"/>
          </a:endParaRPr>
        </a:p>
      </dgm:t>
    </dgm:pt>
    <dgm:pt modelId="{FE88184A-AAC8-4256-8CB2-93FB25E5217D}" type="pres">
      <dgm:prSet presAssocID="{50F6DF68-BAC2-4FC4-BA1E-93397351871E}" presName="linearFlow" presStyleCnt="0">
        <dgm:presLayoutVars>
          <dgm:resizeHandles val="exact"/>
        </dgm:presLayoutVars>
      </dgm:prSet>
      <dgm:spPr/>
    </dgm:pt>
    <dgm:pt modelId="{1EECCEE2-93E8-47FF-92F5-B0C31026F3D6}" type="pres">
      <dgm:prSet presAssocID="{F72185C2-956B-4B0E-B0AE-4F0DEC5C6F8E}" presName="node" presStyleLbl="node1" presStyleIdx="0" presStyleCnt="3">
        <dgm:presLayoutVars>
          <dgm:bulletEnabled val="1"/>
        </dgm:presLayoutVars>
      </dgm:prSet>
      <dgm:spPr/>
      <dgm:t>
        <a:bodyPr/>
        <a:lstStyle/>
        <a:p>
          <a:endParaRPr lang="en-ZA"/>
        </a:p>
      </dgm:t>
    </dgm:pt>
    <dgm:pt modelId="{70F628BD-2980-43D8-85BA-2598C24EBBAF}" type="pres">
      <dgm:prSet presAssocID="{97909667-378F-4F7A-9965-8561F819C91C}" presName="sibTrans" presStyleLbl="sibTrans2D1" presStyleIdx="0" presStyleCnt="2"/>
      <dgm:spPr>
        <a:prstGeom prst="mathPlus">
          <a:avLst/>
        </a:prstGeom>
      </dgm:spPr>
      <dgm:t>
        <a:bodyPr/>
        <a:lstStyle/>
        <a:p>
          <a:endParaRPr lang="en-ZA"/>
        </a:p>
      </dgm:t>
    </dgm:pt>
    <dgm:pt modelId="{F9CC00E7-5E24-4498-A1B9-E1BDED105945}" type="pres">
      <dgm:prSet presAssocID="{97909667-378F-4F7A-9965-8561F819C91C}" presName="connectorText" presStyleLbl="sibTrans2D1" presStyleIdx="0" presStyleCnt="2"/>
      <dgm:spPr/>
      <dgm:t>
        <a:bodyPr/>
        <a:lstStyle/>
        <a:p>
          <a:endParaRPr lang="en-ZA"/>
        </a:p>
      </dgm:t>
    </dgm:pt>
    <dgm:pt modelId="{E2C4CBEF-6850-4757-BFD9-18637C50ED35}" type="pres">
      <dgm:prSet presAssocID="{00555D35-11EB-4A32-AEF8-DECD2842E771}" presName="node" presStyleLbl="node1" presStyleIdx="1" presStyleCnt="3">
        <dgm:presLayoutVars>
          <dgm:bulletEnabled val="1"/>
        </dgm:presLayoutVars>
      </dgm:prSet>
      <dgm:spPr/>
      <dgm:t>
        <a:bodyPr/>
        <a:lstStyle/>
        <a:p>
          <a:endParaRPr lang="en-ZA"/>
        </a:p>
      </dgm:t>
    </dgm:pt>
    <dgm:pt modelId="{A6F4913C-BF3E-49C1-B800-EA248EC4B3AD}" type="pres">
      <dgm:prSet presAssocID="{A65738FF-367F-4DE2-A1ED-BF34B3A6B39F}" presName="sibTrans" presStyleLbl="sibTrans2D1" presStyleIdx="1" presStyleCnt="2"/>
      <dgm:spPr>
        <a:prstGeom prst="mathPlus">
          <a:avLst/>
        </a:prstGeom>
      </dgm:spPr>
      <dgm:t>
        <a:bodyPr/>
        <a:lstStyle/>
        <a:p>
          <a:endParaRPr lang="en-ZA"/>
        </a:p>
      </dgm:t>
    </dgm:pt>
    <dgm:pt modelId="{16AF5C57-9434-4D43-817B-3D33E17B0917}" type="pres">
      <dgm:prSet presAssocID="{A65738FF-367F-4DE2-A1ED-BF34B3A6B39F}" presName="connectorText" presStyleLbl="sibTrans2D1" presStyleIdx="1" presStyleCnt="2"/>
      <dgm:spPr/>
      <dgm:t>
        <a:bodyPr/>
        <a:lstStyle/>
        <a:p>
          <a:endParaRPr lang="en-ZA"/>
        </a:p>
      </dgm:t>
    </dgm:pt>
    <dgm:pt modelId="{FFB7D3F9-FA34-40B6-9A8B-21D888015BB7}" type="pres">
      <dgm:prSet presAssocID="{2BBE2CCA-05A9-405F-92C4-BD155C3CDA48}" presName="node" presStyleLbl="node1" presStyleIdx="2" presStyleCnt="3">
        <dgm:presLayoutVars>
          <dgm:bulletEnabled val="1"/>
        </dgm:presLayoutVars>
      </dgm:prSet>
      <dgm:spPr/>
      <dgm:t>
        <a:bodyPr/>
        <a:lstStyle/>
        <a:p>
          <a:endParaRPr lang="en-ZA"/>
        </a:p>
      </dgm:t>
    </dgm:pt>
  </dgm:ptLst>
  <dgm:cxnLst>
    <dgm:cxn modelId="{E2492A2A-2E25-465B-B7EE-643C6902DDE7}" srcId="{50F6DF68-BAC2-4FC4-BA1E-93397351871E}" destId="{2BBE2CCA-05A9-405F-92C4-BD155C3CDA48}" srcOrd="2" destOrd="0" parTransId="{9ED346A7-C358-4B8F-AB1F-85540F26CCEA}" sibTransId="{A022E1EE-F906-4CC2-BFA2-EE4AE5603AD7}"/>
    <dgm:cxn modelId="{88914DD9-1AB9-4247-A916-D00A98BBE201}" type="presOf" srcId="{A65738FF-367F-4DE2-A1ED-BF34B3A6B39F}" destId="{16AF5C57-9434-4D43-817B-3D33E17B0917}" srcOrd="1" destOrd="0" presId="urn:microsoft.com/office/officeart/2005/8/layout/process2"/>
    <dgm:cxn modelId="{81CCA1AE-AD68-41A0-9BE3-65B3B9EE6515}" type="presOf" srcId="{97909667-378F-4F7A-9965-8561F819C91C}" destId="{F9CC00E7-5E24-4498-A1B9-E1BDED105945}" srcOrd="1" destOrd="0" presId="urn:microsoft.com/office/officeart/2005/8/layout/process2"/>
    <dgm:cxn modelId="{6859EDF6-3AEC-4942-B837-25402E08BBF7}" type="presOf" srcId="{97909667-378F-4F7A-9965-8561F819C91C}" destId="{70F628BD-2980-43D8-85BA-2598C24EBBAF}" srcOrd="0" destOrd="0" presId="urn:microsoft.com/office/officeart/2005/8/layout/process2"/>
    <dgm:cxn modelId="{768D0065-DA6D-4E86-A30F-DCC4240868CA}" srcId="{50F6DF68-BAC2-4FC4-BA1E-93397351871E}" destId="{00555D35-11EB-4A32-AEF8-DECD2842E771}" srcOrd="1" destOrd="0" parTransId="{E28E2A8B-AA24-42E0-826C-94911D8B4A74}" sibTransId="{A65738FF-367F-4DE2-A1ED-BF34B3A6B39F}"/>
    <dgm:cxn modelId="{A5780748-9C22-420D-829C-D08860A3567B}" type="presOf" srcId="{50F6DF68-BAC2-4FC4-BA1E-93397351871E}" destId="{FE88184A-AAC8-4256-8CB2-93FB25E5217D}" srcOrd="0" destOrd="0" presId="urn:microsoft.com/office/officeart/2005/8/layout/process2"/>
    <dgm:cxn modelId="{2DE42F5B-D15B-458E-BDD1-419196FF486F}" type="presOf" srcId="{2BBE2CCA-05A9-405F-92C4-BD155C3CDA48}" destId="{FFB7D3F9-FA34-40B6-9A8B-21D888015BB7}" srcOrd="0" destOrd="0" presId="urn:microsoft.com/office/officeart/2005/8/layout/process2"/>
    <dgm:cxn modelId="{10E6663A-18C9-42C5-BFFD-E1619B7B435E}" srcId="{50F6DF68-BAC2-4FC4-BA1E-93397351871E}" destId="{F72185C2-956B-4B0E-B0AE-4F0DEC5C6F8E}" srcOrd="0" destOrd="0" parTransId="{63ED5F46-7EEF-4C23-A15D-CD26359138E9}" sibTransId="{97909667-378F-4F7A-9965-8561F819C91C}"/>
    <dgm:cxn modelId="{E94DC328-0F98-4594-BC95-1FE973177129}" type="presOf" srcId="{A65738FF-367F-4DE2-A1ED-BF34B3A6B39F}" destId="{A6F4913C-BF3E-49C1-B800-EA248EC4B3AD}" srcOrd="0" destOrd="0" presId="urn:microsoft.com/office/officeart/2005/8/layout/process2"/>
    <dgm:cxn modelId="{8BBF49AB-85A1-4DF4-9566-C564D0F2BFBF}" type="presOf" srcId="{F72185C2-956B-4B0E-B0AE-4F0DEC5C6F8E}" destId="{1EECCEE2-93E8-47FF-92F5-B0C31026F3D6}" srcOrd="0" destOrd="0" presId="urn:microsoft.com/office/officeart/2005/8/layout/process2"/>
    <dgm:cxn modelId="{FFD91876-6146-4425-A968-BA604AB28EA1}" type="presOf" srcId="{00555D35-11EB-4A32-AEF8-DECD2842E771}" destId="{E2C4CBEF-6850-4757-BFD9-18637C50ED35}" srcOrd="0" destOrd="0" presId="urn:microsoft.com/office/officeart/2005/8/layout/process2"/>
    <dgm:cxn modelId="{598A71BB-482B-42FB-AEE0-EB1B6A703BCE}" type="presParOf" srcId="{FE88184A-AAC8-4256-8CB2-93FB25E5217D}" destId="{1EECCEE2-93E8-47FF-92F5-B0C31026F3D6}" srcOrd="0" destOrd="0" presId="urn:microsoft.com/office/officeart/2005/8/layout/process2"/>
    <dgm:cxn modelId="{13A3D035-52F7-4D4C-B287-CBFAFC340D20}" type="presParOf" srcId="{FE88184A-AAC8-4256-8CB2-93FB25E5217D}" destId="{70F628BD-2980-43D8-85BA-2598C24EBBAF}" srcOrd="1" destOrd="0" presId="urn:microsoft.com/office/officeart/2005/8/layout/process2"/>
    <dgm:cxn modelId="{9E07E7BF-2407-4AA8-BFB7-1C9764D8395D}" type="presParOf" srcId="{70F628BD-2980-43D8-85BA-2598C24EBBAF}" destId="{F9CC00E7-5E24-4498-A1B9-E1BDED105945}" srcOrd="0" destOrd="0" presId="urn:microsoft.com/office/officeart/2005/8/layout/process2"/>
    <dgm:cxn modelId="{EB92E256-AD48-4F43-9D96-7B5DA927F7B1}" type="presParOf" srcId="{FE88184A-AAC8-4256-8CB2-93FB25E5217D}" destId="{E2C4CBEF-6850-4757-BFD9-18637C50ED35}" srcOrd="2" destOrd="0" presId="urn:microsoft.com/office/officeart/2005/8/layout/process2"/>
    <dgm:cxn modelId="{3DB4A659-9460-472A-9FEB-E5D95FA7325D}" type="presParOf" srcId="{FE88184A-AAC8-4256-8CB2-93FB25E5217D}" destId="{A6F4913C-BF3E-49C1-B800-EA248EC4B3AD}" srcOrd="3" destOrd="0" presId="urn:microsoft.com/office/officeart/2005/8/layout/process2"/>
    <dgm:cxn modelId="{2A3916F6-65D5-49F0-AD2F-40668185E360}" type="presParOf" srcId="{A6F4913C-BF3E-49C1-B800-EA248EC4B3AD}" destId="{16AF5C57-9434-4D43-817B-3D33E17B0917}" srcOrd="0" destOrd="0" presId="urn:microsoft.com/office/officeart/2005/8/layout/process2"/>
    <dgm:cxn modelId="{FEE022D3-B207-41E7-887E-13097810E4DE}" type="presParOf" srcId="{FE88184A-AAC8-4256-8CB2-93FB25E5217D}" destId="{FFB7D3F9-FA34-40B6-9A8B-21D888015BB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F56F5-9A16-442B-80CF-35D89EBFC989}" type="doc">
      <dgm:prSet loTypeId="urn:microsoft.com/office/officeart/2005/8/layout/process2" loCatId="process" qsTypeId="urn:microsoft.com/office/officeart/2005/8/quickstyle/simple1" qsCatId="simple" csTypeId="urn:microsoft.com/office/officeart/2005/8/colors/accent3_1" csCatId="accent3" phldr="1"/>
      <dgm:spPr/>
    </dgm:pt>
    <dgm:pt modelId="{FB0706C5-E42F-4064-9572-3A2D43218C8A}">
      <dgm:prSet phldrT="[Text]" custT="1"/>
      <dgm:spPr/>
      <dgm:t>
        <a:bodyPr/>
        <a:lstStyle/>
        <a:p>
          <a:r>
            <a:rPr lang="en-ZA" sz="1800" dirty="0" smtClean="0">
              <a:latin typeface="Book Antiqua" pitchFamily="18" charset="0"/>
            </a:rPr>
            <a:t>Impact on development priorities</a:t>
          </a:r>
          <a:endParaRPr lang="en-ZA" sz="1800" dirty="0">
            <a:latin typeface="Book Antiqua" pitchFamily="18" charset="0"/>
          </a:endParaRPr>
        </a:p>
      </dgm:t>
    </dgm:pt>
    <dgm:pt modelId="{8B15E60D-07D3-4B64-805C-93296C134045}" type="parTrans" cxnId="{D998948D-B17D-4455-9214-F1AC4E7A157A}">
      <dgm:prSet/>
      <dgm:spPr/>
      <dgm:t>
        <a:bodyPr/>
        <a:lstStyle/>
        <a:p>
          <a:endParaRPr lang="en-ZA"/>
        </a:p>
      </dgm:t>
    </dgm:pt>
    <dgm:pt modelId="{5C9ABC72-B375-450B-8E91-5685633C8174}" type="sibTrans" cxnId="{D998948D-B17D-4455-9214-F1AC4E7A157A}">
      <dgm:prSet/>
      <dgm:spPr/>
      <dgm:t>
        <a:bodyPr/>
        <a:lstStyle/>
        <a:p>
          <a:endParaRPr lang="en-ZA"/>
        </a:p>
      </dgm:t>
    </dgm:pt>
    <dgm:pt modelId="{D1664AC7-361A-4788-ABA7-1E17120FFB58}" type="pres">
      <dgm:prSet presAssocID="{F64F56F5-9A16-442B-80CF-35D89EBFC989}" presName="linearFlow" presStyleCnt="0">
        <dgm:presLayoutVars>
          <dgm:resizeHandles val="exact"/>
        </dgm:presLayoutVars>
      </dgm:prSet>
      <dgm:spPr/>
    </dgm:pt>
    <dgm:pt modelId="{1B55E0BD-6A4C-4DC2-8C27-CB4856962497}" type="pres">
      <dgm:prSet presAssocID="{FB0706C5-E42F-4064-9572-3A2D43218C8A}" presName="node" presStyleLbl="node1" presStyleIdx="0" presStyleCnt="1">
        <dgm:presLayoutVars>
          <dgm:bulletEnabled val="1"/>
        </dgm:presLayoutVars>
      </dgm:prSet>
      <dgm:spPr/>
      <dgm:t>
        <a:bodyPr/>
        <a:lstStyle/>
        <a:p>
          <a:endParaRPr lang="en-ZA"/>
        </a:p>
      </dgm:t>
    </dgm:pt>
  </dgm:ptLst>
  <dgm:cxnLst>
    <dgm:cxn modelId="{D998948D-B17D-4455-9214-F1AC4E7A157A}" srcId="{F64F56F5-9A16-442B-80CF-35D89EBFC989}" destId="{FB0706C5-E42F-4064-9572-3A2D43218C8A}" srcOrd="0" destOrd="0" parTransId="{8B15E60D-07D3-4B64-805C-93296C134045}" sibTransId="{5C9ABC72-B375-450B-8E91-5685633C8174}"/>
    <dgm:cxn modelId="{21A2EB00-31E9-4CE3-BC27-0F72605FB532}" type="presOf" srcId="{F64F56F5-9A16-442B-80CF-35D89EBFC989}" destId="{D1664AC7-361A-4788-ABA7-1E17120FFB58}" srcOrd="0" destOrd="0" presId="urn:microsoft.com/office/officeart/2005/8/layout/process2"/>
    <dgm:cxn modelId="{A3512AA4-9C88-49F5-974A-62CA0B868BAB}" type="presOf" srcId="{FB0706C5-E42F-4064-9572-3A2D43218C8A}" destId="{1B55E0BD-6A4C-4DC2-8C27-CB4856962497}" srcOrd="0" destOrd="0" presId="urn:microsoft.com/office/officeart/2005/8/layout/process2"/>
    <dgm:cxn modelId="{7C63BF3A-D809-4CC7-8A2D-9BCFA096BE39}" type="presParOf" srcId="{D1664AC7-361A-4788-ABA7-1E17120FFB58}" destId="{1B55E0BD-6A4C-4DC2-8C27-CB4856962497}"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B9860-0B1F-411B-B832-148828347B20}" type="doc">
      <dgm:prSet loTypeId="urn:microsoft.com/office/officeart/2005/8/layout/default#1" loCatId="list" qsTypeId="urn:microsoft.com/office/officeart/2005/8/quickstyle/simple1" qsCatId="simple" csTypeId="urn:microsoft.com/office/officeart/2005/8/colors/accent3_1" csCatId="accent3" phldr="1"/>
      <dgm:spPr/>
      <dgm:t>
        <a:bodyPr/>
        <a:lstStyle/>
        <a:p>
          <a:endParaRPr lang="en-ZA"/>
        </a:p>
      </dgm:t>
    </dgm:pt>
    <dgm:pt modelId="{9506C6AC-8147-4570-8E19-4682524229CC}">
      <dgm:prSet phldrT="[Text]" custT="1"/>
      <dgm:spPr/>
      <dgm:t>
        <a:bodyPr/>
        <a:lstStyle/>
        <a:p>
          <a:r>
            <a:rPr lang="en-ZA" sz="1200" dirty="0" smtClean="0">
              <a:latin typeface="Book Antiqua" pitchFamily="18" charset="0"/>
            </a:rPr>
            <a:t>Education</a:t>
          </a:r>
          <a:endParaRPr lang="en-ZA" sz="1200" dirty="0">
            <a:latin typeface="Book Antiqua" pitchFamily="18" charset="0"/>
          </a:endParaRPr>
        </a:p>
      </dgm:t>
    </dgm:pt>
    <dgm:pt modelId="{7287E117-6C1C-4EB3-8331-83E0E6454228}" type="parTrans" cxnId="{E6ACF10A-8A79-4C11-BE50-6F19FFF51C60}">
      <dgm:prSet/>
      <dgm:spPr/>
      <dgm:t>
        <a:bodyPr/>
        <a:lstStyle/>
        <a:p>
          <a:endParaRPr lang="en-ZA" sz="1200">
            <a:latin typeface="Book Antiqua" pitchFamily="18" charset="0"/>
          </a:endParaRPr>
        </a:p>
      </dgm:t>
    </dgm:pt>
    <dgm:pt modelId="{9A4AF7DE-D367-4C8F-8D9A-D1056432A92D}" type="sibTrans" cxnId="{E6ACF10A-8A79-4C11-BE50-6F19FFF51C60}">
      <dgm:prSet/>
      <dgm:spPr/>
      <dgm:t>
        <a:bodyPr/>
        <a:lstStyle/>
        <a:p>
          <a:endParaRPr lang="en-ZA" sz="1200">
            <a:latin typeface="Book Antiqua" pitchFamily="18" charset="0"/>
          </a:endParaRPr>
        </a:p>
      </dgm:t>
    </dgm:pt>
    <dgm:pt modelId="{0BB1A4F2-CBB3-46A1-8F98-434C94142A3D}">
      <dgm:prSet phldrT="[Text]" custT="1"/>
      <dgm:spPr/>
      <dgm:t>
        <a:bodyPr/>
        <a:lstStyle/>
        <a:p>
          <a:r>
            <a:rPr lang="en-ZA" sz="1200" dirty="0" smtClean="0">
              <a:latin typeface="Book Antiqua" pitchFamily="18" charset="0"/>
            </a:rPr>
            <a:t>Health</a:t>
          </a:r>
          <a:endParaRPr lang="en-ZA" sz="1200" dirty="0">
            <a:latin typeface="Book Antiqua" pitchFamily="18" charset="0"/>
          </a:endParaRPr>
        </a:p>
      </dgm:t>
    </dgm:pt>
    <dgm:pt modelId="{058952BF-D272-4FFD-AE2A-5232F1A9ECB7}" type="parTrans" cxnId="{35D71FA3-94E5-47E2-B4EC-E6DD26CBDCAE}">
      <dgm:prSet/>
      <dgm:spPr/>
      <dgm:t>
        <a:bodyPr/>
        <a:lstStyle/>
        <a:p>
          <a:endParaRPr lang="en-ZA" sz="1200">
            <a:latin typeface="Book Antiqua" pitchFamily="18" charset="0"/>
          </a:endParaRPr>
        </a:p>
      </dgm:t>
    </dgm:pt>
    <dgm:pt modelId="{4527617F-B47A-41C8-B232-7DEAD63690D3}" type="sibTrans" cxnId="{35D71FA3-94E5-47E2-B4EC-E6DD26CBDCAE}">
      <dgm:prSet/>
      <dgm:spPr/>
      <dgm:t>
        <a:bodyPr/>
        <a:lstStyle/>
        <a:p>
          <a:endParaRPr lang="en-ZA" sz="1200">
            <a:latin typeface="Book Antiqua" pitchFamily="18" charset="0"/>
          </a:endParaRPr>
        </a:p>
      </dgm:t>
    </dgm:pt>
    <dgm:pt modelId="{3C20E8FD-B1A9-4005-881F-B1A73A9B2B09}">
      <dgm:prSet custT="1"/>
      <dgm:spPr/>
      <dgm:t>
        <a:bodyPr/>
        <a:lstStyle/>
        <a:p>
          <a:r>
            <a:rPr lang="en-ZA" sz="1200" dirty="0" smtClean="0">
              <a:latin typeface="Book Antiqua" pitchFamily="18" charset="0"/>
            </a:rPr>
            <a:t>Economy &amp; Employment</a:t>
          </a:r>
          <a:endParaRPr lang="en-ZA" sz="1200" dirty="0">
            <a:latin typeface="Book Antiqua" pitchFamily="18" charset="0"/>
          </a:endParaRPr>
        </a:p>
      </dgm:t>
    </dgm:pt>
    <dgm:pt modelId="{B82B4BE3-1333-4EE1-9BA8-CB4D1CE75AC3}" type="parTrans" cxnId="{05E7FF46-232F-46DA-A4A5-AE678B3990E6}">
      <dgm:prSet/>
      <dgm:spPr/>
      <dgm:t>
        <a:bodyPr/>
        <a:lstStyle/>
        <a:p>
          <a:endParaRPr lang="en-ZA" sz="1200">
            <a:latin typeface="Book Antiqua" pitchFamily="18" charset="0"/>
          </a:endParaRPr>
        </a:p>
      </dgm:t>
    </dgm:pt>
    <dgm:pt modelId="{32275EED-2C69-4B62-9EE1-AC89146AAAA8}" type="sibTrans" cxnId="{05E7FF46-232F-46DA-A4A5-AE678B3990E6}">
      <dgm:prSet/>
      <dgm:spPr/>
      <dgm:t>
        <a:bodyPr/>
        <a:lstStyle/>
        <a:p>
          <a:endParaRPr lang="en-ZA" sz="1200">
            <a:latin typeface="Book Antiqua" pitchFamily="18" charset="0"/>
          </a:endParaRPr>
        </a:p>
      </dgm:t>
    </dgm:pt>
    <dgm:pt modelId="{906B117B-0384-4E4A-8A50-024C791DE984}">
      <dgm:prSet custT="1"/>
      <dgm:spPr/>
      <dgm:t>
        <a:bodyPr/>
        <a:lstStyle/>
        <a:p>
          <a:r>
            <a:rPr lang="en-ZA" sz="1200" dirty="0" smtClean="0">
              <a:latin typeface="Book Antiqua" pitchFamily="18" charset="0"/>
            </a:rPr>
            <a:t>Poverty &amp; Inequality</a:t>
          </a:r>
          <a:endParaRPr lang="en-ZA" sz="1200" dirty="0">
            <a:latin typeface="Book Antiqua" pitchFamily="18" charset="0"/>
          </a:endParaRPr>
        </a:p>
      </dgm:t>
    </dgm:pt>
    <dgm:pt modelId="{B2DAB02D-64A4-44CA-B2A4-9CEC32C62A01}" type="parTrans" cxnId="{8504D31E-DF87-470F-AE69-D17F1478F010}">
      <dgm:prSet/>
      <dgm:spPr/>
      <dgm:t>
        <a:bodyPr/>
        <a:lstStyle/>
        <a:p>
          <a:endParaRPr lang="en-ZA" sz="1200">
            <a:latin typeface="Book Antiqua" pitchFamily="18" charset="0"/>
          </a:endParaRPr>
        </a:p>
      </dgm:t>
    </dgm:pt>
    <dgm:pt modelId="{583581D4-C2AA-4706-BB66-61E5232C45FD}" type="sibTrans" cxnId="{8504D31E-DF87-470F-AE69-D17F1478F010}">
      <dgm:prSet/>
      <dgm:spPr/>
      <dgm:t>
        <a:bodyPr/>
        <a:lstStyle/>
        <a:p>
          <a:endParaRPr lang="en-ZA" sz="1200">
            <a:latin typeface="Book Antiqua" pitchFamily="18" charset="0"/>
          </a:endParaRPr>
        </a:p>
      </dgm:t>
    </dgm:pt>
    <dgm:pt modelId="{4C4B8EEE-CF7C-404D-9649-5C4CA68FAE49}">
      <dgm:prSet custT="1"/>
      <dgm:spPr/>
      <dgm:t>
        <a:bodyPr/>
        <a:lstStyle/>
        <a:p>
          <a:r>
            <a:rPr lang="en-ZA" sz="1200" dirty="0" smtClean="0">
              <a:latin typeface="Book Antiqua" pitchFamily="18" charset="0"/>
            </a:rPr>
            <a:t>Inclusive Rural Development</a:t>
          </a:r>
          <a:endParaRPr lang="en-ZA" sz="1200" dirty="0">
            <a:latin typeface="Book Antiqua" pitchFamily="18" charset="0"/>
          </a:endParaRPr>
        </a:p>
      </dgm:t>
    </dgm:pt>
    <dgm:pt modelId="{4B85D1E6-CDCC-47B5-B09C-6F13DC41186A}" type="parTrans" cxnId="{401D5D35-7DF5-4ED3-983D-992EDB648C0A}">
      <dgm:prSet/>
      <dgm:spPr/>
      <dgm:t>
        <a:bodyPr/>
        <a:lstStyle/>
        <a:p>
          <a:endParaRPr lang="en-ZA" sz="1200">
            <a:latin typeface="Book Antiqua" pitchFamily="18" charset="0"/>
          </a:endParaRPr>
        </a:p>
      </dgm:t>
    </dgm:pt>
    <dgm:pt modelId="{1FE80D95-BB30-4855-8B41-7D1D10A13A84}" type="sibTrans" cxnId="{401D5D35-7DF5-4ED3-983D-992EDB648C0A}">
      <dgm:prSet/>
      <dgm:spPr/>
      <dgm:t>
        <a:bodyPr/>
        <a:lstStyle/>
        <a:p>
          <a:endParaRPr lang="en-ZA" sz="1200">
            <a:latin typeface="Book Antiqua" pitchFamily="18" charset="0"/>
          </a:endParaRPr>
        </a:p>
      </dgm:t>
    </dgm:pt>
    <dgm:pt modelId="{F24BBF5A-FC88-4477-9A53-10DD9C12923B}">
      <dgm:prSet custT="1"/>
      <dgm:spPr/>
      <dgm:t>
        <a:bodyPr/>
        <a:lstStyle/>
        <a:p>
          <a:r>
            <a:rPr lang="en-ZA" sz="1200" dirty="0" smtClean="0">
              <a:latin typeface="Book Antiqua" pitchFamily="18" charset="0"/>
            </a:rPr>
            <a:t>Integrated Human Settlements</a:t>
          </a:r>
          <a:endParaRPr lang="en-ZA" sz="1200" dirty="0">
            <a:latin typeface="Book Antiqua" pitchFamily="18" charset="0"/>
          </a:endParaRPr>
        </a:p>
      </dgm:t>
    </dgm:pt>
    <dgm:pt modelId="{D32B5A8D-5D60-42FD-8189-DED8A5953D24}" type="parTrans" cxnId="{F2DCFCA3-A5C6-4C99-8905-D5C8A3FA5239}">
      <dgm:prSet/>
      <dgm:spPr/>
      <dgm:t>
        <a:bodyPr/>
        <a:lstStyle/>
        <a:p>
          <a:endParaRPr lang="en-ZA" sz="1200">
            <a:latin typeface="Book Antiqua" pitchFamily="18" charset="0"/>
          </a:endParaRPr>
        </a:p>
      </dgm:t>
    </dgm:pt>
    <dgm:pt modelId="{4C864033-2676-4B2C-88AD-B184C2A0EB83}" type="sibTrans" cxnId="{F2DCFCA3-A5C6-4C99-8905-D5C8A3FA5239}">
      <dgm:prSet/>
      <dgm:spPr/>
      <dgm:t>
        <a:bodyPr/>
        <a:lstStyle/>
        <a:p>
          <a:endParaRPr lang="en-ZA" sz="1200">
            <a:latin typeface="Book Antiqua" pitchFamily="18" charset="0"/>
          </a:endParaRPr>
        </a:p>
      </dgm:t>
    </dgm:pt>
    <dgm:pt modelId="{8F87A0EF-86F0-4D6E-81A3-9F3193A3062F}" type="pres">
      <dgm:prSet presAssocID="{480B9860-0B1F-411B-B832-148828347B20}" presName="diagram" presStyleCnt="0">
        <dgm:presLayoutVars>
          <dgm:dir/>
          <dgm:resizeHandles val="exact"/>
        </dgm:presLayoutVars>
      </dgm:prSet>
      <dgm:spPr/>
      <dgm:t>
        <a:bodyPr/>
        <a:lstStyle/>
        <a:p>
          <a:endParaRPr lang="en-ZA"/>
        </a:p>
      </dgm:t>
    </dgm:pt>
    <dgm:pt modelId="{0224DAEE-67A0-423D-A1AC-BE3375B22EE5}" type="pres">
      <dgm:prSet presAssocID="{9506C6AC-8147-4570-8E19-4682524229CC}" presName="node" presStyleLbl="node1" presStyleIdx="0" presStyleCnt="6">
        <dgm:presLayoutVars>
          <dgm:bulletEnabled val="1"/>
        </dgm:presLayoutVars>
      </dgm:prSet>
      <dgm:spPr/>
      <dgm:t>
        <a:bodyPr/>
        <a:lstStyle/>
        <a:p>
          <a:endParaRPr lang="en-ZA"/>
        </a:p>
      </dgm:t>
    </dgm:pt>
    <dgm:pt modelId="{7EC4B13F-9B33-4D7F-A206-098FFC454DD8}" type="pres">
      <dgm:prSet presAssocID="{9A4AF7DE-D367-4C8F-8D9A-D1056432A92D}" presName="sibTrans" presStyleCnt="0"/>
      <dgm:spPr/>
    </dgm:pt>
    <dgm:pt modelId="{96F8FD4B-917E-478C-8B47-D8859A00E75A}" type="pres">
      <dgm:prSet presAssocID="{0BB1A4F2-CBB3-46A1-8F98-434C94142A3D}" presName="node" presStyleLbl="node1" presStyleIdx="1" presStyleCnt="6">
        <dgm:presLayoutVars>
          <dgm:bulletEnabled val="1"/>
        </dgm:presLayoutVars>
      </dgm:prSet>
      <dgm:spPr/>
      <dgm:t>
        <a:bodyPr/>
        <a:lstStyle/>
        <a:p>
          <a:endParaRPr lang="en-ZA"/>
        </a:p>
      </dgm:t>
    </dgm:pt>
    <dgm:pt modelId="{3CBB44BF-461F-4408-89C7-B1170D36256B}" type="pres">
      <dgm:prSet presAssocID="{4527617F-B47A-41C8-B232-7DEAD63690D3}" presName="sibTrans" presStyleCnt="0"/>
      <dgm:spPr/>
    </dgm:pt>
    <dgm:pt modelId="{53D1FAEA-E27C-46BB-A430-C89A13328AAC}" type="pres">
      <dgm:prSet presAssocID="{3C20E8FD-B1A9-4005-881F-B1A73A9B2B09}" presName="node" presStyleLbl="node1" presStyleIdx="2" presStyleCnt="6">
        <dgm:presLayoutVars>
          <dgm:bulletEnabled val="1"/>
        </dgm:presLayoutVars>
      </dgm:prSet>
      <dgm:spPr/>
      <dgm:t>
        <a:bodyPr/>
        <a:lstStyle/>
        <a:p>
          <a:endParaRPr lang="en-ZA"/>
        </a:p>
      </dgm:t>
    </dgm:pt>
    <dgm:pt modelId="{098C41CE-1D01-4093-8A65-1900FA20F5CF}" type="pres">
      <dgm:prSet presAssocID="{32275EED-2C69-4B62-9EE1-AC89146AAAA8}" presName="sibTrans" presStyleCnt="0"/>
      <dgm:spPr/>
    </dgm:pt>
    <dgm:pt modelId="{BBE1793D-1500-481E-97F8-92DB1CF5BEE5}" type="pres">
      <dgm:prSet presAssocID="{906B117B-0384-4E4A-8A50-024C791DE984}" presName="node" presStyleLbl="node1" presStyleIdx="3" presStyleCnt="6">
        <dgm:presLayoutVars>
          <dgm:bulletEnabled val="1"/>
        </dgm:presLayoutVars>
      </dgm:prSet>
      <dgm:spPr/>
      <dgm:t>
        <a:bodyPr/>
        <a:lstStyle/>
        <a:p>
          <a:endParaRPr lang="en-ZA"/>
        </a:p>
      </dgm:t>
    </dgm:pt>
    <dgm:pt modelId="{4E34C520-7446-49F0-9A4D-EDAAB2C7F4BF}" type="pres">
      <dgm:prSet presAssocID="{583581D4-C2AA-4706-BB66-61E5232C45FD}" presName="sibTrans" presStyleCnt="0"/>
      <dgm:spPr/>
    </dgm:pt>
    <dgm:pt modelId="{024EB62D-275E-46E1-8408-E478EE99A741}" type="pres">
      <dgm:prSet presAssocID="{4C4B8EEE-CF7C-404D-9649-5C4CA68FAE49}" presName="node" presStyleLbl="node1" presStyleIdx="4" presStyleCnt="6">
        <dgm:presLayoutVars>
          <dgm:bulletEnabled val="1"/>
        </dgm:presLayoutVars>
      </dgm:prSet>
      <dgm:spPr/>
      <dgm:t>
        <a:bodyPr/>
        <a:lstStyle/>
        <a:p>
          <a:endParaRPr lang="en-ZA"/>
        </a:p>
      </dgm:t>
    </dgm:pt>
    <dgm:pt modelId="{90E52362-01BA-447D-8854-B442AEC8ADCE}" type="pres">
      <dgm:prSet presAssocID="{1FE80D95-BB30-4855-8B41-7D1D10A13A84}" presName="sibTrans" presStyleCnt="0"/>
      <dgm:spPr/>
    </dgm:pt>
    <dgm:pt modelId="{44D86FDE-FF4E-419A-A338-28169450328D}" type="pres">
      <dgm:prSet presAssocID="{F24BBF5A-FC88-4477-9A53-10DD9C12923B}" presName="node" presStyleLbl="node1" presStyleIdx="5" presStyleCnt="6">
        <dgm:presLayoutVars>
          <dgm:bulletEnabled val="1"/>
        </dgm:presLayoutVars>
      </dgm:prSet>
      <dgm:spPr/>
      <dgm:t>
        <a:bodyPr/>
        <a:lstStyle/>
        <a:p>
          <a:endParaRPr lang="en-ZA"/>
        </a:p>
      </dgm:t>
    </dgm:pt>
  </dgm:ptLst>
  <dgm:cxnLst>
    <dgm:cxn modelId="{486FEA00-FC3E-4292-A4ED-273F58D8812D}" type="presOf" srcId="{480B9860-0B1F-411B-B832-148828347B20}" destId="{8F87A0EF-86F0-4D6E-81A3-9F3193A3062F}" srcOrd="0" destOrd="0" presId="urn:microsoft.com/office/officeart/2005/8/layout/default#1"/>
    <dgm:cxn modelId="{EF649B94-07E2-4749-B03A-1B6A80E51C89}" type="presOf" srcId="{906B117B-0384-4E4A-8A50-024C791DE984}" destId="{BBE1793D-1500-481E-97F8-92DB1CF5BEE5}" srcOrd="0" destOrd="0" presId="urn:microsoft.com/office/officeart/2005/8/layout/default#1"/>
    <dgm:cxn modelId="{E6ACF10A-8A79-4C11-BE50-6F19FFF51C60}" srcId="{480B9860-0B1F-411B-B832-148828347B20}" destId="{9506C6AC-8147-4570-8E19-4682524229CC}" srcOrd="0" destOrd="0" parTransId="{7287E117-6C1C-4EB3-8331-83E0E6454228}" sibTransId="{9A4AF7DE-D367-4C8F-8D9A-D1056432A92D}"/>
    <dgm:cxn modelId="{05E7FF46-232F-46DA-A4A5-AE678B3990E6}" srcId="{480B9860-0B1F-411B-B832-148828347B20}" destId="{3C20E8FD-B1A9-4005-881F-B1A73A9B2B09}" srcOrd="2" destOrd="0" parTransId="{B82B4BE3-1333-4EE1-9BA8-CB4D1CE75AC3}" sibTransId="{32275EED-2C69-4B62-9EE1-AC89146AAAA8}"/>
    <dgm:cxn modelId="{C25F91BD-0197-416E-99DD-19DC38615B46}" type="presOf" srcId="{F24BBF5A-FC88-4477-9A53-10DD9C12923B}" destId="{44D86FDE-FF4E-419A-A338-28169450328D}" srcOrd="0" destOrd="0" presId="urn:microsoft.com/office/officeart/2005/8/layout/default#1"/>
    <dgm:cxn modelId="{35D71FA3-94E5-47E2-B4EC-E6DD26CBDCAE}" srcId="{480B9860-0B1F-411B-B832-148828347B20}" destId="{0BB1A4F2-CBB3-46A1-8F98-434C94142A3D}" srcOrd="1" destOrd="0" parTransId="{058952BF-D272-4FFD-AE2A-5232F1A9ECB7}" sibTransId="{4527617F-B47A-41C8-B232-7DEAD63690D3}"/>
    <dgm:cxn modelId="{F2DCFCA3-A5C6-4C99-8905-D5C8A3FA5239}" srcId="{480B9860-0B1F-411B-B832-148828347B20}" destId="{F24BBF5A-FC88-4477-9A53-10DD9C12923B}" srcOrd="5" destOrd="0" parTransId="{D32B5A8D-5D60-42FD-8189-DED8A5953D24}" sibTransId="{4C864033-2676-4B2C-88AD-B184C2A0EB83}"/>
    <dgm:cxn modelId="{8504D31E-DF87-470F-AE69-D17F1478F010}" srcId="{480B9860-0B1F-411B-B832-148828347B20}" destId="{906B117B-0384-4E4A-8A50-024C791DE984}" srcOrd="3" destOrd="0" parTransId="{B2DAB02D-64A4-44CA-B2A4-9CEC32C62A01}" sibTransId="{583581D4-C2AA-4706-BB66-61E5232C45FD}"/>
    <dgm:cxn modelId="{815156B1-5419-4661-89FE-483A5741AC5A}" type="presOf" srcId="{0BB1A4F2-CBB3-46A1-8F98-434C94142A3D}" destId="{96F8FD4B-917E-478C-8B47-D8859A00E75A}" srcOrd="0" destOrd="0" presId="urn:microsoft.com/office/officeart/2005/8/layout/default#1"/>
    <dgm:cxn modelId="{FE44581F-C00D-47A9-911A-04D1378F2D20}" type="presOf" srcId="{4C4B8EEE-CF7C-404D-9649-5C4CA68FAE49}" destId="{024EB62D-275E-46E1-8408-E478EE99A741}" srcOrd="0" destOrd="0" presId="urn:microsoft.com/office/officeart/2005/8/layout/default#1"/>
    <dgm:cxn modelId="{401D5D35-7DF5-4ED3-983D-992EDB648C0A}" srcId="{480B9860-0B1F-411B-B832-148828347B20}" destId="{4C4B8EEE-CF7C-404D-9649-5C4CA68FAE49}" srcOrd="4" destOrd="0" parTransId="{4B85D1E6-CDCC-47B5-B09C-6F13DC41186A}" sibTransId="{1FE80D95-BB30-4855-8B41-7D1D10A13A84}"/>
    <dgm:cxn modelId="{13764A4A-BB0D-42C9-9846-681BE22DCAE5}" type="presOf" srcId="{9506C6AC-8147-4570-8E19-4682524229CC}" destId="{0224DAEE-67A0-423D-A1AC-BE3375B22EE5}" srcOrd="0" destOrd="0" presId="urn:microsoft.com/office/officeart/2005/8/layout/default#1"/>
    <dgm:cxn modelId="{FC025DAB-3E11-4DEF-9E91-02ABE1733A0E}" type="presOf" srcId="{3C20E8FD-B1A9-4005-881F-B1A73A9B2B09}" destId="{53D1FAEA-E27C-46BB-A430-C89A13328AAC}" srcOrd="0" destOrd="0" presId="urn:microsoft.com/office/officeart/2005/8/layout/default#1"/>
    <dgm:cxn modelId="{C8D588EA-AFCF-4AF4-9232-C02713090F38}" type="presParOf" srcId="{8F87A0EF-86F0-4D6E-81A3-9F3193A3062F}" destId="{0224DAEE-67A0-423D-A1AC-BE3375B22EE5}" srcOrd="0" destOrd="0" presId="urn:microsoft.com/office/officeart/2005/8/layout/default#1"/>
    <dgm:cxn modelId="{25306176-226F-4EBF-AC5D-F17386CD306C}" type="presParOf" srcId="{8F87A0EF-86F0-4D6E-81A3-9F3193A3062F}" destId="{7EC4B13F-9B33-4D7F-A206-098FFC454DD8}" srcOrd="1" destOrd="0" presId="urn:microsoft.com/office/officeart/2005/8/layout/default#1"/>
    <dgm:cxn modelId="{84418C90-B2C9-49D1-B3A0-8D7D345670A2}" type="presParOf" srcId="{8F87A0EF-86F0-4D6E-81A3-9F3193A3062F}" destId="{96F8FD4B-917E-478C-8B47-D8859A00E75A}" srcOrd="2" destOrd="0" presId="urn:microsoft.com/office/officeart/2005/8/layout/default#1"/>
    <dgm:cxn modelId="{F34A41BC-F0EF-41F5-AB44-529AABD47314}" type="presParOf" srcId="{8F87A0EF-86F0-4D6E-81A3-9F3193A3062F}" destId="{3CBB44BF-461F-4408-89C7-B1170D36256B}" srcOrd="3" destOrd="0" presId="urn:microsoft.com/office/officeart/2005/8/layout/default#1"/>
    <dgm:cxn modelId="{CA1C98BA-7AB1-436B-B44C-57898131932E}" type="presParOf" srcId="{8F87A0EF-86F0-4D6E-81A3-9F3193A3062F}" destId="{53D1FAEA-E27C-46BB-A430-C89A13328AAC}" srcOrd="4" destOrd="0" presId="urn:microsoft.com/office/officeart/2005/8/layout/default#1"/>
    <dgm:cxn modelId="{756E0E7C-C322-4DE2-B535-94BF0DB4C38B}" type="presParOf" srcId="{8F87A0EF-86F0-4D6E-81A3-9F3193A3062F}" destId="{098C41CE-1D01-4093-8A65-1900FA20F5CF}" srcOrd="5" destOrd="0" presId="urn:microsoft.com/office/officeart/2005/8/layout/default#1"/>
    <dgm:cxn modelId="{28BBC9E1-3F90-4CD6-B87E-18438BF49AE4}" type="presParOf" srcId="{8F87A0EF-86F0-4D6E-81A3-9F3193A3062F}" destId="{BBE1793D-1500-481E-97F8-92DB1CF5BEE5}" srcOrd="6" destOrd="0" presId="urn:microsoft.com/office/officeart/2005/8/layout/default#1"/>
    <dgm:cxn modelId="{228F17E6-76B3-40EF-AD6B-7B15D2C9094B}" type="presParOf" srcId="{8F87A0EF-86F0-4D6E-81A3-9F3193A3062F}" destId="{4E34C520-7446-49F0-9A4D-EDAAB2C7F4BF}" srcOrd="7" destOrd="0" presId="urn:microsoft.com/office/officeart/2005/8/layout/default#1"/>
    <dgm:cxn modelId="{14167453-B56C-47C3-A1F9-983719A0E790}" type="presParOf" srcId="{8F87A0EF-86F0-4D6E-81A3-9F3193A3062F}" destId="{024EB62D-275E-46E1-8408-E478EE99A741}" srcOrd="8" destOrd="0" presId="urn:microsoft.com/office/officeart/2005/8/layout/default#1"/>
    <dgm:cxn modelId="{1B5BBA52-7B4B-444D-AB36-C0763CCB95E7}" type="presParOf" srcId="{8F87A0EF-86F0-4D6E-81A3-9F3193A3062F}" destId="{90E52362-01BA-447D-8854-B442AEC8ADCE}" srcOrd="9" destOrd="0" presId="urn:microsoft.com/office/officeart/2005/8/layout/default#1"/>
    <dgm:cxn modelId="{A23E208F-5F53-4E82-A2F5-6426D1B320FB}" type="presParOf" srcId="{8F87A0EF-86F0-4D6E-81A3-9F3193A3062F}" destId="{44D86FDE-FF4E-419A-A338-28169450328D}" srcOrd="10" destOrd="0" presId="urn:microsoft.com/office/officeart/2005/8/layout/defaul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4F56F5-9A16-442B-80CF-35D89EBFC989}" type="doc">
      <dgm:prSet loTypeId="urn:microsoft.com/office/officeart/2005/8/layout/process2" loCatId="process" qsTypeId="urn:microsoft.com/office/officeart/2005/8/quickstyle/simple1" qsCatId="simple" csTypeId="urn:microsoft.com/office/officeart/2005/8/colors/accent3_1" csCatId="accent3" phldr="1"/>
      <dgm:spPr/>
    </dgm:pt>
    <dgm:pt modelId="{FB0706C5-E42F-4064-9572-3A2D43218C8A}">
      <dgm:prSet phldrT="[Text]" custT="1"/>
      <dgm:spPr/>
      <dgm:t>
        <a:bodyPr/>
        <a:lstStyle/>
        <a:p>
          <a:r>
            <a:rPr lang="en-ZA" sz="1400" dirty="0" smtClean="0">
              <a:latin typeface="Book Antiqua" pitchFamily="18" charset="0"/>
            </a:rPr>
            <a:t>To improve the lives of more than 4 million citizens in Mpumalanga</a:t>
          </a:r>
          <a:endParaRPr lang="en-ZA" sz="1400" dirty="0">
            <a:latin typeface="Book Antiqua" pitchFamily="18" charset="0"/>
          </a:endParaRPr>
        </a:p>
      </dgm:t>
    </dgm:pt>
    <dgm:pt modelId="{8B15E60D-07D3-4B64-805C-93296C134045}" type="parTrans" cxnId="{D998948D-B17D-4455-9214-F1AC4E7A157A}">
      <dgm:prSet/>
      <dgm:spPr/>
      <dgm:t>
        <a:bodyPr/>
        <a:lstStyle/>
        <a:p>
          <a:endParaRPr lang="en-ZA"/>
        </a:p>
      </dgm:t>
    </dgm:pt>
    <dgm:pt modelId="{5C9ABC72-B375-450B-8E91-5685633C8174}" type="sibTrans" cxnId="{D998948D-B17D-4455-9214-F1AC4E7A157A}">
      <dgm:prSet/>
      <dgm:spPr/>
      <dgm:t>
        <a:bodyPr/>
        <a:lstStyle/>
        <a:p>
          <a:endParaRPr lang="en-ZA"/>
        </a:p>
      </dgm:t>
    </dgm:pt>
    <dgm:pt modelId="{D1664AC7-361A-4788-ABA7-1E17120FFB58}" type="pres">
      <dgm:prSet presAssocID="{F64F56F5-9A16-442B-80CF-35D89EBFC989}" presName="linearFlow" presStyleCnt="0">
        <dgm:presLayoutVars>
          <dgm:resizeHandles val="exact"/>
        </dgm:presLayoutVars>
      </dgm:prSet>
      <dgm:spPr/>
    </dgm:pt>
    <dgm:pt modelId="{1B55E0BD-6A4C-4DC2-8C27-CB4856962497}" type="pres">
      <dgm:prSet presAssocID="{FB0706C5-E42F-4064-9572-3A2D43218C8A}" presName="node" presStyleLbl="node1" presStyleIdx="0" presStyleCnt="1">
        <dgm:presLayoutVars>
          <dgm:bulletEnabled val="1"/>
        </dgm:presLayoutVars>
      </dgm:prSet>
      <dgm:spPr/>
      <dgm:t>
        <a:bodyPr/>
        <a:lstStyle/>
        <a:p>
          <a:endParaRPr lang="en-ZA"/>
        </a:p>
      </dgm:t>
    </dgm:pt>
  </dgm:ptLst>
  <dgm:cxnLst>
    <dgm:cxn modelId="{51AF0C3C-83EB-4A56-89F5-189F14DAD4A5}" type="presOf" srcId="{FB0706C5-E42F-4064-9572-3A2D43218C8A}" destId="{1B55E0BD-6A4C-4DC2-8C27-CB4856962497}" srcOrd="0" destOrd="0" presId="urn:microsoft.com/office/officeart/2005/8/layout/process2"/>
    <dgm:cxn modelId="{EE1C4EDC-40F7-465C-9F09-0C4711037A08}" type="presOf" srcId="{F64F56F5-9A16-442B-80CF-35D89EBFC989}" destId="{D1664AC7-361A-4788-ABA7-1E17120FFB58}" srcOrd="0" destOrd="0" presId="urn:microsoft.com/office/officeart/2005/8/layout/process2"/>
    <dgm:cxn modelId="{D998948D-B17D-4455-9214-F1AC4E7A157A}" srcId="{F64F56F5-9A16-442B-80CF-35D89EBFC989}" destId="{FB0706C5-E42F-4064-9572-3A2D43218C8A}" srcOrd="0" destOrd="0" parTransId="{8B15E60D-07D3-4B64-805C-93296C134045}" sibTransId="{5C9ABC72-B375-450B-8E91-5685633C8174}"/>
    <dgm:cxn modelId="{9A56B13E-A95B-49D9-9052-88BD73BBF182}" type="presParOf" srcId="{D1664AC7-361A-4788-ABA7-1E17120FFB58}" destId="{1B55E0BD-6A4C-4DC2-8C27-CB4856962497}" srcOrd="0"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939D62-A3BB-4ECA-A6C8-AB119908E571}" type="doc">
      <dgm:prSet loTypeId="urn:microsoft.com/office/officeart/2005/8/layout/radial1" loCatId="cycle" qsTypeId="urn:microsoft.com/office/officeart/2005/8/quickstyle/simple5" qsCatId="simple" csTypeId="urn:microsoft.com/office/officeart/2005/8/colors/accent3_2" csCatId="accent3" phldr="1"/>
      <dgm:spPr/>
      <dgm:t>
        <a:bodyPr/>
        <a:lstStyle/>
        <a:p>
          <a:endParaRPr lang="en-ZA"/>
        </a:p>
      </dgm:t>
    </dgm:pt>
    <dgm:pt modelId="{7ACFE65E-FF91-45CA-98C2-452354B06EF2}">
      <dgm:prSet phldrT="[Text]" custT="1"/>
      <dgm:spPr>
        <a:solidFill>
          <a:schemeClr val="accent3">
            <a:lumMod val="75000"/>
          </a:schemeClr>
        </a:solidFill>
      </dgm:spPr>
      <dgm:t>
        <a:bodyPr/>
        <a:lstStyle/>
        <a:p>
          <a:r>
            <a:rPr lang="en-ZA" sz="1400" b="1" dirty="0" smtClean="0">
              <a:solidFill>
                <a:schemeClr val="tx1"/>
              </a:solidFill>
              <a:latin typeface="Book Antiqua" pitchFamily="18" charset="0"/>
            </a:rPr>
            <a:t>Socio-economic challenges</a:t>
          </a:r>
          <a:endParaRPr lang="en-ZA" sz="1400" b="1" dirty="0">
            <a:solidFill>
              <a:schemeClr val="tx1"/>
            </a:solidFill>
            <a:latin typeface="Book Antiqua" pitchFamily="18" charset="0"/>
          </a:endParaRPr>
        </a:p>
      </dgm:t>
    </dgm:pt>
    <dgm:pt modelId="{97223EA3-DDE8-4BB2-882A-2D9D14CD611F}" type="parTrans" cxnId="{BA6E4749-E1BC-49D7-AD57-87C5D81D914D}">
      <dgm:prSet/>
      <dgm:spPr/>
      <dgm:t>
        <a:bodyPr/>
        <a:lstStyle/>
        <a:p>
          <a:endParaRPr lang="en-ZA">
            <a:solidFill>
              <a:schemeClr val="tx1"/>
            </a:solidFill>
            <a:latin typeface="Book Antiqua" pitchFamily="18" charset="0"/>
          </a:endParaRPr>
        </a:p>
      </dgm:t>
    </dgm:pt>
    <dgm:pt modelId="{E5900D1E-9C8F-4973-B37F-2EDDBBFC19CC}" type="sibTrans" cxnId="{BA6E4749-E1BC-49D7-AD57-87C5D81D914D}">
      <dgm:prSet/>
      <dgm:spPr/>
      <dgm:t>
        <a:bodyPr/>
        <a:lstStyle/>
        <a:p>
          <a:endParaRPr lang="en-ZA">
            <a:solidFill>
              <a:schemeClr val="tx1"/>
            </a:solidFill>
            <a:latin typeface="Book Antiqua" pitchFamily="18" charset="0"/>
          </a:endParaRPr>
        </a:p>
      </dgm:t>
    </dgm:pt>
    <dgm:pt modelId="{439582B1-365A-42A4-B484-3B6DDB024034}">
      <dgm:prSet phldrT="[Text]" custT="1"/>
      <dgm:spPr>
        <a:solidFill>
          <a:schemeClr val="accent3">
            <a:lumMod val="60000"/>
            <a:lumOff val="40000"/>
          </a:schemeClr>
        </a:solidFill>
      </dgm:spPr>
      <dgm:t>
        <a:bodyPr/>
        <a:lstStyle/>
        <a:p>
          <a:r>
            <a:rPr lang="en-ZA" sz="1000" b="1" dirty="0" smtClean="0">
              <a:solidFill>
                <a:schemeClr val="tx1"/>
              </a:solidFill>
              <a:latin typeface="Book Antiqua" pitchFamily="18" charset="0"/>
            </a:rPr>
            <a:t>High HIV prevalence</a:t>
          </a:r>
          <a:endParaRPr lang="en-ZA" sz="1000" b="1" dirty="0">
            <a:solidFill>
              <a:schemeClr val="tx1"/>
            </a:solidFill>
            <a:latin typeface="Book Antiqua" pitchFamily="18" charset="0"/>
          </a:endParaRPr>
        </a:p>
      </dgm:t>
    </dgm:pt>
    <dgm:pt modelId="{7CC068A5-3A7B-4053-8FF5-5D88CE5DA11E}" type="parTrans" cxnId="{D8A3BEA9-F8BC-4514-8082-BCFE1149D9CE}">
      <dgm:prSet/>
      <dgm:spPr/>
      <dgm:t>
        <a:bodyPr/>
        <a:lstStyle/>
        <a:p>
          <a:endParaRPr lang="en-ZA">
            <a:solidFill>
              <a:schemeClr val="tx1"/>
            </a:solidFill>
            <a:latin typeface="Book Antiqua" pitchFamily="18" charset="0"/>
          </a:endParaRPr>
        </a:p>
      </dgm:t>
    </dgm:pt>
    <dgm:pt modelId="{CF6C0CB9-B9DF-4C39-8411-03DA2EC2F832}" type="sibTrans" cxnId="{D8A3BEA9-F8BC-4514-8082-BCFE1149D9CE}">
      <dgm:prSet/>
      <dgm:spPr/>
      <dgm:t>
        <a:bodyPr/>
        <a:lstStyle/>
        <a:p>
          <a:endParaRPr lang="en-ZA">
            <a:solidFill>
              <a:schemeClr val="tx1"/>
            </a:solidFill>
            <a:latin typeface="Book Antiqua" pitchFamily="18" charset="0"/>
          </a:endParaRPr>
        </a:p>
      </dgm:t>
    </dgm:pt>
    <dgm:pt modelId="{4938C717-86CC-46D8-833E-F4E3360CF6D2}">
      <dgm:prSet phldrT="[Text]" custT="1"/>
      <dgm:spPr>
        <a:solidFill>
          <a:schemeClr val="accent3">
            <a:lumMod val="60000"/>
            <a:lumOff val="40000"/>
          </a:schemeClr>
        </a:solidFill>
        <a:ln>
          <a:noFill/>
        </a:ln>
      </dgm:spPr>
      <dgm:t>
        <a:bodyPr/>
        <a:lstStyle/>
        <a:p>
          <a:r>
            <a:rPr lang="en-ZA" sz="1000" b="1" dirty="0" smtClean="0">
              <a:solidFill>
                <a:schemeClr val="tx1"/>
              </a:solidFill>
              <a:latin typeface="Book Antiqua" pitchFamily="18" charset="0"/>
            </a:rPr>
            <a:t>Educational challenges</a:t>
          </a:r>
          <a:endParaRPr lang="en-ZA" sz="1000" b="1" dirty="0">
            <a:solidFill>
              <a:schemeClr val="tx1"/>
            </a:solidFill>
            <a:latin typeface="Book Antiqua" pitchFamily="18" charset="0"/>
          </a:endParaRPr>
        </a:p>
      </dgm:t>
    </dgm:pt>
    <dgm:pt modelId="{3BE12958-5D0A-4E32-A7F8-DC60A12A34BE}" type="parTrans" cxnId="{F99CCC31-E1B1-4216-A79F-7F81E43CA113}">
      <dgm:prSet/>
      <dgm:spPr>
        <a:ln w="25400">
          <a:solidFill>
            <a:schemeClr val="accent3">
              <a:lumMod val="75000"/>
            </a:schemeClr>
          </a:solidFill>
        </a:ln>
      </dgm:spPr>
      <dgm:t>
        <a:bodyPr/>
        <a:lstStyle/>
        <a:p>
          <a:endParaRPr lang="en-ZA">
            <a:solidFill>
              <a:schemeClr val="tx1"/>
            </a:solidFill>
            <a:latin typeface="Book Antiqua" pitchFamily="18" charset="0"/>
          </a:endParaRPr>
        </a:p>
      </dgm:t>
    </dgm:pt>
    <dgm:pt modelId="{CDE06A01-2474-4089-A7C1-6DFD61D86B98}" type="sibTrans" cxnId="{F99CCC31-E1B1-4216-A79F-7F81E43CA113}">
      <dgm:prSet/>
      <dgm:spPr/>
      <dgm:t>
        <a:bodyPr/>
        <a:lstStyle/>
        <a:p>
          <a:endParaRPr lang="en-ZA">
            <a:solidFill>
              <a:schemeClr val="tx1"/>
            </a:solidFill>
            <a:latin typeface="Book Antiqua" pitchFamily="18" charset="0"/>
          </a:endParaRPr>
        </a:p>
      </dgm:t>
    </dgm:pt>
    <dgm:pt modelId="{44594A2D-8207-4C8C-ABD5-1AAD5B9B6687}">
      <dgm:prSet phldrT="[Text]" custT="1"/>
      <dgm:spPr>
        <a:solidFill>
          <a:srgbClr val="FFC000"/>
        </a:solidFill>
        <a:ln>
          <a:noFill/>
        </a:ln>
      </dgm:spPr>
      <dgm:t>
        <a:bodyPr/>
        <a:lstStyle/>
        <a:p>
          <a:r>
            <a:rPr lang="en-ZA" sz="1000" b="1" dirty="0" smtClean="0">
              <a:solidFill>
                <a:schemeClr val="tx1"/>
              </a:solidFill>
              <a:latin typeface="Book Antiqua" pitchFamily="18" charset="0"/>
            </a:rPr>
            <a:t>High unemployment</a:t>
          </a:r>
          <a:endParaRPr lang="en-ZA" sz="1000" b="1" dirty="0">
            <a:solidFill>
              <a:schemeClr val="tx1"/>
            </a:solidFill>
            <a:latin typeface="Book Antiqua" pitchFamily="18" charset="0"/>
          </a:endParaRPr>
        </a:p>
      </dgm:t>
    </dgm:pt>
    <dgm:pt modelId="{DE771FE8-5E38-44C7-B9F7-CDC361574014}" type="parTrans" cxnId="{3F42D954-2EFC-4E57-8432-FFC3DAC915C8}">
      <dgm:prSet/>
      <dgm:spPr>
        <a:ln w="25400">
          <a:solidFill>
            <a:schemeClr val="accent3">
              <a:lumMod val="75000"/>
            </a:schemeClr>
          </a:solidFill>
        </a:ln>
      </dgm:spPr>
      <dgm:t>
        <a:bodyPr/>
        <a:lstStyle/>
        <a:p>
          <a:endParaRPr lang="en-ZA">
            <a:solidFill>
              <a:schemeClr val="tx1"/>
            </a:solidFill>
            <a:latin typeface="Book Antiqua" pitchFamily="18" charset="0"/>
          </a:endParaRPr>
        </a:p>
      </dgm:t>
    </dgm:pt>
    <dgm:pt modelId="{80FD45D9-ED77-4941-ADCC-B65D2E519F3A}" type="sibTrans" cxnId="{3F42D954-2EFC-4E57-8432-FFC3DAC915C8}">
      <dgm:prSet/>
      <dgm:spPr/>
      <dgm:t>
        <a:bodyPr/>
        <a:lstStyle/>
        <a:p>
          <a:endParaRPr lang="en-ZA">
            <a:solidFill>
              <a:schemeClr val="tx1"/>
            </a:solidFill>
            <a:latin typeface="Book Antiqua" pitchFamily="18" charset="0"/>
          </a:endParaRPr>
        </a:p>
      </dgm:t>
    </dgm:pt>
    <dgm:pt modelId="{C48F782B-06C6-4BDE-9140-9E00B05C31A5}">
      <dgm:prSet phldrT="[Text]" custT="1"/>
      <dgm:spPr>
        <a:solidFill>
          <a:schemeClr val="accent3">
            <a:lumMod val="60000"/>
            <a:lumOff val="40000"/>
          </a:schemeClr>
        </a:solidFill>
      </dgm:spPr>
      <dgm:t>
        <a:bodyPr/>
        <a:lstStyle/>
        <a:p>
          <a:r>
            <a:rPr lang="en-ZA" sz="1000" b="1" dirty="0" smtClean="0">
              <a:solidFill>
                <a:schemeClr val="tx1"/>
              </a:solidFill>
              <a:latin typeface="Book Antiqua" pitchFamily="18" charset="0"/>
            </a:rPr>
            <a:t>Low HDI</a:t>
          </a:r>
          <a:endParaRPr lang="en-ZA" sz="1000" b="1" dirty="0">
            <a:solidFill>
              <a:schemeClr val="tx1"/>
            </a:solidFill>
            <a:latin typeface="Book Antiqua" pitchFamily="18" charset="0"/>
          </a:endParaRPr>
        </a:p>
      </dgm:t>
    </dgm:pt>
    <dgm:pt modelId="{CC09FBFF-D140-43AD-97D9-481969711BF2}" type="parTrans" cxnId="{11DEE71D-9EF7-4FAE-B948-50AEDFEC870E}">
      <dgm:prSet/>
      <dgm:spPr/>
      <dgm:t>
        <a:bodyPr/>
        <a:lstStyle/>
        <a:p>
          <a:endParaRPr lang="en-ZA">
            <a:solidFill>
              <a:schemeClr val="tx1"/>
            </a:solidFill>
            <a:latin typeface="Book Antiqua" pitchFamily="18" charset="0"/>
          </a:endParaRPr>
        </a:p>
      </dgm:t>
    </dgm:pt>
    <dgm:pt modelId="{9A18DE22-315A-40E6-94C9-AEDF45DAD2D3}" type="sibTrans" cxnId="{11DEE71D-9EF7-4FAE-B948-50AEDFEC870E}">
      <dgm:prSet/>
      <dgm:spPr/>
      <dgm:t>
        <a:bodyPr/>
        <a:lstStyle/>
        <a:p>
          <a:endParaRPr lang="en-ZA">
            <a:solidFill>
              <a:schemeClr val="tx1"/>
            </a:solidFill>
            <a:latin typeface="Book Antiqua" pitchFamily="18" charset="0"/>
          </a:endParaRPr>
        </a:p>
      </dgm:t>
    </dgm:pt>
    <dgm:pt modelId="{D9993712-B37B-423D-83F4-A2E59CF57D18}">
      <dgm:prSet custT="1"/>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000" b="1" dirty="0" smtClean="0">
              <a:solidFill>
                <a:schemeClr val="tx1"/>
              </a:solidFill>
              <a:latin typeface="Book Antiqua" pitchFamily="18" charset="0"/>
            </a:rPr>
            <a:t>High  inequality</a:t>
          </a:r>
        </a:p>
        <a:p>
          <a:pPr defTabSz="444500">
            <a:lnSpc>
              <a:spcPct val="90000"/>
            </a:lnSpc>
            <a:spcBef>
              <a:spcPct val="0"/>
            </a:spcBef>
            <a:spcAft>
              <a:spcPct val="35000"/>
            </a:spcAft>
          </a:pPr>
          <a:endParaRPr lang="en-ZA" sz="1000" b="1" dirty="0">
            <a:solidFill>
              <a:schemeClr val="tx1"/>
            </a:solidFill>
            <a:latin typeface="Book Antiqua" pitchFamily="18" charset="0"/>
          </a:endParaRPr>
        </a:p>
      </dgm:t>
    </dgm:pt>
    <dgm:pt modelId="{B4FFF08D-58DB-4975-99E9-A93CABAE6603}" type="parTrans" cxnId="{E859167D-EC49-43D9-A0F8-D5D4D6C6AB2C}">
      <dgm:prSet/>
      <dgm:spPr/>
      <dgm:t>
        <a:bodyPr/>
        <a:lstStyle/>
        <a:p>
          <a:endParaRPr lang="en-ZA">
            <a:latin typeface="Book Antiqua" pitchFamily="18" charset="0"/>
          </a:endParaRPr>
        </a:p>
      </dgm:t>
    </dgm:pt>
    <dgm:pt modelId="{8416280D-E518-4B58-A082-5BFED8F8CC18}" type="sibTrans" cxnId="{E859167D-EC49-43D9-A0F8-D5D4D6C6AB2C}">
      <dgm:prSet/>
      <dgm:spPr/>
      <dgm:t>
        <a:bodyPr/>
        <a:lstStyle/>
        <a:p>
          <a:endParaRPr lang="en-ZA">
            <a:latin typeface="Book Antiqua" pitchFamily="18" charset="0"/>
          </a:endParaRPr>
        </a:p>
      </dgm:t>
    </dgm:pt>
    <dgm:pt modelId="{9AC7B43E-158B-49B2-83D4-8F37A69DDCDB}">
      <dgm:prSet custT="1"/>
      <dgm:spPr>
        <a:solidFill>
          <a:srgbClr val="FFC000"/>
        </a:solidFill>
      </dgm:spPr>
      <dgm:t>
        <a:bodyPr/>
        <a:lstStyle/>
        <a:p>
          <a:r>
            <a:rPr lang="en-ZA" sz="1000" b="1" dirty="0" smtClean="0">
              <a:solidFill>
                <a:schemeClr val="tx1"/>
              </a:solidFill>
              <a:latin typeface="Book Antiqua" pitchFamily="18" charset="0"/>
            </a:rPr>
            <a:t>High poverty</a:t>
          </a:r>
          <a:endParaRPr lang="en-ZA" sz="1000" b="1" dirty="0">
            <a:solidFill>
              <a:schemeClr val="tx1"/>
            </a:solidFill>
            <a:latin typeface="Book Antiqua" pitchFamily="18" charset="0"/>
          </a:endParaRPr>
        </a:p>
      </dgm:t>
    </dgm:pt>
    <dgm:pt modelId="{2AC42A7F-0F36-4546-900E-B209B2BF2227}" type="parTrans" cxnId="{2F95A301-6609-426D-BBBF-DC6C5A4A2673}">
      <dgm:prSet/>
      <dgm:spPr/>
      <dgm:t>
        <a:bodyPr/>
        <a:lstStyle/>
        <a:p>
          <a:endParaRPr lang="en-ZA">
            <a:latin typeface="Book Antiqua" pitchFamily="18" charset="0"/>
          </a:endParaRPr>
        </a:p>
      </dgm:t>
    </dgm:pt>
    <dgm:pt modelId="{ABC64D7C-A906-4B0F-8AB9-083ED65E3D56}" type="sibTrans" cxnId="{2F95A301-6609-426D-BBBF-DC6C5A4A2673}">
      <dgm:prSet/>
      <dgm:spPr/>
      <dgm:t>
        <a:bodyPr/>
        <a:lstStyle/>
        <a:p>
          <a:endParaRPr lang="en-ZA">
            <a:latin typeface="Book Antiqua" pitchFamily="18" charset="0"/>
          </a:endParaRPr>
        </a:p>
      </dgm:t>
    </dgm:pt>
    <dgm:pt modelId="{89A306EC-CDD4-4D1A-846C-4CB52299DC31}">
      <dgm:prSet custT="1"/>
      <dgm:spPr>
        <a:solidFill>
          <a:schemeClr val="accent3">
            <a:lumMod val="60000"/>
            <a:lumOff val="40000"/>
          </a:schemeClr>
        </a:solidFill>
      </dgm:spPr>
      <dgm:t>
        <a:bodyPr/>
        <a:lstStyle/>
        <a:p>
          <a:r>
            <a:rPr lang="en-ZA" sz="1000" b="1" dirty="0" smtClean="0">
              <a:solidFill>
                <a:schemeClr val="tx1"/>
              </a:solidFill>
              <a:latin typeface="Book Antiqua" pitchFamily="18" charset="0"/>
            </a:rPr>
            <a:t>Household services challenges</a:t>
          </a:r>
          <a:endParaRPr lang="en-ZA" sz="1000" b="1" dirty="0">
            <a:solidFill>
              <a:schemeClr val="tx1"/>
            </a:solidFill>
            <a:latin typeface="Book Antiqua" pitchFamily="18" charset="0"/>
          </a:endParaRPr>
        </a:p>
      </dgm:t>
    </dgm:pt>
    <dgm:pt modelId="{E846693D-6303-4337-B42E-FC507481DF82}" type="parTrans" cxnId="{E6868DFF-6358-4DB9-9D4F-C10DFB2DA2B0}">
      <dgm:prSet/>
      <dgm:spPr/>
      <dgm:t>
        <a:bodyPr/>
        <a:lstStyle/>
        <a:p>
          <a:endParaRPr lang="en-ZA">
            <a:latin typeface="Book Antiqua" pitchFamily="18" charset="0"/>
          </a:endParaRPr>
        </a:p>
      </dgm:t>
    </dgm:pt>
    <dgm:pt modelId="{AD7DFA01-4354-4181-B190-FC5544392C3C}" type="sibTrans" cxnId="{E6868DFF-6358-4DB9-9D4F-C10DFB2DA2B0}">
      <dgm:prSet/>
      <dgm:spPr/>
      <dgm:t>
        <a:bodyPr/>
        <a:lstStyle/>
        <a:p>
          <a:endParaRPr lang="en-ZA">
            <a:latin typeface="Book Antiqua" pitchFamily="18" charset="0"/>
          </a:endParaRPr>
        </a:p>
      </dgm:t>
    </dgm:pt>
    <dgm:pt modelId="{86480F6C-99C1-4502-B020-E68060F52AC3}">
      <dgm:prSet custT="1"/>
      <dgm:spPr>
        <a:solidFill>
          <a:srgbClr val="FFC000"/>
        </a:solidFill>
      </dgm:spPr>
      <dgm:t>
        <a:bodyPr/>
        <a:lstStyle/>
        <a:p>
          <a:r>
            <a:rPr lang="en-ZA" sz="1000" b="1" dirty="0" smtClean="0">
              <a:solidFill>
                <a:schemeClr val="tx1"/>
              </a:solidFill>
              <a:latin typeface="Book Antiqua" pitchFamily="18" charset="0"/>
            </a:rPr>
            <a:t>Low economic growth</a:t>
          </a:r>
          <a:endParaRPr lang="en-ZA" sz="1000" b="1" dirty="0">
            <a:solidFill>
              <a:schemeClr val="tx1"/>
            </a:solidFill>
            <a:latin typeface="Book Antiqua" pitchFamily="18" charset="0"/>
          </a:endParaRPr>
        </a:p>
      </dgm:t>
    </dgm:pt>
    <dgm:pt modelId="{EB339F35-6F5C-4D52-B19F-75D30BD75499}" type="parTrans" cxnId="{8D9008FB-F73B-4A8A-8365-17F93AC1B635}">
      <dgm:prSet/>
      <dgm:spPr/>
      <dgm:t>
        <a:bodyPr/>
        <a:lstStyle/>
        <a:p>
          <a:endParaRPr lang="en-ZA">
            <a:latin typeface="Book Antiqua" pitchFamily="18" charset="0"/>
          </a:endParaRPr>
        </a:p>
      </dgm:t>
    </dgm:pt>
    <dgm:pt modelId="{455D75F7-8239-4C9E-A660-1783AD296BA0}" type="sibTrans" cxnId="{8D9008FB-F73B-4A8A-8365-17F93AC1B635}">
      <dgm:prSet/>
      <dgm:spPr/>
      <dgm:t>
        <a:bodyPr/>
        <a:lstStyle/>
        <a:p>
          <a:endParaRPr lang="en-ZA">
            <a:latin typeface="Book Antiqua" pitchFamily="18" charset="0"/>
          </a:endParaRPr>
        </a:p>
      </dgm:t>
    </dgm:pt>
    <dgm:pt modelId="{1C8B3126-5834-4423-8813-485E4776EF74}">
      <dgm:prSet custT="1"/>
      <dgm:spPr>
        <a:solidFill>
          <a:schemeClr val="accent3">
            <a:lumMod val="60000"/>
            <a:lumOff val="40000"/>
          </a:schemeClr>
        </a:solidFill>
      </dgm:spPr>
      <dgm:t>
        <a:bodyPr/>
        <a:lstStyle/>
        <a:p>
          <a:r>
            <a:rPr lang="en-ZA" sz="1000" b="1" dirty="0" smtClean="0">
              <a:solidFill>
                <a:schemeClr val="tx1"/>
              </a:solidFill>
              <a:latin typeface="Book Antiqua" pitchFamily="18" charset="0"/>
            </a:rPr>
            <a:t>High inflation</a:t>
          </a:r>
          <a:endParaRPr lang="en-ZA" sz="1000" b="1" dirty="0">
            <a:solidFill>
              <a:schemeClr val="tx1"/>
            </a:solidFill>
            <a:latin typeface="Book Antiqua" pitchFamily="18" charset="0"/>
          </a:endParaRPr>
        </a:p>
      </dgm:t>
    </dgm:pt>
    <dgm:pt modelId="{C5ACBD7A-6462-40B4-9D33-29E04A2CE334}" type="parTrans" cxnId="{1AA7DF79-2B48-4B6B-B63E-D8450C094454}">
      <dgm:prSet/>
      <dgm:spPr/>
      <dgm:t>
        <a:bodyPr/>
        <a:lstStyle/>
        <a:p>
          <a:endParaRPr lang="en-ZA"/>
        </a:p>
      </dgm:t>
    </dgm:pt>
    <dgm:pt modelId="{5D77D6E0-6926-419D-9936-D3132BDA570B}" type="sibTrans" cxnId="{1AA7DF79-2B48-4B6B-B63E-D8450C094454}">
      <dgm:prSet/>
      <dgm:spPr/>
      <dgm:t>
        <a:bodyPr/>
        <a:lstStyle/>
        <a:p>
          <a:endParaRPr lang="en-ZA"/>
        </a:p>
      </dgm:t>
    </dgm:pt>
    <dgm:pt modelId="{392B48DD-0261-44CD-A40E-9ECD2DE82E42}">
      <dgm:prSet custT="1"/>
      <dgm:spPr>
        <a:solidFill>
          <a:schemeClr val="accent3">
            <a:lumMod val="60000"/>
            <a:lumOff val="40000"/>
          </a:schemeClr>
        </a:solidFill>
      </dgm:spPr>
      <dgm:t>
        <a:bodyPr/>
        <a:lstStyle/>
        <a:p>
          <a:r>
            <a:rPr lang="en-ZA" sz="1000" b="1" dirty="0" smtClean="0">
              <a:solidFill>
                <a:schemeClr val="tx1"/>
              </a:solidFill>
              <a:latin typeface="Book Antiqua" pitchFamily="18" charset="0"/>
            </a:rPr>
            <a:t>Sectoral dependency</a:t>
          </a:r>
          <a:endParaRPr lang="en-ZA" sz="1000" b="1" dirty="0">
            <a:solidFill>
              <a:schemeClr val="tx1"/>
            </a:solidFill>
            <a:latin typeface="Book Antiqua" pitchFamily="18" charset="0"/>
          </a:endParaRPr>
        </a:p>
      </dgm:t>
    </dgm:pt>
    <dgm:pt modelId="{0D3D1BFA-D6D5-498A-8A69-BF9412F55723}" type="parTrans" cxnId="{48A16131-2CEF-4D57-8A8D-1DADEB112D3E}">
      <dgm:prSet/>
      <dgm:spPr/>
      <dgm:t>
        <a:bodyPr/>
        <a:lstStyle/>
        <a:p>
          <a:endParaRPr lang="en-ZA"/>
        </a:p>
      </dgm:t>
    </dgm:pt>
    <dgm:pt modelId="{1797A1E2-B211-4577-BAE7-378166CFBAAC}" type="sibTrans" cxnId="{48A16131-2CEF-4D57-8A8D-1DADEB112D3E}">
      <dgm:prSet/>
      <dgm:spPr/>
      <dgm:t>
        <a:bodyPr/>
        <a:lstStyle/>
        <a:p>
          <a:endParaRPr lang="en-ZA"/>
        </a:p>
      </dgm:t>
    </dgm:pt>
    <dgm:pt modelId="{DEEC88C2-12B8-4901-A05F-2F8849144EDF}">
      <dgm:prSet custT="1"/>
      <dgm:spPr>
        <a:solidFill>
          <a:schemeClr val="accent3">
            <a:lumMod val="60000"/>
            <a:lumOff val="40000"/>
          </a:schemeClr>
        </a:solidFill>
      </dgm:spPr>
      <dgm:t>
        <a:bodyPr/>
        <a:lstStyle/>
        <a:p>
          <a:r>
            <a:rPr lang="en-ZA" sz="1000" b="1" dirty="0" smtClean="0">
              <a:solidFill>
                <a:schemeClr val="tx1"/>
              </a:solidFill>
              <a:latin typeface="Book Antiqua" pitchFamily="18" charset="0"/>
            </a:rPr>
            <a:t>Unequal economic distribution</a:t>
          </a:r>
          <a:endParaRPr lang="en-ZA" sz="1000" b="1" dirty="0">
            <a:solidFill>
              <a:schemeClr val="tx1"/>
            </a:solidFill>
            <a:latin typeface="Book Antiqua" pitchFamily="18" charset="0"/>
          </a:endParaRPr>
        </a:p>
      </dgm:t>
    </dgm:pt>
    <dgm:pt modelId="{0E431B02-7546-4D9F-9C0A-82BFCC8FB7A7}" type="parTrans" cxnId="{318275A0-6590-4F07-8EF5-FB08B446AE65}">
      <dgm:prSet/>
      <dgm:spPr/>
      <dgm:t>
        <a:bodyPr/>
        <a:lstStyle/>
        <a:p>
          <a:endParaRPr lang="en-ZA"/>
        </a:p>
      </dgm:t>
    </dgm:pt>
    <dgm:pt modelId="{5BE9B1E6-D740-47AC-A4E7-83AC9E8BC81A}" type="sibTrans" cxnId="{318275A0-6590-4F07-8EF5-FB08B446AE65}">
      <dgm:prSet/>
      <dgm:spPr/>
      <dgm:t>
        <a:bodyPr/>
        <a:lstStyle/>
        <a:p>
          <a:endParaRPr lang="en-ZA"/>
        </a:p>
      </dgm:t>
    </dgm:pt>
    <dgm:pt modelId="{8FCA47BE-2A29-4E48-AF51-7B2A190F38CE}" type="pres">
      <dgm:prSet presAssocID="{80939D62-A3BB-4ECA-A6C8-AB119908E571}" presName="cycle" presStyleCnt="0">
        <dgm:presLayoutVars>
          <dgm:chMax val="1"/>
          <dgm:dir/>
          <dgm:animLvl val="ctr"/>
          <dgm:resizeHandles val="exact"/>
        </dgm:presLayoutVars>
      </dgm:prSet>
      <dgm:spPr/>
      <dgm:t>
        <a:bodyPr/>
        <a:lstStyle/>
        <a:p>
          <a:endParaRPr lang="en-ZA"/>
        </a:p>
      </dgm:t>
    </dgm:pt>
    <dgm:pt modelId="{A26F31B9-0B02-4591-8A59-091D83A447F2}" type="pres">
      <dgm:prSet presAssocID="{7ACFE65E-FF91-45CA-98C2-452354B06EF2}" presName="centerShape" presStyleLbl="node0" presStyleIdx="0" presStyleCnt="1" custScaleX="175483" custScaleY="135787"/>
      <dgm:spPr/>
      <dgm:t>
        <a:bodyPr/>
        <a:lstStyle/>
        <a:p>
          <a:endParaRPr lang="en-ZA"/>
        </a:p>
      </dgm:t>
    </dgm:pt>
    <dgm:pt modelId="{7AD311F8-4C90-46DB-80D6-2CB543804868}" type="pres">
      <dgm:prSet presAssocID="{7CC068A5-3A7B-4053-8FF5-5D88CE5DA11E}" presName="Name9" presStyleLbl="parChTrans1D2" presStyleIdx="0" presStyleCnt="11"/>
      <dgm:spPr/>
      <dgm:t>
        <a:bodyPr/>
        <a:lstStyle/>
        <a:p>
          <a:endParaRPr lang="en-ZA"/>
        </a:p>
      </dgm:t>
    </dgm:pt>
    <dgm:pt modelId="{91E0E4D4-0B96-4200-9388-63BD7A3AFFAE}" type="pres">
      <dgm:prSet presAssocID="{7CC068A5-3A7B-4053-8FF5-5D88CE5DA11E}" presName="connTx" presStyleLbl="parChTrans1D2" presStyleIdx="0" presStyleCnt="11"/>
      <dgm:spPr/>
      <dgm:t>
        <a:bodyPr/>
        <a:lstStyle/>
        <a:p>
          <a:endParaRPr lang="en-ZA"/>
        </a:p>
      </dgm:t>
    </dgm:pt>
    <dgm:pt modelId="{A3F988D6-2CD0-4C3A-A822-BE1936F0B42F}" type="pres">
      <dgm:prSet presAssocID="{439582B1-365A-42A4-B484-3B6DDB024034}" presName="node" presStyleLbl="node1" presStyleIdx="0" presStyleCnt="11" custScaleX="111210">
        <dgm:presLayoutVars>
          <dgm:bulletEnabled val="1"/>
        </dgm:presLayoutVars>
      </dgm:prSet>
      <dgm:spPr/>
      <dgm:t>
        <a:bodyPr/>
        <a:lstStyle/>
        <a:p>
          <a:endParaRPr lang="en-ZA"/>
        </a:p>
      </dgm:t>
    </dgm:pt>
    <dgm:pt modelId="{16543A65-F777-4E56-951E-A903BE27704F}" type="pres">
      <dgm:prSet presAssocID="{3BE12958-5D0A-4E32-A7F8-DC60A12A34BE}" presName="Name9" presStyleLbl="parChTrans1D2" presStyleIdx="1" presStyleCnt="11"/>
      <dgm:spPr/>
      <dgm:t>
        <a:bodyPr/>
        <a:lstStyle/>
        <a:p>
          <a:endParaRPr lang="en-ZA"/>
        </a:p>
      </dgm:t>
    </dgm:pt>
    <dgm:pt modelId="{7560FA49-CF59-46A1-81AC-33F8CDD4D20A}" type="pres">
      <dgm:prSet presAssocID="{3BE12958-5D0A-4E32-A7F8-DC60A12A34BE}" presName="connTx" presStyleLbl="parChTrans1D2" presStyleIdx="1" presStyleCnt="11"/>
      <dgm:spPr/>
      <dgm:t>
        <a:bodyPr/>
        <a:lstStyle/>
        <a:p>
          <a:endParaRPr lang="en-ZA"/>
        </a:p>
      </dgm:t>
    </dgm:pt>
    <dgm:pt modelId="{B621907E-D245-448E-B49E-28940DB1A0C8}" type="pres">
      <dgm:prSet presAssocID="{4938C717-86CC-46D8-833E-F4E3360CF6D2}" presName="node" presStyleLbl="node1" presStyleIdx="1" presStyleCnt="11" custScaleX="122684" custRadScaleRad="103742" custRadScaleInc="13707">
        <dgm:presLayoutVars>
          <dgm:bulletEnabled val="1"/>
        </dgm:presLayoutVars>
      </dgm:prSet>
      <dgm:spPr/>
      <dgm:t>
        <a:bodyPr/>
        <a:lstStyle/>
        <a:p>
          <a:endParaRPr lang="en-ZA"/>
        </a:p>
      </dgm:t>
    </dgm:pt>
    <dgm:pt modelId="{1EB1DA39-5126-4364-841E-071F2990EA08}" type="pres">
      <dgm:prSet presAssocID="{DE771FE8-5E38-44C7-B9F7-CDC361574014}" presName="Name9" presStyleLbl="parChTrans1D2" presStyleIdx="2" presStyleCnt="11"/>
      <dgm:spPr/>
      <dgm:t>
        <a:bodyPr/>
        <a:lstStyle/>
        <a:p>
          <a:endParaRPr lang="en-ZA"/>
        </a:p>
      </dgm:t>
    </dgm:pt>
    <dgm:pt modelId="{C0BA1C2A-81F7-42A0-B60F-9F3D168B5F3D}" type="pres">
      <dgm:prSet presAssocID="{DE771FE8-5E38-44C7-B9F7-CDC361574014}" presName="connTx" presStyleLbl="parChTrans1D2" presStyleIdx="2" presStyleCnt="11"/>
      <dgm:spPr/>
      <dgm:t>
        <a:bodyPr/>
        <a:lstStyle/>
        <a:p>
          <a:endParaRPr lang="en-ZA"/>
        </a:p>
      </dgm:t>
    </dgm:pt>
    <dgm:pt modelId="{4A05D5B4-F46A-4747-8CE7-35A910864ED3}" type="pres">
      <dgm:prSet presAssocID="{44594A2D-8207-4C8C-ABD5-1AAD5B9B6687}" presName="node" presStyleLbl="node1" presStyleIdx="2" presStyleCnt="11" custScaleX="154470">
        <dgm:presLayoutVars>
          <dgm:bulletEnabled val="1"/>
        </dgm:presLayoutVars>
      </dgm:prSet>
      <dgm:spPr/>
      <dgm:t>
        <a:bodyPr/>
        <a:lstStyle/>
        <a:p>
          <a:endParaRPr lang="en-ZA"/>
        </a:p>
      </dgm:t>
    </dgm:pt>
    <dgm:pt modelId="{F91A756F-517F-43E8-BDEC-FE88A8290BCF}" type="pres">
      <dgm:prSet presAssocID="{CC09FBFF-D140-43AD-97D9-481969711BF2}" presName="Name9" presStyleLbl="parChTrans1D2" presStyleIdx="3" presStyleCnt="11"/>
      <dgm:spPr/>
      <dgm:t>
        <a:bodyPr/>
        <a:lstStyle/>
        <a:p>
          <a:endParaRPr lang="en-ZA"/>
        </a:p>
      </dgm:t>
    </dgm:pt>
    <dgm:pt modelId="{A1E21DCD-B5CC-4E72-B8E6-8A1AF09EA7D0}" type="pres">
      <dgm:prSet presAssocID="{CC09FBFF-D140-43AD-97D9-481969711BF2}" presName="connTx" presStyleLbl="parChTrans1D2" presStyleIdx="3" presStyleCnt="11"/>
      <dgm:spPr/>
      <dgm:t>
        <a:bodyPr/>
        <a:lstStyle/>
        <a:p>
          <a:endParaRPr lang="en-ZA"/>
        </a:p>
      </dgm:t>
    </dgm:pt>
    <dgm:pt modelId="{75A55DA3-E5B7-4E33-A950-837D8AAFC390}" type="pres">
      <dgm:prSet presAssocID="{C48F782B-06C6-4BDE-9140-9E00B05C31A5}" presName="node" presStyleLbl="node1" presStyleIdx="3" presStyleCnt="11" custScaleX="118191">
        <dgm:presLayoutVars>
          <dgm:bulletEnabled val="1"/>
        </dgm:presLayoutVars>
      </dgm:prSet>
      <dgm:spPr/>
      <dgm:t>
        <a:bodyPr/>
        <a:lstStyle/>
        <a:p>
          <a:endParaRPr lang="en-ZA"/>
        </a:p>
      </dgm:t>
    </dgm:pt>
    <dgm:pt modelId="{1E9C2998-CDB5-415D-BC05-83F0C6CBA87B}" type="pres">
      <dgm:prSet presAssocID="{B4FFF08D-58DB-4975-99E9-A93CABAE6603}" presName="Name9" presStyleLbl="parChTrans1D2" presStyleIdx="4" presStyleCnt="11"/>
      <dgm:spPr/>
      <dgm:t>
        <a:bodyPr/>
        <a:lstStyle/>
        <a:p>
          <a:endParaRPr lang="en-ZA"/>
        </a:p>
      </dgm:t>
    </dgm:pt>
    <dgm:pt modelId="{A13F786B-2FDB-42B4-93CF-78B059CBC634}" type="pres">
      <dgm:prSet presAssocID="{B4FFF08D-58DB-4975-99E9-A93CABAE6603}" presName="connTx" presStyleLbl="parChTrans1D2" presStyleIdx="4" presStyleCnt="11"/>
      <dgm:spPr/>
      <dgm:t>
        <a:bodyPr/>
        <a:lstStyle/>
        <a:p>
          <a:endParaRPr lang="en-ZA"/>
        </a:p>
      </dgm:t>
    </dgm:pt>
    <dgm:pt modelId="{2356F3FD-5858-4156-B354-665A8B8C278D}" type="pres">
      <dgm:prSet presAssocID="{D9993712-B37B-423D-83F4-A2E59CF57D18}" presName="node" presStyleLbl="node1" presStyleIdx="4" presStyleCnt="11" custScaleX="121986" custScaleY="82346" custRadScaleRad="105617" custRadScaleInc="-15989">
        <dgm:presLayoutVars>
          <dgm:bulletEnabled val="1"/>
        </dgm:presLayoutVars>
      </dgm:prSet>
      <dgm:spPr/>
      <dgm:t>
        <a:bodyPr/>
        <a:lstStyle/>
        <a:p>
          <a:endParaRPr lang="en-ZA"/>
        </a:p>
      </dgm:t>
    </dgm:pt>
    <dgm:pt modelId="{2B1D4008-642C-476A-B2E7-295FFF6634CE}" type="pres">
      <dgm:prSet presAssocID="{2AC42A7F-0F36-4546-900E-B209B2BF2227}" presName="Name9" presStyleLbl="parChTrans1D2" presStyleIdx="5" presStyleCnt="11"/>
      <dgm:spPr/>
      <dgm:t>
        <a:bodyPr/>
        <a:lstStyle/>
        <a:p>
          <a:endParaRPr lang="en-ZA"/>
        </a:p>
      </dgm:t>
    </dgm:pt>
    <dgm:pt modelId="{4F517B3A-902A-4674-AB14-30ACA777DAFA}" type="pres">
      <dgm:prSet presAssocID="{2AC42A7F-0F36-4546-900E-B209B2BF2227}" presName="connTx" presStyleLbl="parChTrans1D2" presStyleIdx="5" presStyleCnt="11"/>
      <dgm:spPr/>
      <dgm:t>
        <a:bodyPr/>
        <a:lstStyle/>
        <a:p>
          <a:endParaRPr lang="en-ZA"/>
        </a:p>
      </dgm:t>
    </dgm:pt>
    <dgm:pt modelId="{6750F297-27CD-465B-8B3B-07B4CDED1AC8}" type="pres">
      <dgm:prSet presAssocID="{9AC7B43E-158B-49B2-83D4-8F37A69DDCDB}" presName="node" presStyleLbl="node1" presStyleIdx="5" presStyleCnt="11" custScaleX="133298">
        <dgm:presLayoutVars>
          <dgm:bulletEnabled val="1"/>
        </dgm:presLayoutVars>
      </dgm:prSet>
      <dgm:spPr/>
      <dgm:t>
        <a:bodyPr/>
        <a:lstStyle/>
        <a:p>
          <a:endParaRPr lang="en-ZA"/>
        </a:p>
      </dgm:t>
    </dgm:pt>
    <dgm:pt modelId="{C367195B-E869-4CB3-AF89-5578C5EF1608}" type="pres">
      <dgm:prSet presAssocID="{E846693D-6303-4337-B42E-FC507481DF82}" presName="Name9" presStyleLbl="parChTrans1D2" presStyleIdx="6" presStyleCnt="11"/>
      <dgm:spPr/>
      <dgm:t>
        <a:bodyPr/>
        <a:lstStyle/>
        <a:p>
          <a:endParaRPr lang="en-ZA"/>
        </a:p>
      </dgm:t>
    </dgm:pt>
    <dgm:pt modelId="{C2FA5219-F292-4E94-9142-76A5512BAAD0}" type="pres">
      <dgm:prSet presAssocID="{E846693D-6303-4337-B42E-FC507481DF82}" presName="connTx" presStyleLbl="parChTrans1D2" presStyleIdx="6" presStyleCnt="11"/>
      <dgm:spPr/>
      <dgm:t>
        <a:bodyPr/>
        <a:lstStyle/>
        <a:p>
          <a:endParaRPr lang="en-ZA"/>
        </a:p>
      </dgm:t>
    </dgm:pt>
    <dgm:pt modelId="{AAA9BD46-C3CF-4722-94D3-0B3FB1C66B43}" type="pres">
      <dgm:prSet presAssocID="{89A306EC-CDD4-4D1A-846C-4CB52299DC31}" presName="node" presStyleLbl="node1" presStyleIdx="6" presStyleCnt="11" custScaleX="123111" custRadScaleRad="101157" custRadScaleInc="12401">
        <dgm:presLayoutVars>
          <dgm:bulletEnabled val="1"/>
        </dgm:presLayoutVars>
      </dgm:prSet>
      <dgm:spPr/>
      <dgm:t>
        <a:bodyPr/>
        <a:lstStyle/>
        <a:p>
          <a:endParaRPr lang="en-ZA"/>
        </a:p>
      </dgm:t>
    </dgm:pt>
    <dgm:pt modelId="{BDE528E1-C54C-46AB-B5FC-DBEC8F63D8FE}" type="pres">
      <dgm:prSet presAssocID="{EB339F35-6F5C-4D52-B19F-75D30BD75499}" presName="Name9" presStyleLbl="parChTrans1D2" presStyleIdx="7" presStyleCnt="11"/>
      <dgm:spPr/>
      <dgm:t>
        <a:bodyPr/>
        <a:lstStyle/>
        <a:p>
          <a:endParaRPr lang="en-ZA"/>
        </a:p>
      </dgm:t>
    </dgm:pt>
    <dgm:pt modelId="{13C859B9-6638-4373-B0CA-E332B0DD7EE1}" type="pres">
      <dgm:prSet presAssocID="{EB339F35-6F5C-4D52-B19F-75D30BD75499}" presName="connTx" presStyleLbl="parChTrans1D2" presStyleIdx="7" presStyleCnt="11"/>
      <dgm:spPr/>
      <dgm:t>
        <a:bodyPr/>
        <a:lstStyle/>
        <a:p>
          <a:endParaRPr lang="en-ZA"/>
        </a:p>
      </dgm:t>
    </dgm:pt>
    <dgm:pt modelId="{D9A4360A-D7FA-4A5E-A7FB-BD1A313376D7}" type="pres">
      <dgm:prSet presAssocID="{86480F6C-99C1-4502-B020-E68060F52AC3}" presName="node" presStyleLbl="node1" presStyleIdx="7" presStyleCnt="11" custScaleX="125036">
        <dgm:presLayoutVars>
          <dgm:bulletEnabled val="1"/>
        </dgm:presLayoutVars>
      </dgm:prSet>
      <dgm:spPr/>
      <dgm:t>
        <a:bodyPr/>
        <a:lstStyle/>
        <a:p>
          <a:endParaRPr lang="en-ZA"/>
        </a:p>
      </dgm:t>
    </dgm:pt>
    <dgm:pt modelId="{6B9A2E7C-F723-4A68-9E91-FBAF2FFD58D1}" type="pres">
      <dgm:prSet presAssocID="{0D3D1BFA-D6D5-498A-8A69-BF9412F55723}" presName="Name9" presStyleLbl="parChTrans1D2" presStyleIdx="8" presStyleCnt="11"/>
      <dgm:spPr/>
      <dgm:t>
        <a:bodyPr/>
        <a:lstStyle/>
        <a:p>
          <a:endParaRPr lang="en-ZA"/>
        </a:p>
      </dgm:t>
    </dgm:pt>
    <dgm:pt modelId="{C998AC38-BB1B-415A-A64E-7709F36C9409}" type="pres">
      <dgm:prSet presAssocID="{0D3D1BFA-D6D5-498A-8A69-BF9412F55723}" presName="connTx" presStyleLbl="parChTrans1D2" presStyleIdx="8" presStyleCnt="11"/>
      <dgm:spPr/>
      <dgm:t>
        <a:bodyPr/>
        <a:lstStyle/>
        <a:p>
          <a:endParaRPr lang="en-ZA"/>
        </a:p>
      </dgm:t>
    </dgm:pt>
    <dgm:pt modelId="{3FBB3102-B7E3-4EC0-B28D-674F9B1C9BAE}" type="pres">
      <dgm:prSet presAssocID="{392B48DD-0261-44CD-A40E-9ECD2DE82E42}" presName="node" presStyleLbl="node1" presStyleIdx="8" presStyleCnt="11" custScaleX="122064">
        <dgm:presLayoutVars>
          <dgm:bulletEnabled val="1"/>
        </dgm:presLayoutVars>
      </dgm:prSet>
      <dgm:spPr/>
      <dgm:t>
        <a:bodyPr/>
        <a:lstStyle/>
        <a:p>
          <a:endParaRPr lang="en-ZA"/>
        </a:p>
      </dgm:t>
    </dgm:pt>
    <dgm:pt modelId="{2CC0EE96-8152-436C-9FA2-662E0577CA2A}" type="pres">
      <dgm:prSet presAssocID="{0E431B02-7546-4D9F-9C0A-82BFCC8FB7A7}" presName="Name9" presStyleLbl="parChTrans1D2" presStyleIdx="9" presStyleCnt="11"/>
      <dgm:spPr/>
      <dgm:t>
        <a:bodyPr/>
        <a:lstStyle/>
        <a:p>
          <a:endParaRPr lang="en-ZA"/>
        </a:p>
      </dgm:t>
    </dgm:pt>
    <dgm:pt modelId="{306D2E80-6B4C-4C30-BFD2-6176819C8369}" type="pres">
      <dgm:prSet presAssocID="{0E431B02-7546-4D9F-9C0A-82BFCC8FB7A7}" presName="connTx" presStyleLbl="parChTrans1D2" presStyleIdx="9" presStyleCnt="11"/>
      <dgm:spPr/>
      <dgm:t>
        <a:bodyPr/>
        <a:lstStyle/>
        <a:p>
          <a:endParaRPr lang="en-ZA"/>
        </a:p>
      </dgm:t>
    </dgm:pt>
    <dgm:pt modelId="{AEA4F29F-0824-48FC-915D-B36088766756}" type="pres">
      <dgm:prSet presAssocID="{DEEC88C2-12B8-4901-A05F-2F8849144EDF}" presName="node" presStyleLbl="node1" presStyleIdx="9" presStyleCnt="11" custScaleX="125783">
        <dgm:presLayoutVars>
          <dgm:bulletEnabled val="1"/>
        </dgm:presLayoutVars>
      </dgm:prSet>
      <dgm:spPr/>
      <dgm:t>
        <a:bodyPr/>
        <a:lstStyle/>
        <a:p>
          <a:endParaRPr lang="en-ZA"/>
        </a:p>
      </dgm:t>
    </dgm:pt>
    <dgm:pt modelId="{E15B03E7-EADA-4A3C-ADDC-55D1D25B920A}" type="pres">
      <dgm:prSet presAssocID="{C5ACBD7A-6462-40B4-9D33-29E04A2CE334}" presName="Name9" presStyleLbl="parChTrans1D2" presStyleIdx="10" presStyleCnt="11"/>
      <dgm:spPr/>
      <dgm:t>
        <a:bodyPr/>
        <a:lstStyle/>
        <a:p>
          <a:endParaRPr lang="en-ZA"/>
        </a:p>
      </dgm:t>
    </dgm:pt>
    <dgm:pt modelId="{525DF941-22FA-4DAD-8522-A9EC1DE54CB8}" type="pres">
      <dgm:prSet presAssocID="{C5ACBD7A-6462-40B4-9D33-29E04A2CE334}" presName="connTx" presStyleLbl="parChTrans1D2" presStyleIdx="10" presStyleCnt="11"/>
      <dgm:spPr/>
      <dgm:t>
        <a:bodyPr/>
        <a:lstStyle/>
        <a:p>
          <a:endParaRPr lang="en-ZA"/>
        </a:p>
      </dgm:t>
    </dgm:pt>
    <dgm:pt modelId="{966ECD5E-677F-4860-9DE2-A080127AB3A6}" type="pres">
      <dgm:prSet presAssocID="{1C8B3126-5834-4423-8813-485E4776EF74}" presName="node" presStyleLbl="node1" presStyleIdx="10" presStyleCnt="11" custScaleX="129633">
        <dgm:presLayoutVars>
          <dgm:bulletEnabled val="1"/>
        </dgm:presLayoutVars>
      </dgm:prSet>
      <dgm:spPr/>
      <dgm:t>
        <a:bodyPr/>
        <a:lstStyle/>
        <a:p>
          <a:endParaRPr lang="en-ZA"/>
        </a:p>
      </dgm:t>
    </dgm:pt>
  </dgm:ptLst>
  <dgm:cxnLst>
    <dgm:cxn modelId="{48A16131-2CEF-4D57-8A8D-1DADEB112D3E}" srcId="{7ACFE65E-FF91-45CA-98C2-452354B06EF2}" destId="{392B48DD-0261-44CD-A40E-9ECD2DE82E42}" srcOrd="8" destOrd="0" parTransId="{0D3D1BFA-D6D5-498A-8A69-BF9412F55723}" sibTransId="{1797A1E2-B211-4577-BAE7-378166CFBAAC}"/>
    <dgm:cxn modelId="{61437212-DD0F-437D-B550-1F1B3A29F463}" type="presOf" srcId="{44594A2D-8207-4C8C-ABD5-1AAD5B9B6687}" destId="{4A05D5B4-F46A-4747-8CE7-35A910864ED3}" srcOrd="0" destOrd="0" presId="urn:microsoft.com/office/officeart/2005/8/layout/radial1"/>
    <dgm:cxn modelId="{BA6E4749-E1BC-49D7-AD57-87C5D81D914D}" srcId="{80939D62-A3BB-4ECA-A6C8-AB119908E571}" destId="{7ACFE65E-FF91-45CA-98C2-452354B06EF2}" srcOrd="0" destOrd="0" parTransId="{97223EA3-DDE8-4BB2-882A-2D9D14CD611F}" sibTransId="{E5900D1E-9C8F-4973-B37F-2EDDBBFC19CC}"/>
    <dgm:cxn modelId="{0AFF4E74-218A-4661-819B-24BE6D7DC045}" type="presOf" srcId="{7CC068A5-3A7B-4053-8FF5-5D88CE5DA11E}" destId="{7AD311F8-4C90-46DB-80D6-2CB543804868}" srcOrd="0" destOrd="0" presId="urn:microsoft.com/office/officeart/2005/8/layout/radial1"/>
    <dgm:cxn modelId="{2F95A301-6609-426D-BBBF-DC6C5A4A2673}" srcId="{7ACFE65E-FF91-45CA-98C2-452354B06EF2}" destId="{9AC7B43E-158B-49B2-83D4-8F37A69DDCDB}" srcOrd="5" destOrd="0" parTransId="{2AC42A7F-0F36-4546-900E-B209B2BF2227}" sibTransId="{ABC64D7C-A906-4B0F-8AB9-083ED65E3D56}"/>
    <dgm:cxn modelId="{3F42D954-2EFC-4E57-8432-FFC3DAC915C8}" srcId="{7ACFE65E-FF91-45CA-98C2-452354B06EF2}" destId="{44594A2D-8207-4C8C-ABD5-1AAD5B9B6687}" srcOrd="2" destOrd="0" parTransId="{DE771FE8-5E38-44C7-B9F7-CDC361574014}" sibTransId="{80FD45D9-ED77-4941-ADCC-B65D2E519F3A}"/>
    <dgm:cxn modelId="{3FFF3DDB-6C16-4676-BC98-FAA61010BC20}" type="presOf" srcId="{CC09FBFF-D140-43AD-97D9-481969711BF2}" destId="{F91A756F-517F-43E8-BDEC-FE88A8290BCF}" srcOrd="0" destOrd="0" presId="urn:microsoft.com/office/officeart/2005/8/layout/radial1"/>
    <dgm:cxn modelId="{0F39A7CE-6452-4476-9E2B-43DC5AA7398C}" type="presOf" srcId="{E846693D-6303-4337-B42E-FC507481DF82}" destId="{C367195B-E869-4CB3-AF89-5578C5EF1608}" srcOrd="0" destOrd="0" presId="urn:microsoft.com/office/officeart/2005/8/layout/radial1"/>
    <dgm:cxn modelId="{BF49A47B-E1D8-4FE6-9B52-A157E36B7122}" type="presOf" srcId="{89A306EC-CDD4-4D1A-846C-4CB52299DC31}" destId="{AAA9BD46-C3CF-4722-94D3-0B3FB1C66B43}" srcOrd="0" destOrd="0" presId="urn:microsoft.com/office/officeart/2005/8/layout/radial1"/>
    <dgm:cxn modelId="{80D59ACD-E326-4A24-9515-9EF5B340DA78}" type="presOf" srcId="{EB339F35-6F5C-4D52-B19F-75D30BD75499}" destId="{BDE528E1-C54C-46AB-B5FC-DBEC8F63D8FE}" srcOrd="0" destOrd="0" presId="urn:microsoft.com/office/officeart/2005/8/layout/radial1"/>
    <dgm:cxn modelId="{42645ADF-7A18-4061-8E4D-0A3FF15B04EE}" type="presOf" srcId="{7ACFE65E-FF91-45CA-98C2-452354B06EF2}" destId="{A26F31B9-0B02-4591-8A59-091D83A447F2}" srcOrd="0" destOrd="0" presId="urn:microsoft.com/office/officeart/2005/8/layout/radial1"/>
    <dgm:cxn modelId="{C5E2E8D2-574A-48D5-A49D-4685C47987B0}" type="presOf" srcId="{DE771FE8-5E38-44C7-B9F7-CDC361574014}" destId="{1EB1DA39-5126-4364-841E-071F2990EA08}" srcOrd="0" destOrd="0" presId="urn:microsoft.com/office/officeart/2005/8/layout/radial1"/>
    <dgm:cxn modelId="{18C023FE-0C00-4D8F-B11C-2C24EC889F81}" type="presOf" srcId="{2AC42A7F-0F36-4546-900E-B209B2BF2227}" destId="{4F517B3A-902A-4674-AB14-30ACA777DAFA}" srcOrd="1" destOrd="0" presId="urn:microsoft.com/office/officeart/2005/8/layout/radial1"/>
    <dgm:cxn modelId="{332938E5-D45E-4EA1-8713-57C8A778640A}" type="presOf" srcId="{C5ACBD7A-6462-40B4-9D33-29E04A2CE334}" destId="{525DF941-22FA-4DAD-8522-A9EC1DE54CB8}" srcOrd="1" destOrd="0" presId="urn:microsoft.com/office/officeart/2005/8/layout/radial1"/>
    <dgm:cxn modelId="{122792F0-396A-47A9-8C92-F57E08B8718E}" type="presOf" srcId="{3BE12958-5D0A-4E32-A7F8-DC60A12A34BE}" destId="{7560FA49-CF59-46A1-81AC-33F8CDD4D20A}" srcOrd="1" destOrd="0" presId="urn:microsoft.com/office/officeart/2005/8/layout/radial1"/>
    <dgm:cxn modelId="{25BEE9B0-D528-45F1-B5D8-7CC8099FB95B}" type="presOf" srcId="{86480F6C-99C1-4502-B020-E68060F52AC3}" destId="{D9A4360A-D7FA-4A5E-A7FB-BD1A313376D7}" srcOrd="0" destOrd="0" presId="urn:microsoft.com/office/officeart/2005/8/layout/radial1"/>
    <dgm:cxn modelId="{4A0A7591-A0E6-4917-9326-DAAF079073BD}" type="presOf" srcId="{0E431B02-7546-4D9F-9C0A-82BFCC8FB7A7}" destId="{2CC0EE96-8152-436C-9FA2-662E0577CA2A}" srcOrd="0" destOrd="0" presId="urn:microsoft.com/office/officeart/2005/8/layout/radial1"/>
    <dgm:cxn modelId="{E859167D-EC49-43D9-A0F8-D5D4D6C6AB2C}" srcId="{7ACFE65E-FF91-45CA-98C2-452354B06EF2}" destId="{D9993712-B37B-423D-83F4-A2E59CF57D18}" srcOrd="4" destOrd="0" parTransId="{B4FFF08D-58DB-4975-99E9-A93CABAE6603}" sibTransId="{8416280D-E518-4B58-A082-5BFED8F8CC18}"/>
    <dgm:cxn modelId="{6B70F41B-B150-4305-B4A8-993DFB98338A}" type="presOf" srcId="{0E431B02-7546-4D9F-9C0A-82BFCC8FB7A7}" destId="{306D2E80-6B4C-4C30-BFD2-6176819C8369}" srcOrd="1" destOrd="0" presId="urn:microsoft.com/office/officeart/2005/8/layout/radial1"/>
    <dgm:cxn modelId="{9474D0A8-A368-47E2-BB90-5005710D6790}" type="presOf" srcId="{DEEC88C2-12B8-4901-A05F-2F8849144EDF}" destId="{AEA4F29F-0824-48FC-915D-B36088766756}" srcOrd="0" destOrd="0" presId="urn:microsoft.com/office/officeart/2005/8/layout/radial1"/>
    <dgm:cxn modelId="{C94F8D92-497F-4EF5-BA04-22CDF5B1035E}" type="presOf" srcId="{B4FFF08D-58DB-4975-99E9-A93CABAE6603}" destId="{A13F786B-2FDB-42B4-93CF-78B059CBC634}" srcOrd="1" destOrd="0" presId="urn:microsoft.com/office/officeart/2005/8/layout/radial1"/>
    <dgm:cxn modelId="{08A4CAF3-00E0-4963-B1E0-C7ACFBEC519B}" type="presOf" srcId="{0D3D1BFA-D6D5-498A-8A69-BF9412F55723}" destId="{C998AC38-BB1B-415A-A64E-7709F36C9409}" srcOrd="1" destOrd="0" presId="urn:microsoft.com/office/officeart/2005/8/layout/radial1"/>
    <dgm:cxn modelId="{8D9008FB-F73B-4A8A-8365-17F93AC1B635}" srcId="{7ACFE65E-FF91-45CA-98C2-452354B06EF2}" destId="{86480F6C-99C1-4502-B020-E68060F52AC3}" srcOrd="7" destOrd="0" parTransId="{EB339F35-6F5C-4D52-B19F-75D30BD75499}" sibTransId="{455D75F7-8239-4C9E-A660-1783AD296BA0}"/>
    <dgm:cxn modelId="{604DB745-5778-455F-8106-4B9C2552F473}" type="presOf" srcId="{C48F782B-06C6-4BDE-9140-9E00B05C31A5}" destId="{75A55DA3-E5B7-4E33-A950-837D8AAFC390}" srcOrd="0" destOrd="0" presId="urn:microsoft.com/office/officeart/2005/8/layout/radial1"/>
    <dgm:cxn modelId="{480FA6A3-6172-4EF5-A270-6C5166DEED59}" type="presOf" srcId="{80939D62-A3BB-4ECA-A6C8-AB119908E571}" destId="{8FCA47BE-2A29-4E48-AF51-7B2A190F38CE}" srcOrd="0" destOrd="0" presId="urn:microsoft.com/office/officeart/2005/8/layout/radial1"/>
    <dgm:cxn modelId="{FDB7AEAB-6D6D-4CDF-93B2-73480C149E06}" type="presOf" srcId="{C5ACBD7A-6462-40B4-9D33-29E04A2CE334}" destId="{E15B03E7-EADA-4A3C-ADDC-55D1D25B920A}" srcOrd="0" destOrd="0" presId="urn:microsoft.com/office/officeart/2005/8/layout/radial1"/>
    <dgm:cxn modelId="{452144DF-1E49-496E-94D5-E998321B2250}" type="presOf" srcId="{1C8B3126-5834-4423-8813-485E4776EF74}" destId="{966ECD5E-677F-4860-9DE2-A080127AB3A6}" srcOrd="0" destOrd="0" presId="urn:microsoft.com/office/officeart/2005/8/layout/radial1"/>
    <dgm:cxn modelId="{655DFC8D-B9BB-46D7-95BD-7DB4E1C2DED2}" type="presOf" srcId="{E846693D-6303-4337-B42E-FC507481DF82}" destId="{C2FA5219-F292-4E94-9142-76A5512BAAD0}" srcOrd="1" destOrd="0" presId="urn:microsoft.com/office/officeart/2005/8/layout/radial1"/>
    <dgm:cxn modelId="{EDD00C37-1F2D-4D90-8D85-E862C5E53583}" type="presOf" srcId="{9AC7B43E-158B-49B2-83D4-8F37A69DDCDB}" destId="{6750F297-27CD-465B-8B3B-07B4CDED1AC8}" srcOrd="0" destOrd="0" presId="urn:microsoft.com/office/officeart/2005/8/layout/radial1"/>
    <dgm:cxn modelId="{F99CCC31-E1B1-4216-A79F-7F81E43CA113}" srcId="{7ACFE65E-FF91-45CA-98C2-452354B06EF2}" destId="{4938C717-86CC-46D8-833E-F4E3360CF6D2}" srcOrd="1" destOrd="0" parTransId="{3BE12958-5D0A-4E32-A7F8-DC60A12A34BE}" sibTransId="{CDE06A01-2474-4089-A7C1-6DFD61D86B98}"/>
    <dgm:cxn modelId="{11DEE71D-9EF7-4FAE-B948-50AEDFEC870E}" srcId="{7ACFE65E-FF91-45CA-98C2-452354B06EF2}" destId="{C48F782B-06C6-4BDE-9140-9E00B05C31A5}" srcOrd="3" destOrd="0" parTransId="{CC09FBFF-D140-43AD-97D9-481969711BF2}" sibTransId="{9A18DE22-315A-40E6-94C9-AEDF45DAD2D3}"/>
    <dgm:cxn modelId="{CD7AF4D9-4246-4284-BAB5-D0459591EF6D}" type="presOf" srcId="{DE771FE8-5E38-44C7-B9F7-CDC361574014}" destId="{C0BA1C2A-81F7-42A0-B60F-9F3D168B5F3D}" srcOrd="1" destOrd="0" presId="urn:microsoft.com/office/officeart/2005/8/layout/radial1"/>
    <dgm:cxn modelId="{E6868DFF-6358-4DB9-9D4F-C10DFB2DA2B0}" srcId="{7ACFE65E-FF91-45CA-98C2-452354B06EF2}" destId="{89A306EC-CDD4-4D1A-846C-4CB52299DC31}" srcOrd="6" destOrd="0" parTransId="{E846693D-6303-4337-B42E-FC507481DF82}" sibTransId="{AD7DFA01-4354-4181-B190-FC5544392C3C}"/>
    <dgm:cxn modelId="{A80B5731-0448-4E42-A5C9-9E3E167BEBE5}" type="presOf" srcId="{3BE12958-5D0A-4E32-A7F8-DC60A12A34BE}" destId="{16543A65-F777-4E56-951E-A903BE27704F}" srcOrd="0" destOrd="0" presId="urn:microsoft.com/office/officeart/2005/8/layout/radial1"/>
    <dgm:cxn modelId="{9E52F4BA-070B-4644-A1CC-9F5ED4727CD4}" type="presOf" srcId="{2AC42A7F-0F36-4546-900E-B209B2BF2227}" destId="{2B1D4008-642C-476A-B2E7-295FFF6634CE}" srcOrd="0" destOrd="0" presId="urn:microsoft.com/office/officeart/2005/8/layout/radial1"/>
    <dgm:cxn modelId="{137A416F-DF89-48EA-9BEF-C11BDB72A1BA}" type="presOf" srcId="{EB339F35-6F5C-4D52-B19F-75D30BD75499}" destId="{13C859B9-6638-4373-B0CA-E332B0DD7EE1}" srcOrd="1" destOrd="0" presId="urn:microsoft.com/office/officeart/2005/8/layout/radial1"/>
    <dgm:cxn modelId="{1AA7DF79-2B48-4B6B-B63E-D8450C094454}" srcId="{7ACFE65E-FF91-45CA-98C2-452354B06EF2}" destId="{1C8B3126-5834-4423-8813-485E4776EF74}" srcOrd="10" destOrd="0" parTransId="{C5ACBD7A-6462-40B4-9D33-29E04A2CE334}" sibTransId="{5D77D6E0-6926-419D-9936-D3132BDA570B}"/>
    <dgm:cxn modelId="{436E0688-810C-4CF3-9E25-3340234F72B9}" type="presOf" srcId="{7CC068A5-3A7B-4053-8FF5-5D88CE5DA11E}" destId="{91E0E4D4-0B96-4200-9388-63BD7A3AFFAE}" srcOrd="1" destOrd="0" presId="urn:microsoft.com/office/officeart/2005/8/layout/radial1"/>
    <dgm:cxn modelId="{CE0B3641-82C0-4A8B-8BF6-F7F7FFD3D4DA}" type="presOf" srcId="{392B48DD-0261-44CD-A40E-9ECD2DE82E42}" destId="{3FBB3102-B7E3-4EC0-B28D-674F9B1C9BAE}" srcOrd="0" destOrd="0" presId="urn:microsoft.com/office/officeart/2005/8/layout/radial1"/>
    <dgm:cxn modelId="{D8A3BEA9-F8BC-4514-8082-BCFE1149D9CE}" srcId="{7ACFE65E-FF91-45CA-98C2-452354B06EF2}" destId="{439582B1-365A-42A4-B484-3B6DDB024034}" srcOrd="0" destOrd="0" parTransId="{7CC068A5-3A7B-4053-8FF5-5D88CE5DA11E}" sibTransId="{CF6C0CB9-B9DF-4C39-8411-03DA2EC2F832}"/>
    <dgm:cxn modelId="{605DEC2D-C8D4-41BF-BD79-A354CC6EEAF5}" type="presOf" srcId="{B4FFF08D-58DB-4975-99E9-A93CABAE6603}" destId="{1E9C2998-CDB5-415D-BC05-83F0C6CBA87B}" srcOrd="0" destOrd="0" presId="urn:microsoft.com/office/officeart/2005/8/layout/radial1"/>
    <dgm:cxn modelId="{318275A0-6590-4F07-8EF5-FB08B446AE65}" srcId="{7ACFE65E-FF91-45CA-98C2-452354B06EF2}" destId="{DEEC88C2-12B8-4901-A05F-2F8849144EDF}" srcOrd="9" destOrd="0" parTransId="{0E431B02-7546-4D9F-9C0A-82BFCC8FB7A7}" sibTransId="{5BE9B1E6-D740-47AC-A4E7-83AC9E8BC81A}"/>
    <dgm:cxn modelId="{6A049887-BD3A-418E-9C4A-E695442083E9}" type="presOf" srcId="{439582B1-365A-42A4-B484-3B6DDB024034}" destId="{A3F988D6-2CD0-4C3A-A822-BE1936F0B42F}" srcOrd="0" destOrd="0" presId="urn:microsoft.com/office/officeart/2005/8/layout/radial1"/>
    <dgm:cxn modelId="{C974C747-BA44-467B-BB8F-CAFBA8EB24A2}" type="presOf" srcId="{D9993712-B37B-423D-83F4-A2E59CF57D18}" destId="{2356F3FD-5858-4156-B354-665A8B8C278D}" srcOrd="0" destOrd="0" presId="urn:microsoft.com/office/officeart/2005/8/layout/radial1"/>
    <dgm:cxn modelId="{029FC921-CD50-4CD2-B05F-463246C604BC}" type="presOf" srcId="{0D3D1BFA-D6D5-498A-8A69-BF9412F55723}" destId="{6B9A2E7C-F723-4A68-9E91-FBAF2FFD58D1}" srcOrd="0" destOrd="0" presId="urn:microsoft.com/office/officeart/2005/8/layout/radial1"/>
    <dgm:cxn modelId="{945C5162-88B5-4F69-9A88-3E3537CB7A09}" type="presOf" srcId="{4938C717-86CC-46D8-833E-F4E3360CF6D2}" destId="{B621907E-D245-448E-B49E-28940DB1A0C8}" srcOrd="0" destOrd="0" presId="urn:microsoft.com/office/officeart/2005/8/layout/radial1"/>
    <dgm:cxn modelId="{B1659CEC-8ACB-4C14-AB62-E3006629B62C}" type="presOf" srcId="{CC09FBFF-D140-43AD-97D9-481969711BF2}" destId="{A1E21DCD-B5CC-4E72-B8E6-8A1AF09EA7D0}" srcOrd="1" destOrd="0" presId="urn:microsoft.com/office/officeart/2005/8/layout/radial1"/>
    <dgm:cxn modelId="{7646AE75-5D49-48DD-B085-2569D7C9E496}" type="presParOf" srcId="{8FCA47BE-2A29-4E48-AF51-7B2A190F38CE}" destId="{A26F31B9-0B02-4591-8A59-091D83A447F2}" srcOrd="0" destOrd="0" presId="urn:microsoft.com/office/officeart/2005/8/layout/radial1"/>
    <dgm:cxn modelId="{D119F8D0-640F-4A39-9084-1902DEAA5163}" type="presParOf" srcId="{8FCA47BE-2A29-4E48-AF51-7B2A190F38CE}" destId="{7AD311F8-4C90-46DB-80D6-2CB543804868}" srcOrd="1" destOrd="0" presId="urn:microsoft.com/office/officeart/2005/8/layout/radial1"/>
    <dgm:cxn modelId="{3ABE08A1-04A0-4223-942E-69B6C0630315}" type="presParOf" srcId="{7AD311F8-4C90-46DB-80D6-2CB543804868}" destId="{91E0E4D4-0B96-4200-9388-63BD7A3AFFAE}" srcOrd="0" destOrd="0" presId="urn:microsoft.com/office/officeart/2005/8/layout/radial1"/>
    <dgm:cxn modelId="{5213F491-5E1F-45C8-9403-FF3BE5542926}" type="presParOf" srcId="{8FCA47BE-2A29-4E48-AF51-7B2A190F38CE}" destId="{A3F988D6-2CD0-4C3A-A822-BE1936F0B42F}" srcOrd="2" destOrd="0" presId="urn:microsoft.com/office/officeart/2005/8/layout/radial1"/>
    <dgm:cxn modelId="{0EB8232E-8FAF-4AC1-A4AF-EDB678CE99B4}" type="presParOf" srcId="{8FCA47BE-2A29-4E48-AF51-7B2A190F38CE}" destId="{16543A65-F777-4E56-951E-A903BE27704F}" srcOrd="3" destOrd="0" presId="urn:microsoft.com/office/officeart/2005/8/layout/radial1"/>
    <dgm:cxn modelId="{8516903B-3F6A-48D0-8858-41ABC1A8A3AC}" type="presParOf" srcId="{16543A65-F777-4E56-951E-A903BE27704F}" destId="{7560FA49-CF59-46A1-81AC-33F8CDD4D20A}" srcOrd="0" destOrd="0" presId="urn:microsoft.com/office/officeart/2005/8/layout/radial1"/>
    <dgm:cxn modelId="{F47F8C50-6166-40B1-AB2D-D8E39100AA03}" type="presParOf" srcId="{8FCA47BE-2A29-4E48-AF51-7B2A190F38CE}" destId="{B621907E-D245-448E-B49E-28940DB1A0C8}" srcOrd="4" destOrd="0" presId="urn:microsoft.com/office/officeart/2005/8/layout/radial1"/>
    <dgm:cxn modelId="{1F9D063F-4A43-48C6-BA1C-A1FF13C03558}" type="presParOf" srcId="{8FCA47BE-2A29-4E48-AF51-7B2A190F38CE}" destId="{1EB1DA39-5126-4364-841E-071F2990EA08}" srcOrd="5" destOrd="0" presId="urn:microsoft.com/office/officeart/2005/8/layout/radial1"/>
    <dgm:cxn modelId="{26179B8E-6977-4F0F-8542-D989A911EF15}" type="presParOf" srcId="{1EB1DA39-5126-4364-841E-071F2990EA08}" destId="{C0BA1C2A-81F7-42A0-B60F-9F3D168B5F3D}" srcOrd="0" destOrd="0" presId="urn:microsoft.com/office/officeart/2005/8/layout/radial1"/>
    <dgm:cxn modelId="{E331C472-5CAA-4DF0-9407-98A32659805D}" type="presParOf" srcId="{8FCA47BE-2A29-4E48-AF51-7B2A190F38CE}" destId="{4A05D5B4-F46A-4747-8CE7-35A910864ED3}" srcOrd="6" destOrd="0" presId="urn:microsoft.com/office/officeart/2005/8/layout/radial1"/>
    <dgm:cxn modelId="{878E5B62-875B-4A1F-8875-98326307B8A8}" type="presParOf" srcId="{8FCA47BE-2A29-4E48-AF51-7B2A190F38CE}" destId="{F91A756F-517F-43E8-BDEC-FE88A8290BCF}" srcOrd="7" destOrd="0" presId="urn:microsoft.com/office/officeart/2005/8/layout/radial1"/>
    <dgm:cxn modelId="{299B11F1-1137-4F13-9EE8-131ADDFF759C}" type="presParOf" srcId="{F91A756F-517F-43E8-BDEC-FE88A8290BCF}" destId="{A1E21DCD-B5CC-4E72-B8E6-8A1AF09EA7D0}" srcOrd="0" destOrd="0" presId="urn:microsoft.com/office/officeart/2005/8/layout/radial1"/>
    <dgm:cxn modelId="{21CA6AA4-1E98-4D92-A736-A757DA877DE4}" type="presParOf" srcId="{8FCA47BE-2A29-4E48-AF51-7B2A190F38CE}" destId="{75A55DA3-E5B7-4E33-A950-837D8AAFC390}" srcOrd="8" destOrd="0" presId="urn:microsoft.com/office/officeart/2005/8/layout/radial1"/>
    <dgm:cxn modelId="{AFA3D82F-D139-4014-AF8C-6832135E8721}" type="presParOf" srcId="{8FCA47BE-2A29-4E48-AF51-7B2A190F38CE}" destId="{1E9C2998-CDB5-415D-BC05-83F0C6CBA87B}" srcOrd="9" destOrd="0" presId="urn:microsoft.com/office/officeart/2005/8/layout/radial1"/>
    <dgm:cxn modelId="{2B109975-FEF7-4AC5-A220-E3354116E23B}" type="presParOf" srcId="{1E9C2998-CDB5-415D-BC05-83F0C6CBA87B}" destId="{A13F786B-2FDB-42B4-93CF-78B059CBC634}" srcOrd="0" destOrd="0" presId="urn:microsoft.com/office/officeart/2005/8/layout/radial1"/>
    <dgm:cxn modelId="{A113CF6C-C813-47D3-A18B-482DABC5D8F6}" type="presParOf" srcId="{8FCA47BE-2A29-4E48-AF51-7B2A190F38CE}" destId="{2356F3FD-5858-4156-B354-665A8B8C278D}" srcOrd="10" destOrd="0" presId="urn:microsoft.com/office/officeart/2005/8/layout/radial1"/>
    <dgm:cxn modelId="{87DAFCE4-2FDB-450F-8995-49893C65C996}" type="presParOf" srcId="{8FCA47BE-2A29-4E48-AF51-7B2A190F38CE}" destId="{2B1D4008-642C-476A-B2E7-295FFF6634CE}" srcOrd="11" destOrd="0" presId="urn:microsoft.com/office/officeart/2005/8/layout/radial1"/>
    <dgm:cxn modelId="{C4B551E7-FB2A-4F80-BB06-58447093E9CF}" type="presParOf" srcId="{2B1D4008-642C-476A-B2E7-295FFF6634CE}" destId="{4F517B3A-902A-4674-AB14-30ACA777DAFA}" srcOrd="0" destOrd="0" presId="urn:microsoft.com/office/officeart/2005/8/layout/radial1"/>
    <dgm:cxn modelId="{E4B7F7EC-C028-40DD-B208-9EAFD2EBD38C}" type="presParOf" srcId="{8FCA47BE-2A29-4E48-AF51-7B2A190F38CE}" destId="{6750F297-27CD-465B-8B3B-07B4CDED1AC8}" srcOrd="12" destOrd="0" presId="urn:microsoft.com/office/officeart/2005/8/layout/radial1"/>
    <dgm:cxn modelId="{E243F1FD-94D6-4E23-ACAF-B3F3B0440D41}" type="presParOf" srcId="{8FCA47BE-2A29-4E48-AF51-7B2A190F38CE}" destId="{C367195B-E869-4CB3-AF89-5578C5EF1608}" srcOrd="13" destOrd="0" presId="urn:microsoft.com/office/officeart/2005/8/layout/radial1"/>
    <dgm:cxn modelId="{EBFFADD9-2573-4026-8335-0B9481325B4D}" type="presParOf" srcId="{C367195B-E869-4CB3-AF89-5578C5EF1608}" destId="{C2FA5219-F292-4E94-9142-76A5512BAAD0}" srcOrd="0" destOrd="0" presId="urn:microsoft.com/office/officeart/2005/8/layout/radial1"/>
    <dgm:cxn modelId="{2F6CB66E-3CE3-4CAC-8B75-9A852A229C7A}" type="presParOf" srcId="{8FCA47BE-2A29-4E48-AF51-7B2A190F38CE}" destId="{AAA9BD46-C3CF-4722-94D3-0B3FB1C66B43}" srcOrd="14" destOrd="0" presId="urn:microsoft.com/office/officeart/2005/8/layout/radial1"/>
    <dgm:cxn modelId="{58B09CB3-A75B-4861-B142-4FF6404AC550}" type="presParOf" srcId="{8FCA47BE-2A29-4E48-AF51-7B2A190F38CE}" destId="{BDE528E1-C54C-46AB-B5FC-DBEC8F63D8FE}" srcOrd="15" destOrd="0" presId="urn:microsoft.com/office/officeart/2005/8/layout/radial1"/>
    <dgm:cxn modelId="{61749086-4E21-4924-BB1E-1CD5AB635E22}" type="presParOf" srcId="{BDE528E1-C54C-46AB-B5FC-DBEC8F63D8FE}" destId="{13C859B9-6638-4373-B0CA-E332B0DD7EE1}" srcOrd="0" destOrd="0" presId="urn:microsoft.com/office/officeart/2005/8/layout/radial1"/>
    <dgm:cxn modelId="{2A09D0EF-BC13-4BC8-8BA2-4CE3815C7419}" type="presParOf" srcId="{8FCA47BE-2A29-4E48-AF51-7B2A190F38CE}" destId="{D9A4360A-D7FA-4A5E-A7FB-BD1A313376D7}" srcOrd="16" destOrd="0" presId="urn:microsoft.com/office/officeart/2005/8/layout/radial1"/>
    <dgm:cxn modelId="{4C540EE1-5CB1-4663-A697-5B6B1867B9DC}" type="presParOf" srcId="{8FCA47BE-2A29-4E48-AF51-7B2A190F38CE}" destId="{6B9A2E7C-F723-4A68-9E91-FBAF2FFD58D1}" srcOrd="17" destOrd="0" presId="urn:microsoft.com/office/officeart/2005/8/layout/radial1"/>
    <dgm:cxn modelId="{8471A702-4189-4F4D-9BAC-E63BA043020D}" type="presParOf" srcId="{6B9A2E7C-F723-4A68-9E91-FBAF2FFD58D1}" destId="{C998AC38-BB1B-415A-A64E-7709F36C9409}" srcOrd="0" destOrd="0" presId="urn:microsoft.com/office/officeart/2005/8/layout/radial1"/>
    <dgm:cxn modelId="{A9DFD6C3-4C29-43FA-AB97-8AB4C3E64A88}" type="presParOf" srcId="{8FCA47BE-2A29-4E48-AF51-7B2A190F38CE}" destId="{3FBB3102-B7E3-4EC0-B28D-674F9B1C9BAE}" srcOrd="18" destOrd="0" presId="urn:microsoft.com/office/officeart/2005/8/layout/radial1"/>
    <dgm:cxn modelId="{7DBC74BE-690C-49B0-97B8-90FC7A28FDF8}" type="presParOf" srcId="{8FCA47BE-2A29-4E48-AF51-7B2A190F38CE}" destId="{2CC0EE96-8152-436C-9FA2-662E0577CA2A}" srcOrd="19" destOrd="0" presId="urn:microsoft.com/office/officeart/2005/8/layout/radial1"/>
    <dgm:cxn modelId="{F14B441C-AFD0-470A-82EC-C0E877C80B99}" type="presParOf" srcId="{2CC0EE96-8152-436C-9FA2-662E0577CA2A}" destId="{306D2E80-6B4C-4C30-BFD2-6176819C8369}" srcOrd="0" destOrd="0" presId="urn:microsoft.com/office/officeart/2005/8/layout/radial1"/>
    <dgm:cxn modelId="{7E74F104-F9DC-4FC7-9763-A1422AF7D368}" type="presParOf" srcId="{8FCA47BE-2A29-4E48-AF51-7B2A190F38CE}" destId="{AEA4F29F-0824-48FC-915D-B36088766756}" srcOrd="20" destOrd="0" presId="urn:microsoft.com/office/officeart/2005/8/layout/radial1"/>
    <dgm:cxn modelId="{6D414E29-2ABA-4C9E-92B8-18DDA101DDBB}" type="presParOf" srcId="{8FCA47BE-2A29-4E48-AF51-7B2A190F38CE}" destId="{E15B03E7-EADA-4A3C-ADDC-55D1D25B920A}" srcOrd="21" destOrd="0" presId="urn:microsoft.com/office/officeart/2005/8/layout/radial1"/>
    <dgm:cxn modelId="{5180D701-EFCD-4DB8-A52F-5DFF4398FD47}" type="presParOf" srcId="{E15B03E7-EADA-4A3C-ADDC-55D1D25B920A}" destId="{525DF941-22FA-4DAD-8522-A9EC1DE54CB8}" srcOrd="0" destOrd="0" presId="urn:microsoft.com/office/officeart/2005/8/layout/radial1"/>
    <dgm:cxn modelId="{C5DC6B68-B16B-4F3A-8760-F623282B7855}" type="presParOf" srcId="{8FCA47BE-2A29-4E48-AF51-7B2A190F38CE}" destId="{966ECD5E-677F-4860-9DE2-A080127AB3A6}"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5670FA-9AF3-45BC-8942-E7F6F1A8F4F0}" type="doc">
      <dgm:prSet loTypeId="urn:microsoft.com/office/officeart/2005/8/layout/default#4" loCatId="list" qsTypeId="urn:microsoft.com/office/officeart/2005/8/quickstyle/3d1" qsCatId="3D" csTypeId="urn:microsoft.com/office/officeart/2005/8/colors/colorful3" csCatId="colorful" phldr="1"/>
      <dgm:spPr/>
      <dgm:t>
        <a:bodyPr/>
        <a:lstStyle/>
        <a:p>
          <a:endParaRPr lang="en-ZA"/>
        </a:p>
      </dgm:t>
    </dgm:pt>
    <dgm:pt modelId="{B2797860-CFF2-4A84-A0DB-8F1C76D40CC2}">
      <dgm:prSet phldrT="[Text]" custT="1"/>
      <dgm:spPr>
        <a:solidFill>
          <a:schemeClr val="accent3">
            <a:lumMod val="75000"/>
          </a:schemeClr>
        </a:solidFill>
      </dgm:spPr>
      <dgm:t>
        <a:bodyPr/>
        <a:lstStyle/>
        <a:p>
          <a:r>
            <a:rPr lang="en-ZA" sz="1600" b="1" dirty="0" smtClean="0">
              <a:solidFill>
                <a:schemeClr val="tx1"/>
              </a:solidFill>
              <a:latin typeface="Book Antiqua" pitchFamily="18" charset="0"/>
            </a:rPr>
            <a:t>MEGDP &amp; NDP  central challenges</a:t>
          </a:r>
          <a:endParaRPr lang="en-ZA" sz="1600" b="1" dirty="0">
            <a:solidFill>
              <a:schemeClr val="tx1"/>
            </a:solidFill>
            <a:latin typeface="Book Antiqua" pitchFamily="18" charset="0"/>
          </a:endParaRPr>
        </a:p>
      </dgm:t>
    </dgm:pt>
    <dgm:pt modelId="{ADF92835-D4DF-436B-B186-A488C069DE36}" type="parTrans" cxnId="{34052256-2A2F-4F8D-8BF5-7FD99D36ACBF}">
      <dgm:prSet/>
      <dgm:spPr/>
      <dgm:t>
        <a:bodyPr/>
        <a:lstStyle/>
        <a:p>
          <a:endParaRPr lang="en-ZA" sz="1600">
            <a:latin typeface="Book Antiqua" pitchFamily="18" charset="0"/>
          </a:endParaRPr>
        </a:p>
      </dgm:t>
    </dgm:pt>
    <dgm:pt modelId="{A4033511-4584-4555-BF55-2C5722DB0F9A}" type="sibTrans" cxnId="{34052256-2A2F-4F8D-8BF5-7FD99D36ACBF}">
      <dgm:prSet/>
      <dgm:spPr/>
      <dgm:t>
        <a:bodyPr/>
        <a:lstStyle/>
        <a:p>
          <a:endParaRPr lang="en-ZA" sz="1600">
            <a:latin typeface="Book Antiqua" pitchFamily="18" charset="0"/>
          </a:endParaRPr>
        </a:p>
      </dgm:t>
    </dgm:pt>
    <dgm:pt modelId="{F83B3376-A5D4-49E5-8035-91F49631F7D8}">
      <dgm:prSet phldrT="[Text]" custT="1"/>
      <dgm:spPr>
        <a:solidFill>
          <a:schemeClr val="accent3">
            <a:lumMod val="60000"/>
            <a:lumOff val="40000"/>
          </a:schemeClr>
        </a:solidFill>
        <a:ln>
          <a:noFill/>
        </a:ln>
      </dgm:spPr>
      <dgm:t>
        <a:bodyPr/>
        <a:lstStyle/>
        <a:p>
          <a:r>
            <a:rPr lang="en-ZA" sz="1600" b="1" dirty="0" smtClean="0">
              <a:solidFill>
                <a:schemeClr val="tx1"/>
              </a:solidFill>
              <a:latin typeface="Book Antiqua" pitchFamily="18" charset="0"/>
            </a:rPr>
            <a:t>1. Reduce unemployment </a:t>
          </a:r>
          <a:endParaRPr lang="en-ZA" sz="1600" b="1" dirty="0">
            <a:solidFill>
              <a:schemeClr val="tx1"/>
            </a:solidFill>
            <a:latin typeface="Book Antiqua" pitchFamily="18" charset="0"/>
          </a:endParaRPr>
        </a:p>
      </dgm:t>
    </dgm:pt>
    <dgm:pt modelId="{9003D86E-59A0-481D-AE9D-98E3ED75DC73}" type="parTrans" cxnId="{871CAB38-DFE0-488D-9990-783C34D48533}">
      <dgm:prSet/>
      <dgm:spPr/>
      <dgm:t>
        <a:bodyPr/>
        <a:lstStyle/>
        <a:p>
          <a:endParaRPr lang="en-ZA" sz="1600">
            <a:latin typeface="Book Antiqua" pitchFamily="18" charset="0"/>
          </a:endParaRPr>
        </a:p>
      </dgm:t>
    </dgm:pt>
    <dgm:pt modelId="{6449AF3E-1CE6-46DA-A6BA-A5F125783F02}" type="sibTrans" cxnId="{871CAB38-DFE0-488D-9990-783C34D48533}">
      <dgm:prSet/>
      <dgm:spPr/>
      <dgm:t>
        <a:bodyPr/>
        <a:lstStyle/>
        <a:p>
          <a:endParaRPr lang="en-ZA" sz="1600">
            <a:latin typeface="Book Antiqua" pitchFamily="18" charset="0"/>
          </a:endParaRPr>
        </a:p>
      </dgm:t>
    </dgm:pt>
    <dgm:pt modelId="{02273029-62AD-435D-9335-4E84FAA6CEDA}">
      <dgm:prSet phldrT="[Text]" custT="1"/>
      <dgm:spPr>
        <a:solidFill>
          <a:schemeClr val="accent3">
            <a:lumMod val="60000"/>
            <a:lumOff val="40000"/>
          </a:schemeClr>
        </a:solidFill>
      </dgm:spPr>
      <dgm:t>
        <a:bodyPr/>
        <a:lstStyle/>
        <a:p>
          <a:r>
            <a:rPr lang="en-ZA" sz="1600" b="1" dirty="0" smtClean="0">
              <a:solidFill>
                <a:schemeClr val="tx1"/>
              </a:solidFill>
              <a:latin typeface="Book Antiqua" pitchFamily="18" charset="0"/>
            </a:rPr>
            <a:t>2. Reduce poverty</a:t>
          </a:r>
          <a:endParaRPr lang="en-ZA" sz="1600" b="1" dirty="0">
            <a:solidFill>
              <a:schemeClr val="tx1"/>
            </a:solidFill>
            <a:latin typeface="Book Antiqua" pitchFamily="18" charset="0"/>
          </a:endParaRPr>
        </a:p>
      </dgm:t>
    </dgm:pt>
    <dgm:pt modelId="{804546D4-C1FB-4420-BF7F-5B9171E43CA3}" type="parTrans" cxnId="{78502EB8-17EB-4D1C-A11E-4837484A96B2}">
      <dgm:prSet/>
      <dgm:spPr/>
      <dgm:t>
        <a:bodyPr/>
        <a:lstStyle/>
        <a:p>
          <a:endParaRPr lang="en-ZA" sz="1600">
            <a:latin typeface="Book Antiqua" pitchFamily="18" charset="0"/>
          </a:endParaRPr>
        </a:p>
      </dgm:t>
    </dgm:pt>
    <dgm:pt modelId="{2C7C6054-36D6-4697-A386-2069BB7AEB61}" type="sibTrans" cxnId="{78502EB8-17EB-4D1C-A11E-4837484A96B2}">
      <dgm:prSet/>
      <dgm:spPr/>
      <dgm:t>
        <a:bodyPr/>
        <a:lstStyle/>
        <a:p>
          <a:endParaRPr lang="en-ZA" sz="1600">
            <a:latin typeface="Book Antiqua" pitchFamily="18" charset="0"/>
          </a:endParaRPr>
        </a:p>
      </dgm:t>
    </dgm:pt>
    <dgm:pt modelId="{D0DA94E3-9BA3-4106-9159-74004A1620C0}">
      <dgm:prSet phldrT="[Text]" custT="1"/>
      <dgm:spPr>
        <a:solidFill>
          <a:schemeClr val="accent3">
            <a:lumMod val="60000"/>
            <a:lumOff val="40000"/>
          </a:schemeClr>
        </a:solidFill>
      </dgm:spPr>
      <dgm:t>
        <a:bodyPr/>
        <a:lstStyle/>
        <a:p>
          <a:r>
            <a:rPr lang="en-ZA" sz="1600" b="1" dirty="0" smtClean="0">
              <a:solidFill>
                <a:schemeClr val="tx1"/>
              </a:solidFill>
              <a:latin typeface="Book Antiqua" pitchFamily="18" charset="0"/>
            </a:rPr>
            <a:t>3. Reduce inequality</a:t>
          </a:r>
          <a:endParaRPr lang="en-ZA" sz="1600" b="1" dirty="0">
            <a:solidFill>
              <a:schemeClr val="tx1"/>
            </a:solidFill>
            <a:latin typeface="Book Antiqua" pitchFamily="18" charset="0"/>
          </a:endParaRPr>
        </a:p>
      </dgm:t>
    </dgm:pt>
    <dgm:pt modelId="{E25A6E72-E7BD-4028-AFD0-5158DAD9E88E}" type="parTrans" cxnId="{F2CDE0E2-CA07-40ED-950A-BE181FBD01A7}">
      <dgm:prSet/>
      <dgm:spPr/>
      <dgm:t>
        <a:bodyPr/>
        <a:lstStyle/>
        <a:p>
          <a:endParaRPr lang="en-ZA" sz="1600">
            <a:latin typeface="Book Antiqua" pitchFamily="18" charset="0"/>
          </a:endParaRPr>
        </a:p>
      </dgm:t>
    </dgm:pt>
    <dgm:pt modelId="{759E3712-E96F-4E95-B0ED-C32118965C12}" type="sibTrans" cxnId="{F2CDE0E2-CA07-40ED-950A-BE181FBD01A7}">
      <dgm:prSet/>
      <dgm:spPr/>
      <dgm:t>
        <a:bodyPr/>
        <a:lstStyle/>
        <a:p>
          <a:endParaRPr lang="en-ZA" sz="1600">
            <a:latin typeface="Book Antiqua" pitchFamily="18" charset="0"/>
          </a:endParaRPr>
        </a:p>
      </dgm:t>
    </dgm:pt>
    <dgm:pt modelId="{867BEDC9-5973-420B-B7FD-7B5F49516051}" type="pres">
      <dgm:prSet presAssocID="{B65670FA-9AF3-45BC-8942-E7F6F1A8F4F0}" presName="diagram" presStyleCnt="0">
        <dgm:presLayoutVars>
          <dgm:dir/>
          <dgm:resizeHandles val="exact"/>
        </dgm:presLayoutVars>
      </dgm:prSet>
      <dgm:spPr/>
      <dgm:t>
        <a:bodyPr/>
        <a:lstStyle/>
        <a:p>
          <a:endParaRPr lang="en-ZA"/>
        </a:p>
      </dgm:t>
    </dgm:pt>
    <dgm:pt modelId="{0DB67E00-236A-4C70-B011-E4BBCF94BC98}" type="pres">
      <dgm:prSet presAssocID="{B2797860-CFF2-4A84-A0DB-8F1C76D40CC2}" presName="node" presStyleLbl="node1" presStyleIdx="0" presStyleCnt="4">
        <dgm:presLayoutVars>
          <dgm:bulletEnabled val="1"/>
        </dgm:presLayoutVars>
      </dgm:prSet>
      <dgm:spPr/>
      <dgm:t>
        <a:bodyPr/>
        <a:lstStyle/>
        <a:p>
          <a:endParaRPr lang="en-ZA"/>
        </a:p>
      </dgm:t>
    </dgm:pt>
    <dgm:pt modelId="{5742463B-36FE-4C55-A9FB-F5B106936DFA}" type="pres">
      <dgm:prSet presAssocID="{A4033511-4584-4555-BF55-2C5722DB0F9A}" presName="sibTrans" presStyleCnt="0"/>
      <dgm:spPr/>
    </dgm:pt>
    <dgm:pt modelId="{CD09270D-FF11-4D82-B6CF-7211DCC3F626}" type="pres">
      <dgm:prSet presAssocID="{F83B3376-A5D4-49E5-8035-91F49631F7D8}" presName="node" presStyleLbl="node1" presStyleIdx="1" presStyleCnt="4">
        <dgm:presLayoutVars>
          <dgm:bulletEnabled val="1"/>
        </dgm:presLayoutVars>
      </dgm:prSet>
      <dgm:spPr/>
      <dgm:t>
        <a:bodyPr/>
        <a:lstStyle/>
        <a:p>
          <a:endParaRPr lang="en-ZA"/>
        </a:p>
      </dgm:t>
    </dgm:pt>
    <dgm:pt modelId="{F7005233-5506-4F94-A714-1834C7FEE8CE}" type="pres">
      <dgm:prSet presAssocID="{6449AF3E-1CE6-46DA-A6BA-A5F125783F02}" presName="sibTrans" presStyleCnt="0"/>
      <dgm:spPr/>
    </dgm:pt>
    <dgm:pt modelId="{06FB2A01-BD77-4773-B2AB-9C4B8A9425ED}" type="pres">
      <dgm:prSet presAssocID="{02273029-62AD-435D-9335-4E84FAA6CEDA}" presName="node" presStyleLbl="node1" presStyleIdx="2" presStyleCnt="4">
        <dgm:presLayoutVars>
          <dgm:bulletEnabled val="1"/>
        </dgm:presLayoutVars>
      </dgm:prSet>
      <dgm:spPr/>
      <dgm:t>
        <a:bodyPr/>
        <a:lstStyle/>
        <a:p>
          <a:endParaRPr lang="en-ZA"/>
        </a:p>
      </dgm:t>
    </dgm:pt>
    <dgm:pt modelId="{933AF7F8-7B24-4F6F-95FB-61038D4575A0}" type="pres">
      <dgm:prSet presAssocID="{2C7C6054-36D6-4697-A386-2069BB7AEB61}" presName="sibTrans" presStyleCnt="0"/>
      <dgm:spPr/>
    </dgm:pt>
    <dgm:pt modelId="{7EF19F08-DE99-4336-A695-19A34F305888}" type="pres">
      <dgm:prSet presAssocID="{D0DA94E3-9BA3-4106-9159-74004A1620C0}" presName="node" presStyleLbl="node1" presStyleIdx="3" presStyleCnt="4">
        <dgm:presLayoutVars>
          <dgm:bulletEnabled val="1"/>
        </dgm:presLayoutVars>
      </dgm:prSet>
      <dgm:spPr/>
      <dgm:t>
        <a:bodyPr/>
        <a:lstStyle/>
        <a:p>
          <a:endParaRPr lang="en-ZA"/>
        </a:p>
      </dgm:t>
    </dgm:pt>
  </dgm:ptLst>
  <dgm:cxnLst>
    <dgm:cxn modelId="{78502EB8-17EB-4D1C-A11E-4837484A96B2}" srcId="{B65670FA-9AF3-45BC-8942-E7F6F1A8F4F0}" destId="{02273029-62AD-435D-9335-4E84FAA6CEDA}" srcOrd="2" destOrd="0" parTransId="{804546D4-C1FB-4420-BF7F-5B9171E43CA3}" sibTransId="{2C7C6054-36D6-4697-A386-2069BB7AEB61}"/>
    <dgm:cxn modelId="{34052256-2A2F-4F8D-8BF5-7FD99D36ACBF}" srcId="{B65670FA-9AF3-45BC-8942-E7F6F1A8F4F0}" destId="{B2797860-CFF2-4A84-A0DB-8F1C76D40CC2}" srcOrd="0" destOrd="0" parTransId="{ADF92835-D4DF-436B-B186-A488C069DE36}" sibTransId="{A4033511-4584-4555-BF55-2C5722DB0F9A}"/>
    <dgm:cxn modelId="{09B2C66F-FB83-49F8-B343-90D2A56DFD2C}" type="presOf" srcId="{B65670FA-9AF3-45BC-8942-E7F6F1A8F4F0}" destId="{867BEDC9-5973-420B-B7FD-7B5F49516051}" srcOrd="0" destOrd="0" presId="urn:microsoft.com/office/officeart/2005/8/layout/default#4"/>
    <dgm:cxn modelId="{486B6740-C776-49AF-8B34-423C1F5FD285}" type="presOf" srcId="{F83B3376-A5D4-49E5-8035-91F49631F7D8}" destId="{CD09270D-FF11-4D82-B6CF-7211DCC3F626}" srcOrd="0" destOrd="0" presId="urn:microsoft.com/office/officeart/2005/8/layout/default#4"/>
    <dgm:cxn modelId="{DAD803F5-27AF-4AE5-9C64-2E498B02700B}" type="presOf" srcId="{B2797860-CFF2-4A84-A0DB-8F1C76D40CC2}" destId="{0DB67E00-236A-4C70-B011-E4BBCF94BC98}" srcOrd="0" destOrd="0" presId="urn:microsoft.com/office/officeart/2005/8/layout/default#4"/>
    <dgm:cxn modelId="{871CAB38-DFE0-488D-9990-783C34D48533}" srcId="{B65670FA-9AF3-45BC-8942-E7F6F1A8F4F0}" destId="{F83B3376-A5D4-49E5-8035-91F49631F7D8}" srcOrd="1" destOrd="0" parTransId="{9003D86E-59A0-481D-AE9D-98E3ED75DC73}" sibTransId="{6449AF3E-1CE6-46DA-A6BA-A5F125783F02}"/>
    <dgm:cxn modelId="{8C09F3B7-59FC-41BA-9AC3-97E6F8772D23}" type="presOf" srcId="{D0DA94E3-9BA3-4106-9159-74004A1620C0}" destId="{7EF19F08-DE99-4336-A695-19A34F305888}" srcOrd="0" destOrd="0" presId="urn:microsoft.com/office/officeart/2005/8/layout/default#4"/>
    <dgm:cxn modelId="{F2CDE0E2-CA07-40ED-950A-BE181FBD01A7}" srcId="{B65670FA-9AF3-45BC-8942-E7F6F1A8F4F0}" destId="{D0DA94E3-9BA3-4106-9159-74004A1620C0}" srcOrd="3" destOrd="0" parTransId="{E25A6E72-E7BD-4028-AFD0-5158DAD9E88E}" sibTransId="{759E3712-E96F-4E95-B0ED-C32118965C12}"/>
    <dgm:cxn modelId="{CD7F09DD-D190-4E8B-9979-B0D9A353015E}" type="presOf" srcId="{02273029-62AD-435D-9335-4E84FAA6CEDA}" destId="{06FB2A01-BD77-4773-B2AB-9C4B8A9425ED}" srcOrd="0" destOrd="0" presId="urn:microsoft.com/office/officeart/2005/8/layout/default#4"/>
    <dgm:cxn modelId="{CEC6A599-648C-4D69-BF42-C3AA7E15FB5D}" type="presParOf" srcId="{867BEDC9-5973-420B-B7FD-7B5F49516051}" destId="{0DB67E00-236A-4C70-B011-E4BBCF94BC98}" srcOrd="0" destOrd="0" presId="urn:microsoft.com/office/officeart/2005/8/layout/default#4"/>
    <dgm:cxn modelId="{9E4957BA-5C51-4507-AC85-0C3C0476687D}" type="presParOf" srcId="{867BEDC9-5973-420B-B7FD-7B5F49516051}" destId="{5742463B-36FE-4C55-A9FB-F5B106936DFA}" srcOrd="1" destOrd="0" presId="urn:microsoft.com/office/officeart/2005/8/layout/default#4"/>
    <dgm:cxn modelId="{84E018B8-8DCF-46B1-A374-C0D4F8B4E5CB}" type="presParOf" srcId="{867BEDC9-5973-420B-B7FD-7B5F49516051}" destId="{CD09270D-FF11-4D82-B6CF-7211DCC3F626}" srcOrd="2" destOrd="0" presId="urn:microsoft.com/office/officeart/2005/8/layout/default#4"/>
    <dgm:cxn modelId="{28B03338-F527-4967-9A80-3D5E8C90A8D0}" type="presParOf" srcId="{867BEDC9-5973-420B-B7FD-7B5F49516051}" destId="{F7005233-5506-4F94-A714-1834C7FEE8CE}" srcOrd="3" destOrd="0" presId="urn:microsoft.com/office/officeart/2005/8/layout/default#4"/>
    <dgm:cxn modelId="{0326F953-FC22-4673-95C4-66048A237695}" type="presParOf" srcId="{867BEDC9-5973-420B-B7FD-7B5F49516051}" destId="{06FB2A01-BD77-4773-B2AB-9C4B8A9425ED}" srcOrd="4" destOrd="0" presId="urn:microsoft.com/office/officeart/2005/8/layout/default#4"/>
    <dgm:cxn modelId="{74F614AA-5794-4E9A-9C8C-E09206004CD6}" type="presParOf" srcId="{867BEDC9-5973-420B-B7FD-7B5F49516051}" destId="{933AF7F8-7B24-4F6F-95FB-61038D4575A0}" srcOrd="5" destOrd="0" presId="urn:microsoft.com/office/officeart/2005/8/layout/default#4"/>
    <dgm:cxn modelId="{64872FF0-A47E-44DC-826B-47DF553A98FC}" type="presParOf" srcId="{867BEDC9-5973-420B-B7FD-7B5F49516051}" destId="{7EF19F08-DE99-4336-A695-19A34F305888}" srcOrd="6" destOrd="0" presId="urn:microsoft.com/office/officeart/2005/8/layout/defaul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CEE2-93E8-47FF-92F5-B0C31026F3D6}">
      <dsp:nvSpPr>
        <dsp:cNvPr id="0" name=""/>
        <dsp:cNvSpPr/>
      </dsp:nvSpPr>
      <dsp:spPr>
        <a:xfrm>
          <a:off x="605983" y="0"/>
          <a:ext cx="2064633" cy="1066799"/>
        </a:xfrm>
        <a:prstGeom prst="roundRect">
          <a:avLst>
            <a:gd name="adj" fmla="val 10000"/>
          </a:avLst>
        </a:prstGeom>
        <a:solidFill>
          <a:schemeClr val="accent3">
            <a:lumMod val="60000"/>
            <a:lumOff val="4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Book Antiqua" pitchFamily="18" charset="0"/>
            </a:rPr>
            <a:t>National &amp; Local Governments’ budgets</a:t>
          </a:r>
          <a:endParaRPr lang="en-ZA" sz="1800" kern="1200" dirty="0">
            <a:latin typeface="Book Antiqua" pitchFamily="18" charset="0"/>
          </a:endParaRPr>
        </a:p>
      </dsp:txBody>
      <dsp:txXfrm>
        <a:off x="637228" y="31245"/>
        <a:ext cx="2002143" cy="1004309"/>
      </dsp:txXfrm>
    </dsp:sp>
    <dsp:sp modelId="{70F628BD-2980-43D8-85BA-2598C24EBBAF}">
      <dsp:nvSpPr>
        <dsp:cNvPr id="0" name=""/>
        <dsp:cNvSpPr/>
      </dsp:nvSpPr>
      <dsp:spPr>
        <a:xfrm rot="5400000">
          <a:off x="1438274" y="1093470"/>
          <a:ext cx="400050" cy="480060"/>
        </a:xfrm>
        <a:prstGeom prst="mathPlus">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tx1"/>
            </a:solidFill>
            <a:latin typeface="Book Antiqua" pitchFamily="18" charset="0"/>
          </a:endParaRPr>
        </a:p>
      </dsp:txBody>
      <dsp:txXfrm rot="-5400000">
        <a:off x="1494282" y="1133475"/>
        <a:ext cx="288036" cy="280035"/>
      </dsp:txXfrm>
    </dsp:sp>
    <dsp:sp modelId="{E2C4CBEF-6850-4757-BFD9-18637C50ED35}">
      <dsp:nvSpPr>
        <dsp:cNvPr id="0" name=""/>
        <dsp:cNvSpPr/>
      </dsp:nvSpPr>
      <dsp:spPr>
        <a:xfrm>
          <a:off x="605983" y="1600200"/>
          <a:ext cx="2064633" cy="1066799"/>
        </a:xfrm>
        <a:prstGeom prst="roundRect">
          <a:avLst>
            <a:gd name="adj" fmla="val 10000"/>
          </a:avLst>
        </a:prstGeom>
        <a:solidFill>
          <a:schemeClr val="accent3">
            <a:lumMod val="60000"/>
            <a:lumOff val="4000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Book Antiqua" pitchFamily="18" charset="0"/>
            </a:rPr>
            <a:t>MPG budget</a:t>
          </a:r>
          <a:endParaRPr lang="en-ZA" sz="1800" kern="1200" dirty="0">
            <a:latin typeface="Book Antiqua" pitchFamily="18" charset="0"/>
          </a:endParaRPr>
        </a:p>
      </dsp:txBody>
      <dsp:txXfrm>
        <a:off x="637228" y="1631445"/>
        <a:ext cx="2002143" cy="1004309"/>
      </dsp:txXfrm>
    </dsp:sp>
    <dsp:sp modelId="{A6F4913C-BF3E-49C1-B800-EA248EC4B3AD}">
      <dsp:nvSpPr>
        <dsp:cNvPr id="0" name=""/>
        <dsp:cNvSpPr/>
      </dsp:nvSpPr>
      <dsp:spPr>
        <a:xfrm rot="5400000">
          <a:off x="1438274" y="2693670"/>
          <a:ext cx="400050" cy="480060"/>
        </a:xfrm>
        <a:prstGeom prst="mathPlus">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kern="1200">
            <a:solidFill>
              <a:schemeClr val="tx1"/>
            </a:solidFill>
            <a:latin typeface="Book Antiqua" pitchFamily="18" charset="0"/>
          </a:endParaRPr>
        </a:p>
      </dsp:txBody>
      <dsp:txXfrm rot="-5400000">
        <a:off x="1494282" y="2733675"/>
        <a:ext cx="288036" cy="280035"/>
      </dsp:txXfrm>
    </dsp:sp>
    <dsp:sp modelId="{FFB7D3F9-FA34-40B6-9A8B-21D888015BB7}">
      <dsp:nvSpPr>
        <dsp:cNvPr id="0" name=""/>
        <dsp:cNvSpPr/>
      </dsp:nvSpPr>
      <dsp:spPr>
        <a:xfrm>
          <a:off x="605983" y="3200400"/>
          <a:ext cx="2064633" cy="1066799"/>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Book Antiqua" pitchFamily="18" charset="0"/>
            </a:rPr>
            <a:t>Private sector &amp; Other institutions’ budgets</a:t>
          </a:r>
          <a:endParaRPr lang="en-ZA" sz="1800" kern="1200" dirty="0">
            <a:latin typeface="Book Antiqua" pitchFamily="18" charset="0"/>
          </a:endParaRPr>
        </a:p>
      </dsp:txBody>
      <dsp:txXfrm>
        <a:off x="637228" y="3231645"/>
        <a:ext cx="2002143" cy="1004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5E0BD-6A4C-4DC2-8C27-CB4856962497}">
      <dsp:nvSpPr>
        <dsp:cNvPr id="0" name=""/>
        <dsp:cNvSpPr/>
      </dsp:nvSpPr>
      <dsp:spPr>
        <a:xfrm>
          <a:off x="0" y="483"/>
          <a:ext cx="1600200" cy="98963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Book Antiqua" pitchFamily="18" charset="0"/>
            </a:rPr>
            <a:t>Impact on development priorities</a:t>
          </a:r>
          <a:endParaRPr lang="en-ZA" sz="1800" kern="1200" dirty="0">
            <a:latin typeface="Book Antiqua" pitchFamily="18" charset="0"/>
          </a:endParaRPr>
        </a:p>
      </dsp:txBody>
      <dsp:txXfrm>
        <a:off x="28985" y="29468"/>
        <a:ext cx="1542230" cy="931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4DAEE-67A0-423D-A1AC-BE3375B22EE5}">
      <dsp:nvSpPr>
        <dsp:cNvPr id="0" name=""/>
        <dsp:cNvSpPr/>
      </dsp:nvSpPr>
      <dsp:spPr>
        <a:xfrm>
          <a:off x="548133" y="3259"/>
          <a:ext cx="1113532" cy="66811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latin typeface="Book Antiqua" pitchFamily="18" charset="0"/>
            </a:rPr>
            <a:t>Education</a:t>
          </a:r>
          <a:endParaRPr lang="en-ZA" sz="1200" kern="1200" dirty="0">
            <a:latin typeface="Book Antiqua" pitchFamily="18" charset="0"/>
          </a:endParaRPr>
        </a:p>
      </dsp:txBody>
      <dsp:txXfrm>
        <a:off x="548133" y="3259"/>
        <a:ext cx="1113532" cy="668119"/>
      </dsp:txXfrm>
    </dsp:sp>
    <dsp:sp modelId="{96F8FD4B-917E-478C-8B47-D8859A00E75A}">
      <dsp:nvSpPr>
        <dsp:cNvPr id="0" name=""/>
        <dsp:cNvSpPr/>
      </dsp:nvSpPr>
      <dsp:spPr>
        <a:xfrm>
          <a:off x="548133" y="782731"/>
          <a:ext cx="1113532" cy="66811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latin typeface="Book Antiqua" pitchFamily="18" charset="0"/>
            </a:rPr>
            <a:t>Health</a:t>
          </a:r>
          <a:endParaRPr lang="en-ZA" sz="1200" kern="1200" dirty="0">
            <a:latin typeface="Book Antiqua" pitchFamily="18" charset="0"/>
          </a:endParaRPr>
        </a:p>
      </dsp:txBody>
      <dsp:txXfrm>
        <a:off x="548133" y="782731"/>
        <a:ext cx="1113532" cy="668119"/>
      </dsp:txXfrm>
    </dsp:sp>
    <dsp:sp modelId="{53D1FAEA-E27C-46BB-A430-C89A13328AAC}">
      <dsp:nvSpPr>
        <dsp:cNvPr id="0" name=""/>
        <dsp:cNvSpPr/>
      </dsp:nvSpPr>
      <dsp:spPr>
        <a:xfrm>
          <a:off x="548133" y="1562204"/>
          <a:ext cx="1113532" cy="66811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latin typeface="Book Antiqua" pitchFamily="18" charset="0"/>
            </a:rPr>
            <a:t>Economy &amp; Employment</a:t>
          </a:r>
          <a:endParaRPr lang="en-ZA" sz="1200" kern="1200" dirty="0">
            <a:latin typeface="Book Antiqua" pitchFamily="18" charset="0"/>
          </a:endParaRPr>
        </a:p>
      </dsp:txBody>
      <dsp:txXfrm>
        <a:off x="548133" y="1562204"/>
        <a:ext cx="1113532" cy="668119"/>
      </dsp:txXfrm>
    </dsp:sp>
    <dsp:sp modelId="{BBE1793D-1500-481E-97F8-92DB1CF5BEE5}">
      <dsp:nvSpPr>
        <dsp:cNvPr id="0" name=""/>
        <dsp:cNvSpPr/>
      </dsp:nvSpPr>
      <dsp:spPr>
        <a:xfrm>
          <a:off x="548133" y="2341676"/>
          <a:ext cx="1113532" cy="66811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latin typeface="Book Antiqua" pitchFamily="18" charset="0"/>
            </a:rPr>
            <a:t>Poverty &amp; Inequality</a:t>
          </a:r>
          <a:endParaRPr lang="en-ZA" sz="1200" kern="1200" dirty="0">
            <a:latin typeface="Book Antiqua" pitchFamily="18" charset="0"/>
          </a:endParaRPr>
        </a:p>
      </dsp:txBody>
      <dsp:txXfrm>
        <a:off x="548133" y="2341676"/>
        <a:ext cx="1113532" cy="668119"/>
      </dsp:txXfrm>
    </dsp:sp>
    <dsp:sp modelId="{024EB62D-275E-46E1-8408-E478EE99A741}">
      <dsp:nvSpPr>
        <dsp:cNvPr id="0" name=""/>
        <dsp:cNvSpPr/>
      </dsp:nvSpPr>
      <dsp:spPr>
        <a:xfrm>
          <a:off x="548133" y="3121149"/>
          <a:ext cx="1113532" cy="66811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latin typeface="Book Antiqua" pitchFamily="18" charset="0"/>
            </a:rPr>
            <a:t>Inclusive Rural Development</a:t>
          </a:r>
          <a:endParaRPr lang="en-ZA" sz="1200" kern="1200" dirty="0">
            <a:latin typeface="Book Antiqua" pitchFamily="18" charset="0"/>
          </a:endParaRPr>
        </a:p>
      </dsp:txBody>
      <dsp:txXfrm>
        <a:off x="548133" y="3121149"/>
        <a:ext cx="1113532" cy="668119"/>
      </dsp:txXfrm>
    </dsp:sp>
    <dsp:sp modelId="{44D86FDE-FF4E-419A-A338-28169450328D}">
      <dsp:nvSpPr>
        <dsp:cNvPr id="0" name=""/>
        <dsp:cNvSpPr/>
      </dsp:nvSpPr>
      <dsp:spPr>
        <a:xfrm>
          <a:off x="548133" y="3900621"/>
          <a:ext cx="1113532" cy="66811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latin typeface="Book Antiqua" pitchFamily="18" charset="0"/>
            </a:rPr>
            <a:t>Integrated Human Settlements</a:t>
          </a:r>
          <a:endParaRPr lang="en-ZA" sz="1200" kern="1200" dirty="0">
            <a:latin typeface="Book Antiqua" pitchFamily="18" charset="0"/>
          </a:endParaRPr>
        </a:p>
      </dsp:txBody>
      <dsp:txXfrm>
        <a:off x="548133" y="3900621"/>
        <a:ext cx="1113532" cy="668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5E0BD-6A4C-4DC2-8C27-CB4856962497}">
      <dsp:nvSpPr>
        <dsp:cNvPr id="0" name=""/>
        <dsp:cNvSpPr/>
      </dsp:nvSpPr>
      <dsp:spPr>
        <a:xfrm>
          <a:off x="0" y="1338"/>
          <a:ext cx="1295400" cy="136892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latin typeface="Book Antiqua" pitchFamily="18" charset="0"/>
            </a:rPr>
            <a:t>To improve the lives of more than 4 million citizens in Mpumalanga</a:t>
          </a:r>
          <a:endParaRPr lang="en-ZA" sz="1400" kern="1200" dirty="0">
            <a:latin typeface="Book Antiqua" pitchFamily="18" charset="0"/>
          </a:endParaRPr>
        </a:p>
      </dsp:txBody>
      <dsp:txXfrm>
        <a:off x="37941" y="39279"/>
        <a:ext cx="1219518" cy="129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F31B9-0B02-4591-8A59-091D83A447F2}">
      <dsp:nvSpPr>
        <dsp:cNvPr id="0" name=""/>
        <dsp:cNvSpPr/>
      </dsp:nvSpPr>
      <dsp:spPr>
        <a:xfrm>
          <a:off x="2242646" y="1845647"/>
          <a:ext cx="1518471" cy="1174978"/>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latin typeface="Book Antiqua" pitchFamily="18" charset="0"/>
            </a:rPr>
            <a:t>Socio-economic challenges</a:t>
          </a:r>
          <a:endParaRPr lang="en-ZA" sz="1400" b="1" kern="1200" dirty="0">
            <a:solidFill>
              <a:schemeClr val="tx1"/>
            </a:solidFill>
            <a:latin typeface="Book Antiqua" pitchFamily="18" charset="0"/>
          </a:endParaRPr>
        </a:p>
      </dsp:txBody>
      <dsp:txXfrm>
        <a:off x="2465021" y="2017719"/>
        <a:ext cx="1073721" cy="830834"/>
      </dsp:txXfrm>
    </dsp:sp>
    <dsp:sp modelId="{7AD311F8-4C90-46DB-80D6-2CB543804868}">
      <dsp:nvSpPr>
        <dsp:cNvPr id="0" name=""/>
        <dsp:cNvSpPr/>
      </dsp:nvSpPr>
      <dsp:spPr>
        <a:xfrm rot="16200000">
          <a:off x="2513640" y="1344397"/>
          <a:ext cx="976483" cy="26015"/>
        </a:xfrm>
        <a:custGeom>
          <a:avLst/>
          <a:gdLst/>
          <a:ahLst/>
          <a:cxnLst/>
          <a:rect l="0" t="0" r="0" b="0"/>
          <a:pathLst>
            <a:path>
              <a:moveTo>
                <a:pt x="0" y="13007"/>
              </a:moveTo>
              <a:lnTo>
                <a:pt x="976483"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chemeClr val="tx1"/>
            </a:solidFill>
            <a:latin typeface="Book Antiqua" pitchFamily="18" charset="0"/>
          </a:endParaRPr>
        </a:p>
      </dsp:txBody>
      <dsp:txXfrm>
        <a:off x="2977470" y="1332993"/>
        <a:ext cx="48824" cy="48824"/>
      </dsp:txXfrm>
    </dsp:sp>
    <dsp:sp modelId="{A3F988D6-2CD0-4C3A-A822-BE1936F0B42F}">
      <dsp:nvSpPr>
        <dsp:cNvPr id="0" name=""/>
        <dsp:cNvSpPr/>
      </dsp:nvSpPr>
      <dsp:spPr>
        <a:xfrm>
          <a:off x="2520726" y="3853"/>
          <a:ext cx="962310"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High HIV prevalence</a:t>
          </a:r>
          <a:endParaRPr lang="en-ZA" sz="1000" b="1" kern="1200" dirty="0">
            <a:solidFill>
              <a:schemeClr val="tx1"/>
            </a:solidFill>
            <a:latin typeface="Book Antiqua" pitchFamily="18" charset="0"/>
          </a:endParaRPr>
        </a:p>
      </dsp:txBody>
      <dsp:txXfrm>
        <a:off x="2661653" y="130575"/>
        <a:ext cx="680456" cy="611865"/>
      </dsp:txXfrm>
    </dsp:sp>
    <dsp:sp modelId="{16543A65-F777-4E56-951E-A903BE27704F}">
      <dsp:nvSpPr>
        <dsp:cNvPr id="0" name=""/>
        <dsp:cNvSpPr/>
      </dsp:nvSpPr>
      <dsp:spPr>
        <a:xfrm rot="18298214">
          <a:off x="3153644" y="1501043"/>
          <a:ext cx="982153" cy="26015"/>
        </a:xfrm>
        <a:custGeom>
          <a:avLst/>
          <a:gdLst/>
          <a:ahLst/>
          <a:cxnLst/>
          <a:rect l="0" t="0" r="0" b="0"/>
          <a:pathLst>
            <a:path>
              <a:moveTo>
                <a:pt x="0" y="13007"/>
              </a:moveTo>
              <a:lnTo>
                <a:pt x="982153" y="13007"/>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chemeClr val="tx1"/>
            </a:solidFill>
            <a:latin typeface="Book Antiqua" pitchFamily="18" charset="0"/>
          </a:endParaRPr>
        </a:p>
      </dsp:txBody>
      <dsp:txXfrm>
        <a:off x="3620167" y="1489497"/>
        <a:ext cx="49107" cy="49107"/>
      </dsp:txXfrm>
    </dsp:sp>
    <dsp:sp modelId="{B621907E-D245-448E-B49E-28940DB1A0C8}">
      <dsp:nvSpPr>
        <dsp:cNvPr id="0" name=""/>
        <dsp:cNvSpPr/>
      </dsp:nvSpPr>
      <dsp:spPr>
        <a:xfrm>
          <a:off x="3658275" y="303120"/>
          <a:ext cx="1061596"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Educational challenges</a:t>
          </a:r>
          <a:endParaRPr lang="en-ZA" sz="1000" b="1" kern="1200" dirty="0">
            <a:solidFill>
              <a:schemeClr val="tx1"/>
            </a:solidFill>
            <a:latin typeface="Book Antiqua" pitchFamily="18" charset="0"/>
          </a:endParaRPr>
        </a:p>
      </dsp:txBody>
      <dsp:txXfrm>
        <a:off x="3813742" y="429842"/>
        <a:ext cx="750662" cy="611865"/>
      </dsp:txXfrm>
    </dsp:sp>
    <dsp:sp modelId="{1EB1DA39-5126-4364-841E-071F2990EA08}">
      <dsp:nvSpPr>
        <dsp:cNvPr id="0" name=""/>
        <dsp:cNvSpPr/>
      </dsp:nvSpPr>
      <dsp:spPr>
        <a:xfrm rot="20127273">
          <a:off x="3625123" y="1980812"/>
          <a:ext cx="677453" cy="26015"/>
        </a:xfrm>
        <a:custGeom>
          <a:avLst/>
          <a:gdLst/>
          <a:ahLst/>
          <a:cxnLst/>
          <a:rect l="0" t="0" r="0" b="0"/>
          <a:pathLst>
            <a:path>
              <a:moveTo>
                <a:pt x="0" y="13007"/>
              </a:moveTo>
              <a:lnTo>
                <a:pt x="677453" y="13007"/>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chemeClr val="tx1"/>
            </a:solidFill>
            <a:latin typeface="Book Antiqua" pitchFamily="18" charset="0"/>
          </a:endParaRPr>
        </a:p>
      </dsp:txBody>
      <dsp:txXfrm>
        <a:off x="3946914" y="1976883"/>
        <a:ext cx="33872" cy="33872"/>
      </dsp:txXfrm>
    </dsp:sp>
    <dsp:sp modelId="{4A05D5B4-F46A-4747-8CE7-35A910864ED3}">
      <dsp:nvSpPr>
        <dsp:cNvPr id="0" name=""/>
        <dsp:cNvSpPr/>
      </dsp:nvSpPr>
      <dsp:spPr>
        <a:xfrm>
          <a:off x="4149756" y="1171052"/>
          <a:ext cx="1336643" cy="865309"/>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High unemployment</a:t>
          </a:r>
          <a:endParaRPr lang="en-ZA" sz="1000" b="1" kern="1200" dirty="0">
            <a:solidFill>
              <a:schemeClr val="tx1"/>
            </a:solidFill>
            <a:latin typeface="Book Antiqua" pitchFamily="18" charset="0"/>
          </a:endParaRPr>
        </a:p>
      </dsp:txBody>
      <dsp:txXfrm>
        <a:off x="4345503" y="1297774"/>
        <a:ext cx="945149" cy="611865"/>
      </dsp:txXfrm>
    </dsp:sp>
    <dsp:sp modelId="{F91A756F-517F-43E8-BDEC-FE88A8290BCF}">
      <dsp:nvSpPr>
        <dsp:cNvPr id="0" name=""/>
        <dsp:cNvSpPr/>
      </dsp:nvSpPr>
      <dsp:spPr>
        <a:xfrm rot="490909">
          <a:off x="3744610" y="2579623"/>
          <a:ext cx="733176" cy="26015"/>
        </a:xfrm>
        <a:custGeom>
          <a:avLst/>
          <a:gdLst/>
          <a:ahLst/>
          <a:cxnLst/>
          <a:rect l="0" t="0" r="0" b="0"/>
          <a:pathLst>
            <a:path>
              <a:moveTo>
                <a:pt x="0" y="13007"/>
              </a:moveTo>
              <a:lnTo>
                <a:pt x="733176"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chemeClr val="tx1"/>
            </a:solidFill>
            <a:latin typeface="Book Antiqua" pitchFamily="18" charset="0"/>
          </a:endParaRPr>
        </a:p>
      </dsp:txBody>
      <dsp:txXfrm>
        <a:off x="4092868" y="2574302"/>
        <a:ext cx="36658" cy="36658"/>
      </dsp:txXfrm>
    </dsp:sp>
    <dsp:sp modelId="{75A55DA3-E5B7-4E33-A950-837D8AAFC390}">
      <dsp:nvSpPr>
        <dsp:cNvPr id="0" name=""/>
        <dsp:cNvSpPr/>
      </dsp:nvSpPr>
      <dsp:spPr>
        <a:xfrm>
          <a:off x="4466827" y="2284631"/>
          <a:ext cx="1022718"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Low HDI</a:t>
          </a:r>
          <a:endParaRPr lang="en-ZA" sz="1000" b="1" kern="1200" dirty="0">
            <a:solidFill>
              <a:schemeClr val="tx1"/>
            </a:solidFill>
            <a:latin typeface="Book Antiqua" pitchFamily="18" charset="0"/>
          </a:endParaRPr>
        </a:p>
      </dsp:txBody>
      <dsp:txXfrm>
        <a:off x="4616601" y="2411353"/>
        <a:ext cx="723170" cy="611865"/>
      </dsp:txXfrm>
    </dsp:sp>
    <dsp:sp modelId="{1E9C2998-CDB5-415D-BC05-83F0C6CBA87B}">
      <dsp:nvSpPr>
        <dsp:cNvPr id="0" name=""/>
        <dsp:cNvSpPr/>
      </dsp:nvSpPr>
      <dsp:spPr>
        <a:xfrm rot="2297563">
          <a:off x="3426304" y="3147906"/>
          <a:ext cx="994692" cy="26015"/>
        </a:xfrm>
        <a:custGeom>
          <a:avLst/>
          <a:gdLst/>
          <a:ahLst/>
          <a:cxnLst/>
          <a:rect l="0" t="0" r="0" b="0"/>
          <a:pathLst>
            <a:path>
              <a:moveTo>
                <a:pt x="0" y="13007"/>
              </a:moveTo>
              <a:lnTo>
                <a:pt x="994692"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latin typeface="Book Antiqua" pitchFamily="18" charset="0"/>
          </a:endParaRPr>
        </a:p>
      </dsp:txBody>
      <dsp:txXfrm>
        <a:off x="3898782" y="3136046"/>
        <a:ext cx="49734" cy="49734"/>
      </dsp:txXfrm>
    </dsp:sp>
    <dsp:sp modelId="{2356F3FD-5858-4156-B354-665A8B8C278D}">
      <dsp:nvSpPr>
        <dsp:cNvPr id="0" name=""/>
        <dsp:cNvSpPr/>
      </dsp:nvSpPr>
      <dsp:spPr>
        <a:xfrm>
          <a:off x="4129189" y="3383628"/>
          <a:ext cx="1055556" cy="71254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000" b="1" kern="1200" dirty="0" smtClean="0">
              <a:solidFill>
                <a:schemeClr val="tx1"/>
              </a:solidFill>
              <a:latin typeface="Book Antiqua" pitchFamily="18" charset="0"/>
            </a:rPr>
            <a:t>High  inequality</a:t>
          </a:r>
        </a:p>
        <a:p>
          <a:pPr lvl="0" algn="ctr" defTabSz="444500">
            <a:lnSpc>
              <a:spcPct val="90000"/>
            </a:lnSpc>
            <a:spcBef>
              <a:spcPct val="0"/>
            </a:spcBef>
            <a:spcAft>
              <a:spcPct val="35000"/>
            </a:spcAft>
          </a:pPr>
          <a:endParaRPr lang="en-ZA" sz="1000" b="1" kern="1200" dirty="0">
            <a:solidFill>
              <a:schemeClr val="tx1"/>
            </a:solidFill>
            <a:latin typeface="Book Antiqua" pitchFamily="18" charset="0"/>
          </a:endParaRPr>
        </a:p>
      </dsp:txBody>
      <dsp:txXfrm>
        <a:off x="4283772" y="3487978"/>
        <a:ext cx="746390" cy="503847"/>
      </dsp:txXfrm>
    </dsp:sp>
    <dsp:sp modelId="{2B1D4008-642C-476A-B2E7-295FFF6634CE}">
      <dsp:nvSpPr>
        <dsp:cNvPr id="0" name=""/>
        <dsp:cNvSpPr/>
      </dsp:nvSpPr>
      <dsp:spPr>
        <a:xfrm rot="4418182">
          <a:off x="2825619" y="3453184"/>
          <a:ext cx="959190" cy="26015"/>
        </a:xfrm>
        <a:custGeom>
          <a:avLst/>
          <a:gdLst/>
          <a:ahLst/>
          <a:cxnLst/>
          <a:rect l="0" t="0" r="0" b="0"/>
          <a:pathLst>
            <a:path>
              <a:moveTo>
                <a:pt x="0" y="13007"/>
              </a:moveTo>
              <a:lnTo>
                <a:pt x="959190"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latin typeface="Book Antiqua" pitchFamily="18" charset="0"/>
          </a:endParaRPr>
        </a:p>
      </dsp:txBody>
      <dsp:txXfrm>
        <a:off x="3281235" y="3442212"/>
        <a:ext cx="47959" cy="47959"/>
      </dsp:txXfrm>
    </dsp:sp>
    <dsp:sp modelId="{6750F297-27CD-465B-8B3B-07B4CDED1AC8}">
      <dsp:nvSpPr>
        <dsp:cNvPr id="0" name=""/>
        <dsp:cNvSpPr/>
      </dsp:nvSpPr>
      <dsp:spPr>
        <a:xfrm>
          <a:off x="2987677" y="3916231"/>
          <a:ext cx="1153440" cy="865309"/>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High poverty</a:t>
          </a:r>
          <a:endParaRPr lang="en-ZA" sz="1000" b="1" kern="1200" dirty="0">
            <a:solidFill>
              <a:schemeClr val="tx1"/>
            </a:solidFill>
            <a:latin typeface="Book Antiqua" pitchFamily="18" charset="0"/>
          </a:endParaRPr>
        </a:p>
      </dsp:txBody>
      <dsp:txXfrm>
        <a:off x="3156594" y="4042953"/>
        <a:ext cx="815606" cy="611865"/>
      </dsp:txXfrm>
    </dsp:sp>
    <dsp:sp modelId="{C367195B-E869-4CB3-AF89-5578C5EF1608}">
      <dsp:nvSpPr>
        <dsp:cNvPr id="0" name=""/>
        <dsp:cNvSpPr/>
      </dsp:nvSpPr>
      <dsp:spPr>
        <a:xfrm rot="6503573">
          <a:off x="2168104" y="3454038"/>
          <a:ext cx="979967" cy="26015"/>
        </a:xfrm>
        <a:custGeom>
          <a:avLst/>
          <a:gdLst/>
          <a:ahLst/>
          <a:cxnLst/>
          <a:rect l="0" t="0" r="0" b="0"/>
          <a:pathLst>
            <a:path>
              <a:moveTo>
                <a:pt x="0" y="13007"/>
              </a:moveTo>
              <a:lnTo>
                <a:pt x="979967"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latin typeface="Book Antiqua" pitchFamily="18" charset="0"/>
          </a:endParaRPr>
        </a:p>
      </dsp:txBody>
      <dsp:txXfrm rot="10800000">
        <a:off x="2633589" y="3442547"/>
        <a:ext cx="48998" cy="48998"/>
      </dsp:txXfrm>
    </dsp:sp>
    <dsp:sp modelId="{AAA9BD46-C3CF-4722-94D3-0B3FB1C66B43}">
      <dsp:nvSpPr>
        <dsp:cNvPr id="0" name=""/>
        <dsp:cNvSpPr/>
      </dsp:nvSpPr>
      <dsp:spPr>
        <a:xfrm>
          <a:off x="1831949" y="3917032"/>
          <a:ext cx="1065291"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Household services challenges</a:t>
          </a:r>
          <a:endParaRPr lang="en-ZA" sz="1000" b="1" kern="1200" dirty="0">
            <a:solidFill>
              <a:schemeClr val="tx1"/>
            </a:solidFill>
            <a:latin typeface="Book Antiqua" pitchFamily="18" charset="0"/>
          </a:endParaRPr>
        </a:p>
      </dsp:txBody>
      <dsp:txXfrm>
        <a:off x="1987957" y="4043754"/>
        <a:ext cx="753275" cy="611865"/>
      </dsp:txXfrm>
    </dsp:sp>
    <dsp:sp modelId="{BDE528E1-C54C-46AB-B5FC-DBEC8F63D8FE}">
      <dsp:nvSpPr>
        <dsp:cNvPr id="0" name=""/>
        <dsp:cNvSpPr/>
      </dsp:nvSpPr>
      <dsp:spPr>
        <a:xfrm rot="8345455">
          <a:off x="1757016" y="3134018"/>
          <a:ext cx="841985" cy="26015"/>
        </a:xfrm>
        <a:custGeom>
          <a:avLst/>
          <a:gdLst/>
          <a:ahLst/>
          <a:cxnLst/>
          <a:rect l="0" t="0" r="0" b="0"/>
          <a:pathLst>
            <a:path>
              <a:moveTo>
                <a:pt x="0" y="13007"/>
              </a:moveTo>
              <a:lnTo>
                <a:pt x="841985"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latin typeface="Book Antiqua" pitchFamily="18" charset="0"/>
          </a:endParaRPr>
        </a:p>
      </dsp:txBody>
      <dsp:txXfrm rot="10800000">
        <a:off x="2156959" y="3125976"/>
        <a:ext cx="42099" cy="42099"/>
      </dsp:txXfrm>
    </dsp:sp>
    <dsp:sp modelId="{D9A4360A-D7FA-4A5E-A7FB-BD1A313376D7}">
      <dsp:nvSpPr>
        <dsp:cNvPr id="0" name=""/>
        <dsp:cNvSpPr/>
      </dsp:nvSpPr>
      <dsp:spPr>
        <a:xfrm>
          <a:off x="951957" y="3307994"/>
          <a:ext cx="1081948" cy="865309"/>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Low economic growth</a:t>
          </a:r>
          <a:endParaRPr lang="en-ZA" sz="1000" b="1" kern="1200" dirty="0">
            <a:solidFill>
              <a:schemeClr val="tx1"/>
            </a:solidFill>
            <a:latin typeface="Book Antiqua" pitchFamily="18" charset="0"/>
          </a:endParaRPr>
        </a:p>
      </dsp:txBody>
      <dsp:txXfrm>
        <a:off x="1110405" y="3434716"/>
        <a:ext cx="765052" cy="611865"/>
      </dsp:txXfrm>
    </dsp:sp>
    <dsp:sp modelId="{6B9A2E7C-F723-4A68-9E91-FBAF2FFD58D1}">
      <dsp:nvSpPr>
        <dsp:cNvPr id="0" name=""/>
        <dsp:cNvSpPr/>
      </dsp:nvSpPr>
      <dsp:spPr>
        <a:xfrm rot="10309091">
          <a:off x="1542094" y="2578471"/>
          <a:ext cx="716977" cy="26015"/>
        </a:xfrm>
        <a:custGeom>
          <a:avLst/>
          <a:gdLst/>
          <a:ahLst/>
          <a:cxnLst/>
          <a:rect l="0" t="0" r="0" b="0"/>
          <a:pathLst>
            <a:path>
              <a:moveTo>
                <a:pt x="0" y="13007"/>
              </a:moveTo>
              <a:lnTo>
                <a:pt x="716977"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1882658" y="2573554"/>
        <a:ext cx="35848" cy="35848"/>
      </dsp:txXfrm>
    </dsp:sp>
    <dsp:sp modelId="{3FBB3102-B7E3-4EC0-B28D-674F9B1C9BAE}">
      <dsp:nvSpPr>
        <dsp:cNvPr id="0" name=""/>
        <dsp:cNvSpPr/>
      </dsp:nvSpPr>
      <dsp:spPr>
        <a:xfrm>
          <a:off x="497461" y="2284631"/>
          <a:ext cx="1056231"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Sectoral dependency</a:t>
          </a:r>
          <a:endParaRPr lang="en-ZA" sz="1000" b="1" kern="1200" dirty="0">
            <a:solidFill>
              <a:schemeClr val="tx1"/>
            </a:solidFill>
            <a:latin typeface="Book Antiqua" pitchFamily="18" charset="0"/>
          </a:endParaRPr>
        </a:p>
      </dsp:txBody>
      <dsp:txXfrm>
        <a:off x="652142" y="2411353"/>
        <a:ext cx="746869" cy="611865"/>
      </dsp:txXfrm>
    </dsp:sp>
    <dsp:sp modelId="{2CC0EE96-8152-436C-9FA2-662E0577CA2A}">
      <dsp:nvSpPr>
        <dsp:cNvPr id="0" name=""/>
        <dsp:cNvSpPr/>
      </dsp:nvSpPr>
      <dsp:spPr>
        <a:xfrm rot="12272727">
          <a:off x="1623281" y="1963864"/>
          <a:ext cx="759046" cy="26015"/>
        </a:xfrm>
        <a:custGeom>
          <a:avLst/>
          <a:gdLst/>
          <a:ahLst/>
          <a:cxnLst/>
          <a:rect l="0" t="0" r="0" b="0"/>
          <a:pathLst>
            <a:path>
              <a:moveTo>
                <a:pt x="0" y="13007"/>
              </a:moveTo>
              <a:lnTo>
                <a:pt x="759046"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1983828" y="1957896"/>
        <a:ext cx="37952" cy="37952"/>
      </dsp:txXfrm>
    </dsp:sp>
    <dsp:sp modelId="{AEA4F29F-0824-48FC-915D-B36088766756}">
      <dsp:nvSpPr>
        <dsp:cNvPr id="0" name=""/>
        <dsp:cNvSpPr/>
      </dsp:nvSpPr>
      <dsp:spPr>
        <a:xfrm>
          <a:off x="641479" y="1171052"/>
          <a:ext cx="1088412"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Unequal economic distribution</a:t>
          </a:r>
          <a:endParaRPr lang="en-ZA" sz="1000" b="1" kern="1200" dirty="0">
            <a:solidFill>
              <a:schemeClr val="tx1"/>
            </a:solidFill>
            <a:latin typeface="Book Antiqua" pitchFamily="18" charset="0"/>
          </a:endParaRPr>
        </a:p>
      </dsp:txBody>
      <dsp:txXfrm>
        <a:off x="800873" y="1297774"/>
        <a:ext cx="769624" cy="611865"/>
      </dsp:txXfrm>
    </dsp:sp>
    <dsp:sp modelId="{E15B03E7-EADA-4A3C-ADDC-55D1D25B920A}">
      <dsp:nvSpPr>
        <dsp:cNvPr id="0" name=""/>
        <dsp:cNvSpPr/>
      </dsp:nvSpPr>
      <dsp:spPr>
        <a:xfrm rot="14236364">
          <a:off x="1962407" y="1511092"/>
          <a:ext cx="910545" cy="26015"/>
        </a:xfrm>
        <a:custGeom>
          <a:avLst/>
          <a:gdLst/>
          <a:ahLst/>
          <a:cxnLst/>
          <a:rect l="0" t="0" r="0" b="0"/>
          <a:pathLst>
            <a:path>
              <a:moveTo>
                <a:pt x="0" y="13007"/>
              </a:moveTo>
              <a:lnTo>
                <a:pt x="910545" y="1300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0800000">
        <a:off x="2394916" y="1501336"/>
        <a:ext cx="45527" cy="45527"/>
      </dsp:txXfrm>
    </dsp:sp>
    <dsp:sp modelId="{966ECD5E-677F-4860-9DE2-A080127AB3A6}">
      <dsp:nvSpPr>
        <dsp:cNvPr id="0" name=""/>
        <dsp:cNvSpPr/>
      </dsp:nvSpPr>
      <dsp:spPr>
        <a:xfrm>
          <a:off x="1361560" y="320811"/>
          <a:ext cx="1121726" cy="865309"/>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chemeClr val="tx1"/>
              </a:solidFill>
              <a:latin typeface="Book Antiqua" pitchFamily="18" charset="0"/>
            </a:rPr>
            <a:t>High inflation</a:t>
          </a:r>
          <a:endParaRPr lang="en-ZA" sz="1000" b="1" kern="1200" dirty="0">
            <a:solidFill>
              <a:schemeClr val="tx1"/>
            </a:solidFill>
            <a:latin typeface="Book Antiqua" pitchFamily="18" charset="0"/>
          </a:endParaRPr>
        </a:p>
      </dsp:txBody>
      <dsp:txXfrm>
        <a:off x="1525833" y="447533"/>
        <a:ext cx="793180" cy="611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67E00-236A-4C70-B011-E4BBCF94BC98}">
      <dsp:nvSpPr>
        <dsp:cNvPr id="0" name=""/>
        <dsp:cNvSpPr/>
      </dsp:nvSpPr>
      <dsp:spPr>
        <a:xfrm>
          <a:off x="458101" y="1072"/>
          <a:ext cx="1675488" cy="1005293"/>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Book Antiqua" pitchFamily="18" charset="0"/>
            </a:rPr>
            <a:t>MEGDP &amp; NDP  central challenges</a:t>
          </a:r>
          <a:endParaRPr lang="en-ZA" sz="1600" b="1" kern="1200" dirty="0">
            <a:solidFill>
              <a:schemeClr val="tx1"/>
            </a:solidFill>
            <a:latin typeface="Book Antiqua" pitchFamily="18" charset="0"/>
          </a:endParaRPr>
        </a:p>
      </dsp:txBody>
      <dsp:txXfrm>
        <a:off x="458101" y="1072"/>
        <a:ext cx="1675488" cy="1005293"/>
      </dsp:txXfrm>
    </dsp:sp>
    <dsp:sp modelId="{CD09270D-FF11-4D82-B6CF-7211DCC3F626}">
      <dsp:nvSpPr>
        <dsp:cNvPr id="0" name=""/>
        <dsp:cNvSpPr/>
      </dsp:nvSpPr>
      <dsp:spPr>
        <a:xfrm>
          <a:off x="458101" y="1173914"/>
          <a:ext cx="1675488" cy="1005293"/>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Book Antiqua" pitchFamily="18" charset="0"/>
            </a:rPr>
            <a:t>1. Reduce unemployment </a:t>
          </a:r>
          <a:endParaRPr lang="en-ZA" sz="1600" b="1" kern="1200" dirty="0">
            <a:solidFill>
              <a:schemeClr val="tx1"/>
            </a:solidFill>
            <a:latin typeface="Book Antiqua" pitchFamily="18" charset="0"/>
          </a:endParaRPr>
        </a:p>
      </dsp:txBody>
      <dsp:txXfrm>
        <a:off x="458101" y="1173914"/>
        <a:ext cx="1675488" cy="1005293"/>
      </dsp:txXfrm>
    </dsp:sp>
    <dsp:sp modelId="{06FB2A01-BD77-4773-B2AB-9C4B8A9425ED}">
      <dsp:nvSpPr>
        <dsp:cNvPr id="0" name=""/>
        <dsp:cNvSpPr/>
      </dsp:nvSpPr>
      <dsp:spPr>
        <a:xfrm>
          <a:off x="458101" y="2346755"/>
          <a:ext cx="1675488" cy="1005293"/>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Book Antiqua" pitchFamily="18" charset="0"/>
            </a:rPr>
            <a:t>2. Reduce poverty</a:t>
          </a:r>
          <a:endParaRPr lang="en-ZA" sz="1600" b="1" kern="1200" dirty="0">
            <a:solidFill>
              <a:schemeClr val="tx1"/>
            </a:solidFill>
            <a:latin typeface="Book Antiqua" pitchFamily="18" charset="0"/>
          </a:endParaRPr>
        </a:p>
      </dsp:txBody>
      <dsp:txXfrm>
        <a:off x="458101" y="2346755"/>
        <a:ext cx="1675488" cy="1005293"/>
      </dsp:txXfrm>
    </dsp:sp>
    <dsp:sp modelId="{7EF19F08-DE99-4336-A695-19A34F305888}">
      <dsp:nvSpPr>
        <dsp:cNvPr id="0" name=""/>
        <dsp:cNvSpPr/>
      </dsp:nvSpPr>
      <dsp:spPr>
        <a:xfrm>
          <a:off x="458101" y="3519597"/>
          <a:ext cx="1675488" cy="1005293"/>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tx1"/>
              </a:solidFill>
              <a:latin typeface="Book Antiqua" pitchFamily="18" charset="0"/>
            </a:rPr>
            <a:t>3. Reduce inequality</a:t>
          </a:r>
          <a:endParaRPr lang="en-ZA" sz="1600" b="1" kern="1200" dirty="0">
            <a:solidFill>
              <a:schemeClr val="tx1"/>
            </a:solidFill>
            <a:latin typeface="Book Antiqua" pitchFamily="18" charset="0"/>
          </a:endParaRPr>
        </a:p>
      </dsp:txBody>
      <dsp:txXfrm>
        <a:off x="458101" y="3519597"/>
        <a:ext cx="1675488" cy="10052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CEA3CC-A458-4F3A-925B-C7485287E91D}" type="datetimeFigureOut">
              <a:rPr lang="en-ZA"/>
              <a:pPr>
                <a:defRPr/>
              </a:pPr>
              <a:t>2014/11/25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7A875A-17BF-436B-AC19-3B3152C24A0B}" type="slidenum">
              <a:rPr lang="en-ZA"/>
              <a:pPr>
                <a:defRPr/>
              </a:pPr>
              <a:t>‹#›</a:t>
            </a:fld>
            <a:endParaRPr lang="en-ZA"/>
          </a:p>
        </p:txBody>
      </p:sp>
    </p:spTree>
    <p:extLst>
      <p:ext uri="{BB962C8B-B14F-4D97-AF65-F5344CB8AC3E}">
        <p14:creationId xmlns:p14="http://schemas.microsoft.com/office/powerpoint/2010/main" val="296425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A659A2-6DCE-4CA9-98F7-14B4F551F501}" type="slidenum">
              <a:rPr lang="en-US" altLang="en-US">
                <a:solidFill>
                  <a:srgbClr val="000000"/>
                </a:solidFill>
              </a:rPr>
              <a:pPr fontAlgn="base">
                <a:spcBef>
                  <a:spcPct val="0"/>
                </a:spcBef>
                <a:spcAft>
                  <a:spcPct val="0"/>
                </a:spcAft>
                <a:defRPr/>
              </a:pPr>
              <a:t>3</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2339E6-7430-4237-9690-5610F01369D1}" type="slidenum">
              <a:rPr lang="en-ZA" altLang="en-US">
                <a:solidFill>
                  <a:srgbClr val="000000"/>
                </a:solidFill>
              </a:rPr>
              <a:pPr fontAlgn="base">
                <a:spcBef>
                  <a:spcPct val="0"/>
                </a:spcBef>
                <a:spcAft>
                  <a:spcPct val="0"/>
                </a:spcAft>
                <a:defRPr/>
              </a:pPr>
              <a:t>51</a:t>
            </a:fld>
            <a:endParaRPr lang="en-ZA"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7AF1C1-7684-4991-B850-1CEFD830862A}" type="slidenum">
              <a:rPr lang="en-ZA" altLang="en-US">
                <a:solidFill>
                  <a:srgbClr val="000000"/>
                </a:solidFill>
              </a:rPr>
              <a:pPr fontAlgn="base">
                <a:spcBef>
                  <a:spcPct val="0"/>
                </a:spcBef>
                <a:spcAft>
                  <a:spcPct val="0"/>
                </a:spcAft>
                <a:defRPr/>
              </a:pPr>
              <a:t>52</a:t>
            </a:fld>
            <a:endParaRPr lang="en-ZA"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D4C29E-AFDF-455E-B6B0-36A3EBE61F59}" type="slidenum">
              <a:rPr lang="en-ZA" altLang="en-US">
                <a:solidFill>
                  <a:srgbClr val="000000"/>
                </a:solidFill>
              </a:rPr>
              <a:pPr fontAlgn="base">
                <a:spcBef>
                  <a:spcPct val="0"/>
                </a:spcBef>
                <a:spcAft>
                  <a:spcPct val="0"/>
                </a:spcAft>
                <a:defRPr/>
              </a:pPr>
              <a:t>53</a:t>
            </a:fld>
            <a:endParaRPr lang="en-ZA"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D55BCE5D-52A9-4C2B-AE5B-D4C60181BC2E}" type="slidenum">
              <a:rPr lang="en-ZA" smtClean="0"/>
              <a:pPr/>
              <a:t>57</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DCCBBCE-454C-4509-8300-8F031CDE4644}" type="slidenum">
              <a:rPr lang="en-ZA" altLang="en-US">
                <a:solidFill>
                  <a:srgbClr val="000000"/>
                </a:solidFill>
              </a:rPr>
              <a:pPr fontAlgn="base">
                <a:spcBef>
                  <a:spcPct val="0"/>
                </a:spcBef>
                <a:spcAft>
                  <a:spcPct val="0"/>
                </a:spcAft>
                <a:defRPr/>
              </a:pPr>
              <a:t>60</a:t>
            </a:fld>
            <a:endParaRPr lang="en-ZA"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77EC5A-2F68-4DC8-BFF2-7969F2D2E7EF}" type="slidenum">
              <a:rPr lang="en-ZA" altLang="en-US"/>
              <a:pPr fontAlgn="base">
                <a:spcBef>
                  <a:spcPct val="0"/>
                </a:spcBef>
                <a:spcAft>
                  <a:spcPct val="0"/>
                </a:spcAft>
                <a:defRPr/>
              </a:pPr>
              <a:t>61</a:t>
            </a:fld>
            <a:endParaRPr lang="en-Z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0B9742-7899-4336-8F1F-46F83AD8D73E}" type="slidenum">
              <a:rPr lang="en-ZA" altLang="en-US"/>
              <a:pPr fontAlgn="base">
                <a:spcBef>
                  <a:spcPct val="0"/>
                </a:spcBef>
                <a:spcAft>
                  <a:spcPct val="0"/>
                </a:spcAft>
                <a:defRPr/>
              </a:pPr>
              <a:t>62</a:t>
            </a:fld>
            <a:endParaRPr lang="en-Z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E32BF0-5BF2-457A-9065-70262DE2561B}" type="slidenum">
              <a:rPr lang="en-ZA" altLang="en-US"/>
              <a:pPr fontAlgn="base">
                <a:spcBef>
                  <a:spcPct val="0"/>
                </a:spcBef>
                <a:spcAft>
                  <a:spcPct val="0"/>
                </a:spcAft>
                <a:defRPr/>
              </a:pPr>
              <a:t>64</a:t>
            </a:fld>
            <a:endParaRPr lang="en-Z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A5F443-12C1-48F4-AF99-8230F2D00E0F}" type="slidenum">
              <a:rPr lang="en-ZA" altLang="en-US"/>
              <a:pPr fontAlgn="base">
                <a:spcBef>
                  <a:spcPct val="0"/>
                </a:spcBef>
                <a:spcAft>
                  <a:spcPct val="0"/>
                </a:spcAft>
                <a:defRPr/>
              </a:pPr>
              <a:t>69</a:t>
            </a:fld>
            <a:endParaRPr lang="en-Z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30D195-C65E-4182-9F0D-992855FDE866}" type="slidenum">
              <a:rPr lang="en-ZA" altLang="en-US"/>
              <a:pPr fontAlgn="base">
                <a:spcBef>
                  <a:spcPct val="0"/>
                </a:spcBef>
                <a:spcAft>
                  <a:spcPct val="0"/>
                </a:spcAft>
                <a:defRPr/>
              </a:pPr>
              <a:t>70</a:t>
            </a:fld>
            <a:endParaRPr lang="en-Z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0D13369-FE77-4D2D-BE02-4DB376017AC9}" type="slidenum">
              <a:rPr lang="en-ZA" altLang="en-US"/>
              <a:pPr fontAlgn="base">
                <a:spcBef>
                  <a:spcPct val="0"/>
                </a:spcBef>
                <a:spcAft>
                  <a:spcPct val="0"/>
                </a:spcAft>
                <a:defRPr/>
              </a:pPr>
              <a:t>5</a:t>
            </a:fld>
            <a:endParaRPr lang="en-Z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ZA" b="1" dirty="0" smtClean="0"/>
              <a:t>Population</a:t>
            </a:r>
          </a:p>
          <a:p>
            <a:pPr marL="344684" indent="-344684" eaLnBrk="1" fontAlgn="auto" hangingPunct="1">
              <a:spcBef>
                <a:spcPts val="0"/>
              </a:spcBef>
              <a:spcAft>
                <a:spcPts val="0"/>
              </a:spcAft>
              <a:buFont typeface="+mj-lt"/>
              <a:buAutoNum type="arabicPeriod"/>
              <a:defRPr/>
            </a:pPr>
            <a:r>
              <a:rPr lang="en-ZA" dirty="0" smtClean="0"/>
              <a:t>2001 = 3.37 million </a:t>
            </a:r>
            <a:r>
              <a:rPr lang="en-ZA" dirty="0" err="1" smtClean="0"/>
              <a:t>vs</a:t>
            </a:r>
            <a:r>
              <a:rPr lang="en-ZA" dirty="0" smtClean="0"/>
              <a:t> 2011 = 4.04 million – 7.8% of SA – 6</a:t>
            </a:r>
            <a:r>
              <a:rPr lang="en-ZA" baseline="30000" dirty="0" smtClean="0"/>
              <a:t>th</a:t>
            </a:r>
            <a:r>
              <a:rPr lang="en-ZA" dirty="0" smtClean="0"/>
              <a:t> largest population</a:t>
            </a:r>
          </a:p>
          <a:p>
            <a:pPr marL="344684" indent="-344684" eaLnBrk="1" fontAlgn="auto" hangingPunct="1">
              <a:spcBef>
                <a:spcPts val="0"/>
              </a:spcBef>
              <a:spcAft>
                <a:spcPts val="0"/>
              </a:spcAft>
              <a:buFont typeface="+mj-lt"/>
              <a:buAutoNum type="arabicPeriod"/>
              <a:defRPr/>
            </a:pPr>
            <a:r>
              <a:rPr lang="en-ZA" dirty="0" smtClean="0"/>
              <a:t>SA increase 15.5% </a:t>
            </a:r>
            <a:r>
              <a:rPr lang="en-ZA" dirty="0" err="1" smtClean="0"/>
              <a:t>vs</a:t>
            </a:r>
            <a:r>
              <a:rPr lang="en-ZA" dirty="0" smtClean="0"/>
              <a:t> MP 20.0% (1.8% per annum) – 3</a:t>
            </a:r>
            <a:r>
              <a:rPr lang="en-ZA" baseline="30000" dirty="0" smtClean="0"/>
              <a:t>rd</a:t>
            </a:r>
            <a:r>
              <a:rPr lang="en-ZA" dirty="0" smtClean="0"/>
              <a:t> highest</a:t>
            </a:r>
          </a:p>
          <a:p>
            <a:pPr eaLnBrk="1" fontAlgn="auto" hangingPunct="1">
              <a:spcBef>
                <a:spcPts val="0"/>
              </a:spcBef>
              <a:spcAft>
                <a:spcPts val="0"/>
              </a:spcAft>
              <a:defRPr/>
            </a:pPr>
            <a:r>
              <a:rPr lang="en-ZA" b="1" dirty="0" smtClean="0"/>
              <a:t>Females</a:t>
            </a:r>
            <a:endParaRPr lang="en-ZA" dirty="0"/>
          </a:p>
          <a:p>
            <a:pPr marL="344684" indent="-344684" eaLnBrk="1" fontAlgn="auto" hangingPunct="1">
              <a:spcBef>
                <a:spcPts val="0"/>
              </a:spcBef>
              <a:spcAft>
                <a:spcPts val="0"/>
              </a:spcAft>
              <a:buFont typeface="+mj-lt"/>
              <a:buAutoNum type="arabicPeriod"/>
              <a:defRPr/>
            </a:pPr>
            <a:r>
              <a:rPr lang="en-ZA" dirty="0" smtClean="0"/>
              <a:t>2001 = 52.4% </a:t>
            </a:r>
            <a:r>
              <a:rPr lang="en-ZA" dirty="0" err="1" smtClean="0"/>
              <a:t>vs</a:t>
            </a:r>
            <a:r>
              <a:rPr lang="en-ZA" dirty="0" smtClean="0"/>
              <a:t> 2011 = 51.1%</a:t>
            </a:r>
          </a:p>
          <a:p>
            <a:pPr eaLnBrk="1" fontAlgn="auto" hangingPunct="1">
              <a:spcBef>
                <a:spcPts val="0"/>
              </a:spcBef>
              <a:spcAft>
                <a:spcPts val="0"/>
              </a:spcAft>
              <a:defRPr/>
            </a:pPr>
            <a:r>
              <a:rPr lang="en-ZA" b="1" dirty="0" smtClean="0"/>
              <a:t>Males</a:t>
            </a:r>
            <a:endParaRPr lang="en-ZA" dirty="0"/>
          </a:p>
          <a:p>
            <a:pPr marL="344684" indent="-344684" eaLnBrk="1" fontAlgn="auto" hangingPunct="1">
              <a:spcBef>
                <a:spcPts val="0"/>
              </a:spcBef>
              <a:spcAft>
                <a:spcPts val="0"/>
              </a:spcAft>
              <a:buFont typeface="+mj-lt"/>
              <a:buAutoNum type="arabicPeriod"/>
              <a:defRPr/>
            </a:pPr>
            <a:r>
              <a:rPr lang="en-ZA" dirty="0" smtClean="0"/>
              <a:t>2001 = 47.6% </a:t>
            </a:r>
            <a:r>
              <a:rPr lang="en-ZA" dirty="0" err="1" smtClean="0"/>
              <a:t>vs</a:t>
            </a:r>
            <a:r>
              <a:rPr lang="en-ZA" dirty="0" smtClean="0"/>
              <a:t> 2011 = 48.9%</a:t>
            </a:r>
          </a:p>
          <a:p>
            <a:pPr marL="344684" indent="-344684" eaLnBrk="1" fontAlgn="auto" hangingPunct="1">
              <a:spcBef>
                <a:spcPts val="0"/>
              </a:spcBef>
              <a:spcAft>
                <a:spcPts val="0"/>
              </a:spcAft>
              <a:defRPr/>
            </a:pPr>
            <a:r>
              <a:rPr lang="en-ZA" b="1" dirty="0" smtClean="0"/>
              <a:t>Median age</a:t>
            </a:r>
          </a:p>
          <a:p>
            <a:pPr marL="344684" indent="-344684" eaLnBrk="1" fontAlgn="auto" hangingPunct="1">
              <a:spcBef>
                <a:spcPts val="0"/>
              </a:spcBef>
              <a:spcAft>
                <a:spcPts val="0"/>
              </a:spcAft>
              <a:buFont typeface="+mj-lt"/>
              <a:buAutoNum type="arabicPeriod"/>
              <a:defRPr/>
            </a:pPr>
            <a:r>
              <a:rPr lang="en-ZA" dirty="0" smtClean="0"/>
              <a:t>MP = 23 </a:t>
            </a:r>
            <a:r>
              <a:rPr lang="en-ZA" dirty="0" err="1" smtClean="0"/>
              <a:t>vs</a:t>
            </a:r>
            <a:r>
              <a:rPr lang="en-ZA" dirty="0" smtClean="0"/>
              <a:t> SA 25</a:t>
            </a:r>
          </a:p>
          <a:p>
            <a:pPr eaLnBrk="1" fontAlgn="auto" hangingPunct="1">
              <a:spcBef>
                <a:spcPts val="0"/>
              </a:spcBef>
              <a:spcAft>
                <a:spcPts val="0"/>
              </a:spcAft>
              <a:defRPr/>
            </a:pPr>
            <a:r>
              <a:rPr lang="en-ZA" b="1" dirty="0" smtClean="0"/>
              <a:t>Elderly</a:t>
            </a:r>
            <a:endParaRPr lang="en-ZA" dirty="0"/>
          </a:p>
          <a:p>
            <a:pPr marL="344684" indent="-344684" eaLnBrk="1" fontAlgn="auto" hangingPunct="1">
              <a:spcBef>
                <a:spcPts val="0"/>
              </a:spcBef>
              <a:spcAft>
                <a:spcPts val="0"/>
              </a:spcAft>
              <a:buFont typeface="+mj-lt"/>
              <a:buAutoNum type="arabicPeriod"/>
              <a:defRPr/>
            </a:pPr>
            <a:r>
              <a:rPr lang="en-ZA" dirty="0" smtClean="0"/>
              <a:t>2001 = 4.3% (144 000) </a:t>
            </a:r>
            <a:r>
              <a:rPr lang="en-ZA" dirty="0" err="1" smtClean="0"/>
              <a:t>vs</a:t>
            </a:r>
            <a:r>
              <a:rPr lang="en-ZA" dirty="0" smtClean="0"/>
              <a:t> 2011 = 4.7% (190 000)</a:t>
            </a:r>
          </a:p>
          <a:p>
            <a:pPr marL="344684" indent="-344684" eaLnBrk="1" fontAlgn="auto" hangingPunct="1">
              <a:spcBef>
                <a:spcPts val="0"/>
              </a:spcBef>
              <a:spcAft>
                <a:spcPts val="0"/>
              </a:spcAft>
              <a:buFont typeface="+mj-lt"/>
              <a:buAutoNum type="arabicPeriod"/>
              <a:defRPr/>
            </a:pPr>
            <a:r>
              <a:rPr lang="en-ZA" dirty="0" smtClean="0"/>
              <a:t>Increased by 31.9% (2.8% per annum)</a:t>
            </a:r>
          </a:p>
          <a:p>
            <a:pPr eaLnBrk="1" fontAlgn="auto" hangingPunct="1">
              <a:spcBef>
                <a:spcPts val="0"/>
              </a:spcBef>
              <a:spcAft>
                <a:spcPts val="0"/>
              </a:spcAft>
              <a:defRPr/>
            </a:pPr>
            <a:r>
              <a:rPr lang="en-ZA" b="1" dirty="0" smtClean="0"/>
              <a:t>Working age</a:t>
            </a:r>
            <a:endParaRPr lang="en-ZA" dirty="0"/>
          </a:p>
          <a:p>
            <a:pPr marL="344684" indent="-344684" eaLnBrk="1" fontAlgn="auto" hangingPunct="1">
              <a:spcBef>
                <a:spcPts val="0"/>
              </a:spcBef>
              <a:spcAft>
                <a:spcPts val="0"/>
              </a:spcAft>
              <a:buFont typeface="+mj-lt"/>
              <a:buAutoNum type="arabicPeriod"/>
              <a:defRPr/>
            </a:pPr>
            <a:r>
              <a:rPr lang="en-ZA" dirty="0" smtClean="0"/>
              <a:t>2001 = 59.9% </a:t>
            </a:r>
            <a:r>
              <a:rPr lang="en-ZA" dirty="0" err="1" smtClean="0"/>
              <a:t>vs</a:t>
            </a:r>
            <a:r>
              <a:rPr lang="en-ZA" dirty="0" smtClean="0"/>
              <a:t> 2011 = 64.1%</a:t>
            </a:r>
          </a:p>
          <a:p>
            <a:pPr marL="344684" indent="-344684" eaLnBrk="1" fontAlgn="auto" hangingPunct="1">
              <a:spcBef>
                <a:spcPts val="0"/>
              </a:spcBef>
              <a:spcAft>
                <a:spcPts val="0"/>
              </a:spcAft>
              <a:defRPr/>
            </a:pPr>
            <a:r>
              <a:rPr lang="en-ZA" b="1" dirty="0" smtClean="0"/>
              <a:t>0-30</a:t>
            </a:r>
          </a:p>
          <a:p>
            <a:pPr marL="344684" indent="-344684" eaLnBrk="1" fontAlgn="auto" hangingPunct="1">
              <a:spcBef>
                <a:spcPts val="0"/>
              </a:spcBef>
              <a:spcAft>
                <a:spcPts val="0"/>
              </a:spcAft>
              <a:buFont typeface="+mj-lt"/>
              <a:buAutoNum type="arabicPeriod"/>
              <a:defRPr/>
            </a:pPr>
            <a:r>
              <a:rPr lang="en-ZA" dirty="0" smtClean="0"/>
              <a:t>2001 = 65.7% </a:t>
            </a:r>
            <a:r>
              <a:rPr lang="en-ZA" dirty="0" err="1" smtClean="0"/>
              <a:t>vs</a:t>
            </a:r>
            <a:r>
              <a:rPr lang="en-ZA" dirty="0" smtClean="0"/>
              <a:t> 2011 = 62.0% </a:t>
            </a:r>
            <a:r>
              <a:rPr lang="en-ZA" b="1" dirty="0" smtClean="0"/>
              <a:t>Demographic dividend or demographic bomb</a:t>
            </a:r>
            <a:endParaRPr lang="en-ZA" dirty="0" smtClean="0"/>
          </a:p>
          <a:p>
            <a:pPr eaLnBrk="1" fontAlgn="auto" hangingPunct="1">
              <a:spcBef>
                <a:spcPts val="0"/>
              </a:spcBef>
              <a:spcAft>
                <a:spcPts val="0"/>
              </a:spcAft>
              <a:defRPr/>
            </a:pPr>
            <a:r>
              <a:rPr lang="en-ZA" b="1" dirty="0" smtClean="0"/>
              <a:t>0-14</a:t>
            </a:r>
            <a:endParaRPr lang="en-ZA" dirty="0"/>
          </a:p>
          <a:p>
            <a:pPr marL="344684" indent="-344684" eaLnBrk="1" fontAlgn="auto" hangingPunct="1">
              <a:spcBef>
                <a:spcPts val="0"/>
              </a:spcBef>
              <a:spcAft>
                <a:spcPts val="0"/>
              </a:spcAft>
              <a:buFont typeface="+mj-lt"/>
              <a:buAutoNum type="arabicPeriod"/>
              <a:defRPr/>
            </a:pPr>
            <a:r>
              <a:rPr lang="en-ZA" dirty="0" smtClean="0"/>
              <a:t>2001 = 35.8% (1.2 million) </a:t>
            </a:r>
            <a:r>
              <a:rPr lang="en-ZA" dirty="0" err="1" smtClean="0"/>
              <a:t>vs</a:t>
            </a:r>
            <a:r>
              <a:rPr lang="en-ZA" dirty="0" smtClean="0"/>
              <a:t> 2011 = 31.2% (1.26 million)</a:t>
            </a:r>
          </a:p>
          <a:p>
            <a:pPr eaLnBrk="1" fontAlgn="auto" hangingPunct="1">
              <a:spcBef>
                <a:spcPts val="0"/>
              </a:spcBef>
              <a:spcAft>
                <a:spcPts val="0"/>
              </a:spcAft>
              <a:defRPr/>
            </a:pPr>
            <a:r>
              <a:rPr lang="en-ZA" b="1" dirty="0" smtClean="0"/>
              <a:t>0-4</a:t>
            </a:r>
            <a:endParaRPr lang="en-ZA" dirty="0"/>
          </a:p>
          <a:p>
            <a:pPr marL="344684" indent="-344684" eaLnBrk="1" fontAlgn="auto" hangingPunct="1">
              <a:spcBef>
                <a:spcPts val="0"/>
              </a:spcBef>
              <a:spcAft>
                <a:spcPts val="0"/>
              </a:spcAft>
              <a:buFont typeface="+mj-lt"/>
              <a:buAutoNum type="arabicPeriod"/>
              <a:defRPr/>
            </a:pPr>
            <a:r>
              <a:rPr lang="en-ZA" dirty="0" smtClean="0"/>
              <a:t>2001 = 11.3% (380 000) </a:t>
            </a:r>
            <a:r>
              <a:rPr lang="en-ZA" dirty="0" err="1" smtClean="0"/>
              <a:t>vs</a:t>
            </a:r>
            <a:r>
              <a:rPr lang="en-ZA" dirty="0" smtClean="0"/>
              <a:t> 11.4% (462 000)</a:t>
            </a:r>
          </a:p>
          <a:p>
            <a:pPr marL="344684" indent="-344684" eaLnBrk="1" fontAlgn="auto" hangingPunct="1">
              <a:spcBef>
                <a:spcPts val="0"/>
              </a:spcBef>
              <a:spcAft>
                <a:spcPts val="0"/>
              </a:spcAft>
              <a:buFont typeface="+mj-lt"/>
              <a:buAutoNum type="arabicPeriod"/>
              <a:defRPr/>
            </a:pPr>
            <a:r>
              <a:rPr lang="en-ZA" dirty="0" smtClean="0"/>
              <a:t>Increased by 21.6% (2.0% per annum)</a:t>
            </a:r>
          </a:p>
          <a:p>
            <a:pPr marL="344684" indent="-344684" eaLnBrk="1" fontAlgn="auto" hangingPunct="1">
              <a:spcBef>
                <a:spcPts val="0"/>
              </a:spcBef>
              <a:spcAft>
                <a:spcPts val="0"/>
              </a:spcAft>
              <a:defRPr/>
            </a:pPr>
            <a:r>
              <a:rPr lang="en-ZA" b="1" dirty="0" smtClean="0"/>
              <a:t>Migration</a:t>
            </a:r>
          </a:p>
          <a:p>
            <a:pPr marL="344684" indent="-344684" eaLnBrk="1" fontAlgn="auto" hangingPunct="1">
              <a:spcBef>
                <a:spcPts val="0"/>
              </a:spcBef>
              <a:spcAft>
                <a:spcPts val="0"/>
              </a:spcAft>
              <a:buFont typeface="+mj-lt"/>
              <a:buAutoNum type="arabicPeriod"/>
              <a:defRPr/>
            </a:pPr>
            <a:r>
              <a:rPr lang="en-ZA" dirty="0" smtClean="0"/>
              <a:t>52 000 net in-migration – one of 4 provinces with + net</a:t>
            </a:r>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486B31-A4D2-4F97-92CA-2755863DBF1B}" type="slidenum">
              <a:rPr lang="en-ZA" altLang="en-US">
                <a:solidFill>
                  <a:srgbClr val="000000"/>
                </a:solidFill>
              </a:rPr>
              <a:pPr fontAlgn="base">
                <a:spcBef>
                  <a:spcPct val="0"/>
                </a:spcBef>
                <a:spcAft>
                  <a:spcPct val="0"/>
                </a:spcAft>
                <a:defRPr/>
              </a:pPr>
              <a:t>8</a:t>
            </a:fld>
            <a:endParaRPr lang="en-ZA"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ZA" b="1" dirty="0" smtClean="0"/>
              <a:t>Population</a:t>
            </a:r>
          </a:p>
          <a:p>
            <a:pPr marL="344684" indent="-344684" eaLnBrk="1" fontAlgn="auto" hangingPunct="1">
              <a:spcBef>
                <a:spcPts val="0"/>
              </a:spcBef>
              <a:spcAft>
                <a:spcPts val="0"/>
              </a:spcAft>
              <a:buFont typeface="+mj-lt"/>
              <a:buAutoNum type="arabicPeriod"/>
              <a:defRPr/>
            </a:pPr>
            <a:r>
              <a:rPr lang="en-ZA" dirty="0" smtClean="0"/>
              <a:t>2001 = 3.37 million </a:t>
            </a:r>
            <a:r>
              <a:rPr lang="en-ZA" dirty="0" err="1" smtClean="0"/>
              <a:t>vs</a:t>
            </a:r>
            <a:r>
              <a:rPr lang="en-ZA" dirty="0" smtClean="0"/>
              <a:t> 2011 = 4.04 million – 7.8% of SA – 6</a:t>
            </a:r>
            <a:r>
              <a:rPr lang="en-ZA" baseline="30000" dirty="0" smtClean="0"/>
              <a:t>th</a:t>
            </a:r>
            <a:r>
              <a:rPr lang="en-ZA" dirty="0" smtClean="0"/>
              <a:t> largest population</a:t>
            </a:r>
          </a:p>
          <a:p>
            <a:pPr marL="344684" indent="-344684" eaLnBrk="1" fontAlgn="auto" hangingPunct="1">
              <a:spcBef>
                <a:spcPts val="0"/>
              </a:spcBef>
              <a:spcAft>
                <a:spcPts val="0"/>
              </a:spcAft>
              <a:buFont typeface="+mj-lt"/>
              <a:buAutoNum type="arabicPeriod"/>
              <a:defRPr/>
            </a:pPr>
            <a:r>
              <a:rPr lang="en-ZA" dirty="0" smtClean="0"/>
              <a:t>SA increase 15.5% </a:t>
            </a:r>
            <a:r>
              <a:rPr lang="en-ZA" dirty="0" err="1" smtClean="0"/>
              <a:t>vs</a:t>
            </a:r>
            <a:r>
              <a:rPr lang="en-ZA" dirty="0" smtClean="0"/>
              <a:t> MP 20.0% (1.8% per annum) – 3</a:t>
            </a:r>
            <a:r>
              <a:rPr lang="en-ZA" baseline="30000" dirty="0" smtClean="0"/>
              <a:t>rd</a:t>
            </a:r>
            <a:r>
              <a:rPr lang="en-ZA" dirty="0" smtClean="0"/>
              <a:t> highest</a:t>
            </a:r>
          </a:p>
          <a:p>
            <a:pPr eaLnBrk="1" fontAlgn="auto" hangingPunct="1">
              <a:spcBef>
                <a:spcPts val="0"/>
              </a:spcBef>
              <a:spcAft>
                <a:spcPts val="0"/>
              </a:spcAft>
              <a:defRPr/>
            </a:pPr>
            <a:r>
              <a:rPr lang="en-ZA" b="1" dirty="0" smtClean="0"/>
              <a:t>Females</a:t>
            </a:r>
            <a:endParaRPr lang="en-ZA" dirty="0"/>
          </a:p>
          <a:p>
            <a:pPr marL="344684" indent="-344684" eaLnBrk="1" fontAlgn="auto" hangingPunct="1">
              <a:spcBef>
                <a:spcPts val="0"/>
              </a:spcBef>
              <a:spcAft>
                <a:spcPts val="0"/>
              </a:spcAft>
              <a:buFont typeface="+mj-lt"/>
              <a:buAutoNum type="arabicPeriod"/>
              <a:defRPr/>
            </a:pPr>
            <a:r>
              <a:rPr lang="en-ZA" dirty="0" smtClean="0"/>
              <a:t>2001 = 52.4% </a:t>
            </a:r>
            <a:r>
              <a:rPr lang="en-ZA" dirty="0" err="1" smtClean="0"/>
              <a:t>vs</a:t>
            </a:r>
            <a:r>
              <a:rPr lang="en-ZA" dirty="0" smtClean="0"/>
              <a:t> 2011 = 51.1%</a:t>
            </a:r>
          </a:p>
          <a:p>
            <a:pPr eaLnBrk="1" fontAlgn="auto" hangingPunct="1">
              <a:spcBef>
                <a:spcPts val="0"/>
              </a:spcBef>
              <a:spcAft>
                <a:spcPts val="0"/>
              </a:spcAft>
              <a:defRPr/>
            </a:pPr>
            <a:r>
              <a:rPr lang="en-ZA" b="1" dirty="0" smtClean="0"/>
              <a:t>Males</a:t>
            </a:r>
            <a:endParaRPr lang="en-ZA" dirty="0"/>
          </a:p>
          <a:p>
            <a:pPr marL="344684" indent="-344684" eaLnBrk="1" fontAlgn="auto" hangingPunct="1">
              <a:spcBef>
                <a:spcPts val="0"/>
              </a:spcBef>
              <a:spcAft>
                <a:spcPts val="0"/>
              </a:spcAft>
              <a:buFont typeface="+mj-lt"/>
              <a:buAutoNum type="arabicPeriod"/>
              <a:defRPr/>
            </a:pPr>
            <a:r>
              <a:rPr lang="en-ZA" dirty="0" smtClean="0"/>
              <a:t>2001 = 47.6% </a:t>
            </a:r>
            <a:r>
              <a:rPr lang="en-ZA" dirty="0" err="1" smtClean="0"/>
              <a:t>vs</a:t>
            </a:r>
            <a:r>
              <a:rPr lang="en-ZA" dirty="0" smtClean="0"/>
              <a:t> 2011 = 48.9%</a:t>
            </a:r>
          </a:p>
          <a:p>
            <a:pPr marL="344684" indent="-344684" eaLnBrk="1" fontAlgn="auto" hangingPunct="1">
              <a:spcBef>
                <a:spcPts val="0"/>
              </a:spcBef>
              <a:spcAft>
                <a:spcPts val="0"/>
              </a:spcAft>
              <a:defRPr/>
            </a:pPr>
            <a:r>
              <a:rPr lang="en-ZA" b="1" dirty="0" smtClean="0"/>
              <a:t>Median age</a:t>
            </a:r>
          </a:p>
          <a:p>
            <a:pPr marL="344684" indent="-344684" eaLnBrk="1" fontAlgn="auto" hangingPunct="1">
              <a:spcBef>
                <a:spcPts val="0"/>
              </a:spcBef>
              <a:spcAft>
                <a:spcPts val="0"/>
              </a:spcAft>
              <a:buFont typeface="+mj-lt"/>
              <a:buAutoNum type="arabicPeriod"/>
              <a:defRPr/>
            </a:pPr>
            <a:r>
              <a:rPr lang="en-ZA" dirty="0" smtClean="0"/>
              <a:t>MP = 23 </a:t>
            </a:r>
            <a:r>
              <a:rPr lang="en-ZA" dirty="0" err="1" smtClean="0"/>
              <a:t>vs</a:t>
            </a:r>
            <a:r>
              <a:rPr lang="en-ZA" dirty="0" smtClean="0"/>
              <a:t> SA 25</a:t>
            </a:r>
          </a:p>
          <a:p>
            <a:pPr eaLnBrk="1" fontAlgn="auto" hangingPunct="1">
              <a:spcBef>
                <a:spcPts val="0"/>
              </a:spcBef>
              <a:spcAft>
                <a:spcPts val="0"/>
              </a:spcAft>
              <a:defRPr/>
            </a:pPr>
            <a:r>
              <a:rPr lang="en-ZA" b="1" dirty="0" smtClean="0"/>
              <a:t>Elderly</a:t>
            </a:r>
            <a:endParaRPr lang="en-ZA" dirty="0"/>
          </a:p>
          <a:p>
            <a:pPr marL="344684" indent="-344684" eaLnBrk="1" fontAlgn="auto" hangingPunct="1">
              <a:spcBef>
                <a:spcPts val="0"/>
              </a:spcBef>
              <a:spcAft>
                <a:spcPts val="0"/>
              </a:spcAft>
              <a:buFont typeface="+mj-lt"/>
              <a:buAutoNum type="arabicPeriod"/>
              <a:defRPr/>
            </a:pPr>
            <a:r>
              <a:rPr lang="en-ZA" dirty="0" smtClean="0"/>
              <a:t>2001 = 4.3% (144 000) </a:t>
            </a:r>
            <a:r>
              <a:rPr lang="en-ZA" dirty="0" err="1" smtClean="0"/>
              <a:t>vs</a:t>
            </a:r>
            <a:r>
              <a:rPr lang="en-ZA" dirty="0" smtClean="0"/>
              <a:t> 2011 = 4.7% (190 000)</a:t>
            </a:r>
          </a:p>
          <a:p>
            <a:pPr marL="344684" indent="-344684" eaLnBrk="1" fontAlgn="auto" hangingPunct="1">
              <a:spcBef>
                <a:spcPts val="0"/>
              </a:spcBef>
              <a:spcAft>
                <a:spcPts val="0"/>
              </a:spcAft>
              <a:buFont typeface="+mj-lt"/>
              <a:buAutoNum type="arabicPeriod"/>
              <a:defRPr/>
            </a:pPr>
            <a:r>
              <a:rPr lang="en-ZA" dirty="0" smtClean="0"/>
              <a:t>Increased by 31.9% (2.8% per annum)</a:t>
            </a:r>
          </a:p>
          <a:p>
            <a:pPr eaLnBrk="1" fontAlgn="auto" hangingPunct="1">
              <a:spcBef>
                <a:spcPts val="0"/>
              </a:spcBef>
              <a:spcAft>
                <a:spcPts val="0"/>
              </a:spcAft>
              <a:defRPr/>
            </a:pPr>
            <a:r>
              <a:rPr lang="en-ZA" b="1" dirty="0" smtClean="0"/>
              <a:t>Working age</a:t>
            </a:r>
            <a:endParaRPr lang="en-ZA" dirty="0"/>
          </a:p>
          <a:p>
            <a:pPr marL="344684" indent="-344684" eaLnBrk="1" fontAlgn="auto" hangingPunct="1">
              <a:spcBef>
                <a:spcPts val="0"/>
              </a:spcBef>
              <a:spcAft>
                <a:spcPts val="0"/>
              </a:spcAft>
              <a:buFont typeface="+mj-lt"/>
              <a:buAutoNum type="arabicPeriod"/>
              <a:defRPr/>
            </a:pPr>
            <a:r>
              <a:rPr lang="en-ZA" dirty="0" smtClean="0"/>
              <a:t>2001 = 59.9% </a:t>
            </a:r>
            <a:r>
              <a:rPr lang="en-ZA" dirty="0" err="1" smtClean="0"/>
              <a:t>vs</a:t>
            </a:r>
            <a:r>
              <a:rPr lang="en-ZA" dirty="0" smtClean="0"/>
              <a:t> 2011 = 64.1%</a:t>
            </a:r>
          </a:p>
          <a:p>
            <a:pPr marL="344684" indent="-344684" eaLnBrk="1" fontAlgn="auto" hangingPunct="1">
              <a:spcBef>
                <a:spcPts val="0"/>
              </a:spcBef>
              <a:spcAft>
                <a:spcPts val="0"/>
              </a:spcAft>
              <a:defRPr/>
            </a:pPr>
            <a:r>
              <a:rPr lang="en-ZA" b="1" dirty="0" smtClean="0"/>
              <a:t>0-30</a:t>
            </a:r>
          </a:p>
          <a:p>
            <a:pPr marL="344684" indent="-344684" eaLnBrk="1" fontAlgn="auto" hangingPunct="1">
              <a:spcBef>
                <a:spcPts val="0"/>
              </a:spcBef>
              <a:spcAft>
                <a:spcPts val="0"/>
              </a:spcAft>
              <a:buFont typeface="+mj-lt"/>
              <a:buAutoNum type="arabicPeriod"/>
              <a:defRPr/>
            </a:pPr>
            <a:r>
              <a:rPr lang="en-ZA" dirty="0" smtClean="0"/>
              <a:t>2001 = 65.7% </a:t>
            </a:r>
            <a:r>
              <a:rPr lang="en-ZA" dirty="0" err="1" smtClean="0"/>
              <a:t>vs</a:t>
            </a:r>
            <a:r>
              <a:rPr lang="en-ZA" dirty="0" smtClean="0"/>
              <a:t> 2011 = 62.0% </a:t>
            </a:r>
            <a:r>
              <a:rPr lang="en-ZA" b="1" dirty="0" smtClean="0"/>
              <a:t>Demographic dividend or demographic bomb</a:t>
            </a:r>
            <a:endParaRPr lang="en-ZA" dirty="0" smtClean="0"/>
          </a:p>
          <a:p>
            <a:pPr eaLnBrk="1" fontAlgn="auto" hangingPunct="1">
              <a:spcBef>
                <a:spcPts val="0"/>
              </a:spcBef>
              <a:spcAft>
                <a:spcPts val="0"/>
              </a:spcAft>
              <a:defRPr/>
            </a:pPr>
            <a:r>
              <a:rPr lang="en-ZA" b="1" dirty="0" smtClean="0"/>
              <a:t>0-14</a:t>
            </a:r>
            <a:endParaRPr lang="en-ZA" dirty="0"/>
          </a:p>
          <a:p>
            <a:pPr marL="344684" indent="-344684" eaLnBrk="1" fontAlgn="auto" hangingPunct="1">
              <a:spcBef>
                <a:spcPts val="0"/>
              </a:spcBef>
              <a:spcAft>
                <a:spcPts val="0"/>
              </a:spcAft>
              <a:buFont typeface="+mj-lt"/>
              <a:buAutoNum type="arabicPeriod"/>
              <a:defRPr/>
            </a:pPr>
            <a:r>
              <a:rPr lang="en-ZA" dirty="0" smtClean="0"/>
              <a:t>2001 = 35.8% (1.2 million) </a:t>
            </a:r>
            <a:r>
              <a:rPr lang="en-ZA" dirty="0" err="1" smtClean="0"/>
              <a:t>vs</a:t>
            </a:r>
            <a:r>
              <a:rPr lang="en-ZA" dirty="0" smtClean="0"/>
              <a:t> 2011 = 31.2% (1.26 million)</a:t>
            </a:r>
          </a:p>
          <a:p>
            <a:pPr eaLnBrk="1" fontAlgn="auto" hangingPunct="1">
              <a:spcBef>
                <a:spcPts val="0"/>
              </a:spcBef>
              <a:spcAft>
                <a:spcPts val="0"/>
              </a:spcAft>
              <a:defRPr/>
            </a:pPr>
            <a:r>
              <a:rPr lang="en-ZA" b="1" dirty="0" smtClean="0"/>
              <a:t>0-4</a:t>
            </a:r>
            <a:endParaRPr lang="en-ZA" dirty="0"/>
          </a:p>
          <a:p>
            <a:pPr marL="344684" indent="-344684" eaLnBrk="1" fontAlgn="auto" hangingPunct="1">
              <a:spcBef>
                <a:spcPts val="0"/>
              </a:spcBef>
              <a:spcAft>
                <a:spcPts val="0"/>
              </a:spcAft>
              <a:buFont typeface="+mj-lt"/>
              <a:buAutoNum type="arabicPeriod"/>
              <a:defRPr/>
            </a:pPr>
            <a:r>
              <a:rPr lang="en-ZA" dirty="0" smtClean="0"/>
              <a:t>2001 = 11.3% (380 000) </a:t>
            </a:r>
            <a:r>
              <a:rPr lang="en-ZA" dirty="0" err="1" smtClean="0"/>
              <a:t>vs</a:t>
            </a:r>
            <a:r>
              <a:rPr lang="en-ZA" dirty="0" smtClean="0"/>
              <a:t> 11.4% (462 000)</a:t>
            </a:r>
          </a:p>
          <a:p>
            <a:pPr marL="344684" indent="-344684" eaLnBrk="1" fontAlgn="auto" hangingPunct="1">
              <a:spcBef>
                <a:spcPts val="0"/>
              </a:spcBef>
              <a:spcAft>
                <a:spcPts val="0"/>
              </a:spcAft>
              <a:buFont typeface="+mj-lt"/>
              <a:buAutoNum type="arabicPeriod"/>
              <a:defRPr/>
            </a:pPr>
            <a:r>
              <a:rPr lang="en-ZA" dirty="0" smtClean="0"/>
              <a:t>Increased by 21.6% (2.0% per annum)</a:t>
            </a:r>
          </a:p>
          <a:p>
            <a:pPr marL="344684" indent="-344684" eaLnBrk="1" fontAlgn="auto" hangingPunct="1">
              <a:spcBef>
                <a:spcPts val="0"/>
              </a:spcBef>
              <a:spcAft>
                <a:spcPts val="0"/>
              </a:spcAft>
              <a:defRPr/>
            </a:pPr>
            <a:r>
              <a:rPr lang="en-ZA" b="1" dirty="0" smtClean="0"/>
              <a:t>Migration</a:t>
            </a:r>
          </a:p>
          <a:p>
            <a:pPr marL="344684" indent="-344684" eaLnBrk="1" fontAlgn="auto" hangingPunct="1">
              <a:spcBef>
                <a:spcPts val="0"/>
              </a:spcBef>
              <a:spcAft>
                <a:spcPts val="0"/>
              </a:spcAft>
              <a:buFont typeface="+mj-lt"/>
              <a:buAutoNum type="arabicPeriod"/>
              <a:defRPr/>
            </a:pPr>
            <a:r>
              <a:rPr lang="en-ZA" dirty="0" smtClean="0"/>
              <a:t>52 000 net in-migration – one of 4 provinces with + net</a:t>
            </a: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FAA376-3790-4BAC-8C17-BD500F145B13}" type="slidenum">
              <a:rPr lang="en-ZA" altLang="en-US"/>
              <a:pPr fontAlgn="base">
                <a:spcBef>
                  <a:spcPct val="0"/>
                </a:spcBef>
                <a:spcAft>
                  <a:spcPct val="0"/>
                </a:spcAft>
                <a:defRPr/>
              </a:pPr>
              <a:t>9</a:t>
            </a:fld>
            <a:endParaRPr lang="en-Z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ZA" dirty="0"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3040E5-14B1-44BA-95F9-C88738FFCB0E}" type="slidenum">
              <a:rPr lang="en-ZA" altLang="en-US">
                <a:solidFill>
                  <a:srgbClr val="000000"/>
                </a:solidFill>
              </a:rPr>
              <a:pPr fontAlgn="base">
                <a:spcBef>
                  <a:spcPct val="0"/>
                </a:spcBef>
                <a:spcAft>
                  <a:spcPct val="0"/>
                </a:spcAft>
                <a:defRPr/>
              </a:pPr>
              <a:t>11</a:t>
            </a:fld>
            <a:endParaRPr lang="en-ZA"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E6066F-8FD1-4892-9906-723614E0E8F3}" type="slidenum">
              <a:rPr lang="en-ZA" altLang="en-US">
                <a:solidFill>
                  <a:srgbClr val="000000"/>
                </a:solidFill>
              </a:rPr>
              <a:pPr fontAlgn="base">
                <a:spcBef>
                  <a:spcPct val="0"/>
                </a:spcBef>
                <a:spcAft>
                  <a:spcPct val="0"/>
                </a:spcAft>
                <a:defRPr/>
              </a:pPr>
              <a:t>12</a:t>
            </a:fld>
            <a:endParaRPr lang="en-ZA"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879625-CFE3-46E0-97ED-FB9E47F98E8F}" type="slidenum">
              <a:rPr lang="en-ZA" altLang="en-US">
                <a:solidFill>
                  <a:srgbClr val="000000"/>
                </a:solidFill>
              </a:rPr>
              <a:pPr fontAlgn="base">
                <a:spcBef>
                  <a:spcPct val="0"/>
                </a:spcBef>
                <a:spcAft>
                  <a:spcPct val="0"/>
                </a:spcAft>
                <a:defRPr/>
              </a:pPr>
              <a:t>29</a:t>
            </a:fld>
            <a:endParaRPr lang="en-ZA"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14C43D-D11A-4CF3-AA49-A14A6B0B9592}" type="slidenum">
              <a:rPr lang="en-ZA" altLang="en-US">
                <a:solidFill>
                  <a:srgbClr val="000000"/>
                </a:solidFill>
              </a:rPr>
              <a:pPr fontAlgn="base">
                <a:spcBef>
                  <a:spcPct val="0"/>
                </a:spcBef>
                <a:spcAft>
                  <a:spcPct val="0"/>
                </a:spcAft>
                <a:defRPr/>
              </a:pPr>
              <a:t>30</a:t>
            </a:fld>
            <a:endParaRPr lang="en-ZA"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C1A192-F8EA-421A-975A-E1BC5911FCE7}" type="slidenum">
              <a:rPr lang="en-ZA" altLang="en-US">
                <a:solidFill>
                  <a:srgbClr val="000000"/>
                </a:solidFill>
              </a:rPr>
              <a:pPr fontAlgn="base">
                <a:spcBef>
                  <a:spcPct val="0"/>
                </a:spcBef>
                <a:spcAft>
                  <a:spcPct val="0"/>
                </a:spcAft>
                <a:defRPr/>
              </a:pPr>
              <a:t>31</a:t>
            </a:fld>
            <a:endParaRPr lang="en-ZA"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Book Antiqua" panose="02040602050305030304" pitchFamily="18" charset="0"/>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Book Antiqua" panose="020406020503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4D8D46A1-6D5B-4009-AB12-F9C130DCCC5C}" type="datetimeFigureOut">
              <a:rPr lang="en-ZA"/>
              <a:pPr>
                <a:defRPr/>
              </a:pPr>
              <a:t>2014/11/25</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600">
                <a:latin typeface="Book Antiqua" panose="02040602050305030304" pitchFamily="18" charset="0"/>
                <a:cs typeface="+mn-cs"/>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3BDAECF4-F8B6-49C9-9F09-E3CE864CDC38}" type="slidenum">
              <a:rPr lang="en-ZA"/>
              <a:pPr>
                <a:defRPr/>
              </a:pPr>
              <a:t>‹#›</a:t>
            </a:fld>
            <a:endParaRPr lang="en-ZA" dirty="0"/>
          </a:p>
        </p:txBody>
      </p:sp>
    </p:spTree>
    <p:extLst>
      <p:ext uri="{BB962C8B-B14F-4D97-AF65-F5344CB8AC3E}">
        <p14:creationId xmlns:p14="http://schemas.microsoft.com/office/powerpoint/2010/main" val="287310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F4F422-34CB-4883-BFD6-B75EDD730174}" type="datetimeFigureOut">
              <a:rPr lang="en-ZA"/>
              <a:pPr>
                <a:defRPr/>
              </a:pPr>
              <a:t>2014/11/25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AA902D-8BC0-47B3-B096-442F61CB8CC0}" type="slidenum">
              <a:rPr lang="en-ZA"/>
              <a:pPr>
                <a:defRPr/>
              </a:pPr>
              <a:t>‹#›</a:t>
            </a:fld>
            <a:endParaRPr lang="en-ZA"/>
          </a:p>
        </p:txBody>
      </p:sp>
    </p:spTree>
    <p:extLst>
      <p:ext uri="{BB962C8B-B14F-4D97-AF65-F5344CB8AC3E}">
        <p14:creationId xmlns:p14="http://schemas.microsoft.com/office/powerpoint/2010/main" val="179780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142038"/>
            <a:ext cx="2292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7988" y="6121400"/>
            <a:ext cx="7921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ZA"/>
          </a:p>
        </p:txBody>
      </p:sp>
    </p:spTree>
    <p:extLst>
      <p:ext uri="{BB962C8B-B14F-4D97-AF65-F5344CB8AC3E}">
        <p14:creationId xmlns:p14="http://schemas.microsoft.com/office/powerpoint/2010/main" val="18377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n>
                  <a:solidFill>
                    <a:schemeClr val="bg1"/>
                  </a:solidFill>
                </a:ln>
                <a:solidFill>
                  <a:srgbClr val="FFFF00"/>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Footer Placeholder 4"/>
          <p:cNvSpPr>
            <a:spLocks noGrp="1"/>
          </p:cNvSpPr>
          <p:nvPr>
            <p:ph type="ftr" sz="quarter" idx="10"/>
          </p:nvPr>
        </p:nvSpPr>
        <p:spPr/>
        <p:txBody>
          <a:bodyPr/>
          <a:lstStyle>
            <a:lvl1pPr>
              <a:defRPr/>
            </a:lvl1pPr>
          </a:lstStyle>
          <a:p>
            <a:pPr>
              <a:defRPr/>
            </a:pPr>
            <a:endParaRPr lang="en-ZA"/>
          </a:p>
        </p:txBody>
      </p:sp>
      <p:sp>
        <p:nvSpPr>
          <p:cNvPr id="5" name="Slide Number Placeholder 5"/>
          <p:cNvSpPr>
            <a:spLocks noGrp="1"/>
          </p:cNvSpPr>
          <p:nvPr>
            <p:ph type="sldNum" sz="quarter" idx="11"/>
          </p:nvPr>
        </p:nvSpPr>
        <p:spPr/>
        <p:txBody>
          <a:bodyPr/>
          <a:lstStyle>
            <a:lvl1pPr>
              <a:defRPr/>
            </a:lvl1pPr>
          </a:lstStyle>
          <a:p>
            <a:pPr>
              <a:defRPr/>
            </a:pPr>
            <a:endParaRPr lang="en-ZA"/>
          </a:p>
        </p:txBody>
      </p:sp>
    </p:spTree>
    <p:extLst>
      <p:ext uri="{BB962C8B-B14F-4D97-AF65-F5344CB8AC3E}">
        <p14:creationId xmlns:p14="http://schemas.microsoft.com/office/powerpoint/2010/main" val="89707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416C0400-3603-4527-B98F-8906064311E2}" type="datetimeFigureOut">
              <a:rPr lang="en-ZA"/>
              <a:pPr>
                <a:defRPr/>
              </a:pPr>
              <a:t>2014/11/25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776CD8E-F960-4DFF-B616-81BFE5FF9985}" type="slidenum">
              <a:rPr lang="en-ZA"/>
              <a:pPr>
                <a:defRPr/>
              </a:pPr>
              <a:t>‹#›</a:t>
            </a:fld>
            <a:endParaRPr lang="en-ZA"/>
          </a:p>
        </p:txBody>
      </p:sp>
    </p:spTree>
    <p:extLst>
      <p:ext uri="{BB962C8B-B14F-4D97-AF65-F5344CB8AC3E}">
        <p14:creationId xmlns:p14="http://schemas.microsoft.com/office/powerpoint/2010/main" val="208938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514BF7-916E-423F-AB3D-83822180F9CB}" type="datetimeFigureOut">
              <a:rPr lang="en-ZA"/>
              <a:pPr>
                <a:defRPr/>
              </a:pPr>
              <a:t>2014/11/25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ABF3166E-D8C9-4F99-AFCB-AA0FE899E4CD}" type="slidenum">
              <a:rPr lang="en-ZA"/>
              <a:pPr>
                <a:defRPr/>
              </a:pPr>
              <a:t>‹#›</a:t>
            </a:fld>
            <a:endParaRPr lang="en-ZA"/>
          </a:p>
        </p:txBody>
      </p:sp>
    </p:spTree>
    <p:extLst>
      <p:ext uri="{BB962C8B-B14F-4D97-AF65-F5344CB8AC3E}">
        <p14:creationId xmlns:p14="http://schemas.microsoft.com/office/powerpoint/2010/main" val="2933834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230FE3BE-299D-4A6E-9839-C3817A2C4CE2}" type="datetimeFigureOut">
              <a:rPr lang="en-ZA"/>
              <a:pPr>
                <a:defRPr/>
              </a:pPr>
              <a:t>2014/11/25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6F95C887-8F1C-4F60-ACD5-C098AF6B0750}" type="slidenum">
              <a:rPr lang="en-ZA"/>
              <a:pPr>
                <a:defRPr/>
              </a:pPr>
              <a:t>‹#›</a:t>
            </a:fld>
            <a:endParaRPr lang="en-ZA"/>
          </a:p>
        </p:txBody>
      </p:sp>
    </p:spTree>
    <p:extLst>
      <p:ext uri="{BB962C8B-B14F-4D97-AF65-F5344CB8AC3E}">
        <p14:creationId xmlns:p14="http://schemas.microsoft.com/office/powerpoint/2010/main" val="46458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F668DE41-7C8E-407A-AD05-77992CA6C61E}" type="datetimeFigureOut">
              <a:rPr lang="en-ZA"/>
              <a:pPr>
                <a:defRPr/>
              </a:pPr>
              <a:t>2014/11/25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D552EFCC-363B-4980-891F-8E935F29550F}" type="slidenum">
              <a:rPr lang="en-ZA"/>
              <a:pPr>
                <a:defRPr/>
              </a:pPr>
              <a:t>‹#›</a:t>
            </a:fld>
            <a:endParaRPr lang="en-ZA"/>
          </a:p>
        </p:txBody>
      </p:sp>
    </p:spTree>
    <p:extLst>
      <p:ext uri="{BB962C8B-B14F-4D97-AF65-F5344CB8AC3E}">
        <p14:creationId xmlns:p14="http://schemas.microsoft.com/office/powerpoint/2010/main" val="398285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BF28F7D2-2EB5-46B3-BC2F-CA5F8A920C75}" type="datetimeFigureOut">
              <a:rPr lang="en-ZA"/>
              <a:pPr>
                <a:defRPr/>
              </a:pPr>
              <a:t>2014/11/25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A4F4182A-FD69-4DFC-97B6-31F96FFFEEF5}" type="slidenum">
              <a:rPr lang="en-ZA"/>
              <a:pPr>
                <a:defRPr/>
              </a:pPr>
              <a:t>‹#›</a:t>
            </a:fld>
            <a:endParaRPr lang="en-ZA"/>
          </a:p>
        </p:txBody>
      </p:sp>
    </p:spTree>
    <p:extLst>
      <p:ext uri="{BB962C8B-B14F-4D97-AF65-F5344CB8AC3E}">
        <p14:creationId xmlns:p14="http://schemas.microsoft.com/office/powerpoint/2010/main" val="2869680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71A7D7-19FC-4229-9123-4AFC3CBB2756}" type="datetimeFigureOut">
              <a:rPr lang="en-ZA"/>
              <a:pPr>
                <a:defRPr/>
              </a:pPr>
              <a:t>2014/11/25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3D269E1A-12B6-4FA5-BD8F-87BCB86E78CE}" type="slidenum">
              <a:rPr lang="en-ZA"/>
              <a:pPr>
                <a:defRPr/>
              </a:pPr>
              <a:t>‹#›</a:t>
            </a:fld>
            <a:endParaRPr lang="en-ZA"/>
          </a:p>
        </p:txBody>
      </p:sp>
    </p:spTree>
    <p:extLst>
      <p:ext uri="{BB962C8B-B14F-4D97-AF65-F5344CB8AC3E}">
        <p14:creationId xmlns:p14="http://schemas.microsoft.com/office/powerpoint/2010/main" val="3809834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F24B15-1FE0-4FCB-9F54-292C621BAFC4}" type="datetimeFigureOut">
              <a:rPr lang="en-ZA"/>
              <a:pPr>
                <a:defRPr/>
              </a:pPr>
              <a:t>2014/11/25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8113DA51-03FC-469B-B3B5-C9E40EED1753}" type="slidenum">
              <a:rPr lang="en-ZA"/>
              <a:pPr>
                <a:defRPr/>
              </a:pPr>
              <a:t>‹#›</a:t>
            </a:fld>
            <a:endParaRPr lang="en-ZA"/>
          </a:p>
        </p:txBody>
      </p:sp>
    </p:spTree>
    <p:extLst>
      <p:ext uri="{BB962C8B-B14F-4D97-AF65-F5344CB8AC3E}">
        <p14:creationId xmlns:p14="http://schemas.microsoft.com/office/powerpoint/2010/main" val="220077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0DA221CD-4375-4010-A3E9-1B54FB166A5F}" type="datetimeFigureOut">
              <a:rPr lang="en-ZA"/>
              <a:pPr>
                <a:defRPr/>
              </a:pPr>
              <a:t>2014/11/25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600">
                <a:latin typeface="Book Antiqua" panose="02040602050305030304" pitchFamily="18" charset="0"/>
                <a:cs typeface="+mn-cs"/>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80C8C325-2585-4170-AE31-28AA4AD26B6C}" type="slidenum">
              <a:rPr lang="en-ZA"/>
              <a:pPr>
                <a:defRPr/>
              </a:pPr>
              <a:t>‹#›</a:t>
            </a:fld>
            <a:endParaRPr lang="en-ZA"/>
          </a:p>
        </p:txBody>
      </p:sp>
    </p:spTree>
    <p:extLst>
      <p:ext uri="{BB962C8B-B14F-4D97-AF65-F5344CB8AC3E}">
        <p14:creationId xmlns:p14="http://schemas.microsoft.com/office/powerpoint/2010/main" val="986856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A410CE-2FB6-43CD-A909-4888E0CD88B6}" type="datetimeFigureOut">
              <a:rPr lang="en-ZA"/>
              <a:pPr>
                <a:defRPr/>
              </a:pPr>
              <a:t>2014/11/25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8BCE8662-7FD1-416C-93BE-9B16EBCA940C}" type="slidenum">
              <a:rPr lang="en-ZA"/>
              <a:pPr>
                <a:defRPr/>
              </a:pPr>
              <a:t>‹#›</a:t>
            </a:fld>
            <a:endParaRPr lang="en-ZA"/>
          </a:p>
        </p:txBody>
      </p:sp>
    </p:spTree>
    <p:extLst>
      <p:ext uri="{BB962C8B-B14F-4D97-AF65-F5344CB8AC3E}">
        <p14:creationId xmlns:p14="http://schemas.microsoft.com/office/powerpoint/2010/main" val="3667139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3638B32-E34D-41B1-924E-AF05C221922A}" type="datetimeFigureOut">
              <a:rPr lang="en-ZA"/>
              <a:pPr>
                <a:defRPr/>
              </a:pPr>
              <a:t>2014/11/25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485BFEE-707C-4E45-8157-B173E1C83220}" type="slidenum">
              <a:rPr lang="en-ZA"/>
              <a:pPr>
                <a:defRPr/>
              </a:pPr>
              <a:t>‹#›</a:t>
            </a:fld>
            <a:endParaRPr lang="en-ZA"/>
          </a:p>
        </p:txBody>
      </p:sp>
    </p:spTree>
    <p:extLst>
      <p:ext uri="{BB962C8B-B14F-4D97-AF65-F5344CB8AC3E}">
        <p14:creationId xmlns:p14="http://schemas.microsoft.com/office/powerpoint/2010/main" val="146033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D437F24-BE02-46FF-AB05-44D96DBA8A45}" type="datetimeFigureOut">
              <a:rPr lang="en-ZA"/>
              <a:pPr>
                <a:defRPr/>
              </a:pPr>
              <a:t>2014/11/25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2F804A7-87C1-47C4-9A71-1EC7F440EB27}" type="slidenum">
              <a:rPr lang="en-ZA"/>
              <a:pPr>
                <a:defRPr/>
              </a:pPr>
              <a:t>‹#›</a:t>
            </a:fld>
            <a:endParaRPr lang="en-ZA"/>
          </a:p>
        </p:txBody>
      </p:sp>
    </p:spTree>
    <p:extLst>
      <p:ext uri="{BB962C8B-B14F-4D97-AF65-F5344CB8AC3E}">
        <p14:creationId xmlns:p14="http://schemas.microsoft.com/office/powerpoint/2010/main" val="122774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Book Antiqua" panose="02040602050305030304" pitchFamily="18" charset="0"/>
                <a:cs typeface="+mn-cs"/>
              </a:defRPr>
            </a:lvl1pPr>
          </a:lstStyle>
          <a:p>
            <a:pPr>
              <a:defRPr/>
            </a:pPr>
            <a:fld id="{611B5A71-1A4B-4E36-B541-2B0192FF53BC}" type="datetimeFigureOut">
              <a:rPr lang="en-ZA"/>
              <a:pPr>
                <a:defRPr/>
              </a:pPr>
              <a:t>2014/11/25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a:latin typeface="Book Antiqua" panose="02040602050305030304" pitchFamily="18" charset="0"/>
                <a:cs typeface="+mn-cs"/>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Book Antiqua" panose="02040602050305030304" pitchFamily="18" charset="0"/>
                <a:cs typeface="+mn-cs"/>
              </a:defRPr>
            </a:lvl1pPr>
          </a:lstStyle>
          <a:p>
            <a:pPr>
              <a:defRPr/>
            </a:pPr>
            <a:fld id="{2E9C91DD-5CE2-448E-A898-D65237E1D7E5}" type="slidenum">
              <a:rPr lang="en-ZA"/>
              <a:pPr>
                <a:defRPr/>
              </a:pPr>
              <a:t>‹#›</a:t>
            </a:fld>
            <a:endParaRPr lang="en-ZA"/>
          </a:p>
        </p:txBody>
      </p:sp>
    </p:spTree>
    <p:extLst>
      <p:ext uri="{BB962C8B-B14F-4D97-AF65-F5344CB8AC3E}">
        <p14:creationId xmlns:p14="http://schemas.microsoft.com/office/powerpoint/2010/main" val="347664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83CABDE4-12BA-4064-BB73-EDAC795CF70A}" type="datetimeFigureOut">
              <a:rPr lang="en-ZA"/>
              <a:pPr>
                <a:defRPr/>
              </a:pPr>
              <a:t>2014/11/25</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600">
                <a:latin typeface="Book Antiqua" panose="02040602050305030304" pitchFamily="18" charset="0"/>
                <a:cs typeface="+mn-cs"/>
              </a:defRPr>
            </a:lvl1pPr>
          </a:lstStyle>
          <a:p>
            <a:pPr>
              <a:defRPr/>
            </a:pPr>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E0F0CF0A-26BB-4F42-AA4A-B94F6ACCE295}" type="slidenum">
              <a:rPr lang="en-ZA"/>
              <a:pPr>
                <a:defRPr/>
              </a:pPr>
              <a:t>‹#›</a:t>
            </a:fld>
            <a:endParaRPr lang="en-ZA"/>
          </a:p>
        </p:txBody>
      </p:sp>
    </p:spTree>
    <p:extLst>
      <p:ext uri="{BB962C8B-B14F-4D97-AF65-F5344CB8AC3E}">
        <p14:creationId xmlns:p14="http://schemas.microsoft.com/office/powerpoint/2010/main" val="1895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6BDD7C70-4E8F-4B1C-9BE8-B3FCB1CC75DF}" type="datetimeFigureOut">
              <a:rPr lang="en-ZA"/>
              <a:pPr>
                <a:defRPr/>
              </a:pPr>
              <a:t>2014/11/25</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sz="1600">
                <a:latin typeface="Book Antiqua" panose="02040602050305030304" pitchFamily="18" charset="0"/>
                <a:cs typeface="+mn-cs"/>
              </a:defRPr>
            </a:lvl1pPr>
          </a:lstStyle>
          <a:p>
            <a:pPr>
              <a:defRPr/>
            </a:pPr>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latin typeface="Book Antiqua" panose="02040602050305030304" pitchFamily="18" charset="0"/>
                <a:cs typeface="+mn-cs"/>
              </a:defRPr>
            </a:lvl1pPr>
          </a:lstStyle>
          <a:p>
            <a:pPr>
              <a:defRPr/>
            </a:pPr>
            <a:fld id="{F9D278D8-B4D9-40C7-9915-83DCE7F754BD}" type="slidenum">
              <a:rPr lang="en-ZA"/>
              <a:pPr>
                <a:defRPr/>
              </a:pPr>
              <a:t>‹#›</a:t>
            </a:fld>
            <a:endParaRPr lang="en-ZA"/>
          </a:p>
        </p:txBody>
      </p:sp>
    </p:spTree>
    <p:extLst>
      <p:ext uri="{BB962C8B-B14F-4D97-AF65-F5344CB8AC3E}">
        <p14:creationId xmlns:p14="http://schemas.microsoft.com/office/powerpoint/2010/main" val="211874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56B06B8-1409-42E9-A67D-970831340108}" type="datetimeFigureOut">
              <a:rPr lang="en-ZA"/>
              <a:pPr>
                <a:defRPr/>
              </a:pPr>
              <a:t>2014/11/25</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44E37E-9D68-4728-B9AC-220BD3186832}" type="slidenum">
              <a:rPr lang="en-ZA"/>
              <a:pPr>
                <a:defRPr/>
              </a:pPr>
              <a:t>‹#›</a:t>
            </a:fld>
            <a:endParaRPr lang="en-ZA"/>
          </a:p>
        </p:txBody>
      </p:sp>
    </p:spTree>
    <p:extLst>
      <p:ext uri="{BB962C8B-B14F-4D97-AF65-F5344CB8AC3E}">
        <p14:creationId xmlns:p14="http://schemas.microsoft.com/office/powerpoint/2010/main" val="40389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28A558-8963-4DA6-B00B-457C96D80F4A}" type="datetimeFigureOut">
              <a:rPr lang="en-ZA"/>
              <a:pPr>
                <a:defRPr/>
              </a:pPr>
              <a:t>2014/11/25</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EE5A0D-D54A-4967-BE07-DD28C69918D0}" type="slidenum">
              <a:rPr lang="en-ZA"/>
              <a:pPr>
                <a:defRPr/>
              </a:pPr>
              <a:t>‹#›</a:t>
            </a:fld>
            <a:endParaRPr lang="en-ZA"/>
          </a:p>
        </p:txBody>
      </p:sp>
    </p:spTree>
    <p:extLst>
      <p:ext uri="{BB962C8B-B14F-4D97-AF65-F5344CB8AC3E}">
        <p14:creationId xmlns:p14="http://schemas.microsoft.com/office/powerpoint/2010/main" val="167621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E80672-D66A-4C23-9B0B-B250352F9AD7}" type="datetimeFigureOut">
              <a:rPr lang="en-ZA"/>
              <a:pPr>
                <a:defRPr/>
              </a:pPr>
              <a:t>2014/11/25</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46547F-16B5-4965-BF0C-444CB046867D}" type="slidenum">
              <a:rPr lang="en-ZA"/>
              <a:pPr>
                <a:defRPr/>
              </a:pPr>
              <a:t>‹#›</a:t>
            </a:fld>
            <a:endParaRPr lang="en-ZA"/>
          </a:p>
        </p:txBody>
      </p:sp>
    </p:spTree>
    <p:extLst>
      <p:ext uri="{BB962C8B-B14F-4D97-AF65-F5344CB8AC3E}">
        <p14:creationId xmlns:p14="http://schemas.microsoft.com/office/powerpoint/2010/main" val="23570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AC839E7-2970-49D1-A747-5CAF1DF4C283}" type="datetimeFigureOut">
              <a:rPr lang="en-ZA"/>
              <a:pPr>
                <a:defRPr/>
              </a:pPr>
              <a:t>2014/11/25</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FA0BE-88A7-4120-999B-5DDB45CA051E}" type="slidenum">
              <a:rPr lang="en-ZA"/>
              <a:pPr>
                <a:defRPr/>
              </a:pPr>
              <a:t>‹#›</a:t>
            </a:fld>
            <a:endParaRPr lang="en-ZA"/>
          </a:p>
        </p:txBody>
      </p:sp>
    </p:spTree>
    <p:extLst>
      <p:ext uri="{BB962C8B-B14F-4D97-AF65-F5344CB8AC3E}">
        <p14:creationId xmlns:p14="http://schemas.microsoft.com/office/powerpoint/2010/main" val="158818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pic>
        <p:nvPicPr>
          <p:cNvPr id="102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23138" y="5853113"/>
            <a:ext cx="12811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3850" y="5907088"/>
            <a:ext cx="33115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0" fontAlgn="base" hangingPunct="0">
        <a:spcBef>
          <a:spcPct val="0"/>
        </a:spcBef>
        <a:spcAft>
          <a:spcPct val="0"/>
        </a:spcAft>
        <a:defRPr sz="4400" kern="1200">
          <a:solidFill>
            <a:schemeClr val="tx1"/>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1"/>
          </a:solidFill>
          <a:latin typeface="Book Antiqua" pitchFamily="18" charset="0"/>
        </a:defRPr>
      </a:lvl2pPr>
      <a:lvl3pPr algn="ctr" rtl="0" eaLnBrk="0" fontAlgn="base" hangingPunct="0">
        <a:spcBef>
          <a:spcPct val="0"/>
        </a:spcBef>
        <a:spcAft>
          <a:spcPct val="0"/>
        </a:spcAft>
        <a:defRPr sz="4400">
          <a:solidFill>
            <a:schemeClr val="tx1"/>
          </a:solidFill>
          <a:latin typeface="Book Antiqua" pitchFamily="18" charset="0"/>
        </a:defRPr>
      </a:lvl3pPr>
      <a:lvl4pPr algn="ctr" rtl="0" eaLnBrk="0" fontAlgn="base" hangingPunct="0">
        <a:spcBef>
          <a:spcPct val="0"/>
        </a:spcBef>
        <a:spcAft>
          <a:spcPct val="0"/>
        </a:spcAft>
        <a:defRPr sz="4400">
          <a:solidFill>
            <a:schemeClr val="tx1"/>
          </a:solidFill>
          <a:latin typeface="Book Antiqua" pitchFamily="18" charset="0"/>
        </a:defRPr>
      </a:lvl4pPr>
      <a:lvl5pPr algn="ctr" rtl="0" eaLnBrk="0" fontAlgn="base" hangingPunct="0">
        <a:spcBef>
          <a:spcPct val="0"/>
        </a:spcBef>
        <a:spcAft>
          <a:spcPct val="0"/>
        </a:spcAft>
        <a:defRPr sz="4400">
          <a:solidFill>
            <a:schemeClr val="tx1"/>
          </a:solidFill>
          <a:latin typeface="Book Antiqua" pitchFamily="18" charset="0"/>
        </a:defRPr>
      </a:lvl5pPr>
      <a:lvl6pPr marL="457200" algn="ctr" rtl="0" fontAlgn="base">
        <a:spcBef>
          <a:spcPct val="0"/>
        </a:spcBef>
        <a:spcAft>
          <a:spcPct val="0"/>
        </a:spcAft>
        <a:defRPr sz="4400">
          <a:solidFill>
            <a:schemeClr val="tx1"/>
          </a:solidFill>
          <a:latin typeface="Book Antiqua" pitchFamily="18" charset="0"/>
        </a:defRPr>
      </a:lvl6pPr>
      <a:lvl7pPr marL="914400" algn="ctr" rtl="0" fontAlgn="base">
        <a:spcBef>
          <a:spcPct val="0"/>
        </a:spcBef>
        <a:spcAft>
          <a:spcPct val="0"/>
        </a:spcAft>
        <a:defRPr sz="4400">
          <a:solidFill>
            <a:schemeClr val="tx1"/>
          </a:solidFill>
          <a:latin typeface="Book Antiqua" pitchFamily="18" charset="0"/>
        </a:defRPr>
      </a:lvl7pPr>
      <a:lvl8pPr marL="1371600" algn="ctr" rtl="0" fontAlgn="base">
        <a:spcBef>
          <a:spcPct val="0"/>
        </a:spcBef>
        <a:spcAft>
          <a:spcPct val="0"/>
        </a:spcAft>
        <a:defRPr sz="4400">
          <a:solidFill>
            <a:schemeClr val="tx1"/>
          </a:solidFill>
          <a:latin typeface="Book Antiqua" pitchFamily="18" charset="0"/>
        </a:defRPr>
      </a:lvl8pPr>
      <a:lvl9pPr marL="1828800" algn="ctr" rtl="0" fontAlgn="base">
        <a:spcBef>
          <a:spcPct val="0"/>
        </a:spcBef>
        <a:spcAft>
          <a:spcPct val="0"/>
        </a:spcAft>
        <a:defRPr sz="4400">
          <a:solidFill>
            <a:schemeClr val="tx1"/>
          </a:solidFill>
          <a:latin typeface="Book Antiqu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Book Antiqua" panose="0204060205030503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Book Antiqua" panose="0204060205030503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Book Antiqua" panose="0204060205030503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Book Antiqua" panose="0204060205030503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77A852-E436-498F-9356-A3112E4CAA77}" type="datetimeFigureOut">
              <a:rPr lang="en-ZA"/>
              <a:pPr>
                <a:defRPr/>
              </a:pPr>
              <a:t>2014/11/25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068AD2-8D2E-481A-8B37-050D1815434C}" type="slidenum">
              <a:rPr lang="en-ZA"/>
              <a:pPr>
                <a:defRPr/>
              </a:pPr>
              <a:t>‹#›</a:t>
            </a:fld>
            <a:endParaRPr lang="en-ZA"/>
          </a:p>
        </p:txBody>
      </p:sp>
      <p:pic>
        <p:nvPicPr>
          <p:cNvPr id="2055"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28575"/>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Microsoft_Excel_97-2003_Worksheet5.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xcel_97-2003_Worksheet12.xls"/><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18.png"/><Relationship Id="rId5" Type="http://schemas.openxmlformats.org/officeDocument/2006/relationships/oleObject" Target="../embeddings/Microsoft_Excel_97-2003_Worksheet13.xls"/><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Excel_97-2003_Worksheet16.xls"/><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22.png"/><Relationship Id="rId5" Type="http://schemas.openxmlformats.org/officeDocument/2006/relationships/oleObject" Target="../embeddings/Microsoft_Excel_97-2003_Worksheet17.xls"/><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Excel_97-2003_Worksheet18.xls"/><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Excel_97-2003_Worksheet19.xls"/><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Excel_97-2003_Worksheet20.xls"/><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xcel_97-2003_Worksheet21.xls"/><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Excel_97-2003_Worksheet22.xls"/><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Excel_97-2003_Worksheet23.xls"/><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Excel_97-2003_Worksheet24.xls"/><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Excel_97-2003_Worksheet25.xls"/><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Excel_97-2003_Worksheet26.xls"/><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Excel_97-2003_Worksheet27.xls"/><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Excel_97-2003_Worksheet28.xls"/><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Excel_97-2003_Worksheet29.xls"/><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2403475"/>
          </a:xfrm>
        </p:spPr>
        <p:txBody>
          <a:bodyPr rtlCol="0">
            <a:normAutofit fontScale="90000"/>
          </a:bodyPr>
          <a:lstStyle/>
          <a:p>
            <a:pPr eaLnBrk="1" fontAlgn="auto" hangingPunct="1">
              <a:spcAft>
                <a:spcPts val="0"/>
              </a:spcAft>
              <a:defRPr/>
            </a:pPr>
            <a:r>
              <a:rPr lang="en-ZA" b="1" dirty="0" smtClean="0"/>
              <a:t>SERO PRESENTATION – RESPONDING TO THE SOCIO-ECONOMIC CHALLENGES OF MPUMALANGA</a:t>
            </a:r>
            <a:endParaRPr lang="en-ZA" b="1" dirty="0"/>
          </a:p>
        </p:txBody>
      </p:sp>
      <p:sp>
        <p:nvSpPr>
          <p:cNvPr id="3" name="Subtitle 2"/>
          <p:cNvSpPr>
            <a:spLocks noGrp="1"/>
          </p:cNvSpPr>
          <p:nvPr>
            <p:ph type="subTitle" idx="1"/>
          </p:nvPr>
        </p:nvSpPr>
        <p:spPr>
          <a:xfrm>
            <a:off x="1403350" y="4292600"/>
            <a:ext cx="6369050" cy="1346200"/>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n-ZA" dirty="0" smtClean="0"/>
              <a:t>Mpumalanga SMS Summit</a:t>
            </a:r>
          </a:p>
          <a:p>
            <a:pPr eaLnBrk="1" fontAlgn="auto" hangingPunct="1">
              <a:spcAft>
                <a:spcPts val="0"/>
              </a:spcAft>
              <a:buFont typeface="Arial" panose="020B0604020202020204" pitchFamily="34" charset="0"/>
              <a:buNone/>
              <a:defRPr/>
            </a:pPr>
            <a:r>
              <a:rPr lang="en-ZA" dirty="0" err="1" smtClean="0"/>
              <a:t>Ingwenyama</a:t>
            </a:r>
            <a:r>
              <a:rPr lang="en-ZA" dirty="0" smtClean="0"/>
              <a:t>, White River</a:t>
            </a:r>
          </a:p>
          <a:p>
            <a:pPr eaLnBrk="1" fontAlgn="auto" hangingPunct="1">
              <a:spcAft>
                <a:spcPts val="0"/>
              </a:spcAft>
              <a:buFont typeface="Arial" panose="020B0604020202020204" pitchFamily="34" charset="0"/>
              <a:buNone/>
              <a:defRPr/>
            </a:pPr>
            <a:r>
              <a:rPr lang="en-ZA" dirty="0" smtClean="0"/>
              <a:t>26-28 November 2014</a:t>
            </a:r>
            <a:endParaRPr lang="en-ZA" dirty="0"/>
          </a:p>
        </p:txBody>
      </p:sp>
      <p:sp>
        <p:nvSpPr>
          <p:cNvPr id="15364"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smtClean="0">
                <a:latin typeface="Book Antiqua" pitchFamily="18" charset="0"/>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88913"/>
            <a:ext cx="8382000" cy="609600"/>
          </a:xfrm>
        </p:spPr>
        <p:txBody>
          <a:bodyPr/>
          <a:lstStyle/>
          <a:p>
            <a:pPr eaLnBrk="1" hangingPunct="1"/>
            <a:r>
              <a:rPr lang="en-ZA" altLang="en-US" sz="3600" b="1" smtClean="0"/>
              <a:t>DEMOGRAPHICS OF MPUMALANGA</a:t>
            </a:r>
          </a:p>
        </p:txBody>
      </p:sp>
      <p:graphicFrame>
        <p:nvGraphicFramePr>
          <p:cNvPr id="24579" name="Chart 3"/>
          <p:cNvGraphicFramePr>
            <a:graphicFrameLocks/>
          </p:cNvGraphicFramePr>
          <p:nvPr/>
        </p:nvGraphicFramePr>
        <p:xfrm>
          <a:off x="406400" y="939800"/>
          <a:ext cx="8255000" cy="5664200"/>
        </p:xfrm>
        <a:graphic>
          <a:graphicData uri="http://schemas.openxmlformats.org/presentationml/2006/ole">
            <mc:AlternateContent xmlns:mc="http://schemas.openxmlformats.org/markup-compatibility/2006">
              <mc:Choice xmlns:v="urn:schemas-microsoft-com:vml" Requires="v">
                <p:oleObj spid="_x0000_s24607" r:id="rId3" imgW="8254699" imgH="5663675" progId="Excel.Chart.8">
                  <p:embed/>
                </p:oleObj>
              </mc:Choice>
              <mc:Fallback>
                <p:oleObj r:id="rId3" imgW="8254699" imgH="5663675"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939800"/>
                        <a:ext cx="82550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A3824E6D-ACAE-4B63-8218-909A76CF13B8}" type="slidenum">
              <a:rPr lang="en-ZA" smtClean="0"/>
              <a:pPr>
                <a:defRPr/>
              </a:pPr>
              <a:t>10</a:t>
            </a:fld>
            <a:endParaRPr lang="en-Z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Content Placeholder 5"/>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25637" r:id="rId4" imgW="8327858" imgH="4627265" progId="Excel.Chart.8">
                  <p:embed/>
                </p:oleObj>
              </mc:Choice>
              <mc:Fallback>
                <p:oleObj r:id="rId4" imgW="8327858" imgH="4627265"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Title 3"/>
          <p:cNvSpPr>
            <a:spLocks noGrp="1"/>
          </p:cNvSpPr>
          <p:nvPr>
            <p:ph type="title"/>
          </p:nvPr>
        </p:nvSpPr>
        <p:spPr>
          <a:xfrm>
            <a:off x="468313" y="25400"/>
            <a:ext cx="8458200" cy="1143000"/>
          </a:xfrm>
        </p:spPr>
        <p:txBody>
          <a:bodyPr/>
          <a:lstStyle/>
          <a:p>
            <a:pPr eaLnBrk="1" hangingPunct="1"/>
            <a:r>
              <a:rPr lang="en-ZA" altLang="en-US" sz="3600" b="1" smtClean="0"/>
              <a:t>DEMOGRAPHICS </a:t>
            </a:r>
          </a:p>
        </p:txBody>
      </p:sp>
      <p:cxnSp>
        <p:nvCxnSpPr>
          <p:cNvPr id="5" name="Straight Connector 4"/>
          <p:cNvCxnSpPr/>
          <p:nvPr/>
        </p:nvCxnSpPr>
        <p:spPr>
          <a:xfrm flipV="1">
            <a:off x="4548188" y="1647825"/>
            <a:ext cx="0" cy="356235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605" name="TextBox 6"/>
          <p:cNvSpPr txBox="1">
            <a:spLocks noChangeArrowheads="1"/>
          </p:cNvSpPr>
          <p:nvPr/>
        </p:nvSpPr>
        <p:spPr bwMode="auto">
          <a:xfrm>
            <a:off x="2195513" y="1370013"/>
            <a:ext cx="4608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buFontTx/>
              <a:buNone/>
            </a:pPr>
            <a:r>
              <a:rPr lang="en-ZA" altLang="en-US" sz="1200">
                <a:solidFill>
                  <a:srgbClr val="000000"/>
                </a:solidFill>
              </a:rPr>
              <a:t>Mpumalanga annual average population growth 2001-11 = 1.8%</a:t>
            </a:r>
          </a:p>
        </p:txBody>
      </p:sp>
      <p:sp>
        <p:nvSpPr>
          <p:cNvPr id="25606" name="TextBox 9"/>
          <p:cNvSpPr txBox="1">
            <a:spLocks noChangeArrowheads="1"/>
          </p:cNvSpPr>
          <p:nvPr/>
        </p:nvSpPr>
        <p:spPr bwMode="auto">
          <a:xfrm>
            <a:off x="7800975" y="4748213"/>
            <a:ext cx="1296988"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algn="ctr" eaLnBrk="1" hangingPunct="1">
              <a:spcBef>
                <a:spcPct val="0"/>
              </a:spcBef>
              <a:buFontTx/>
              <a:buNone/>
            </a:pPr>
            <a:r>
              <a:rPr lang="en-ZA" altLang="en-US" sz="800">
                <a:solidFill>
                  <a:srgbClr val="000000"/>
                </a:solidFill>
              </a:rPr>
              <a:t>Bubble size = share of Mpumalanga population in 2011</a:t>
            </a:r>
          </a:p>
        </p:txBody>
      </p:sp>
      <p:sp>
        <p:nvSpPr>
          <p:cNvPr id="13" name="TextBox 12"/>
          <p:cNvSpPr txBox="1">
            <a:spLocks noChangeArrowheads="1"/>
          </p:cNvSpPr>
          <p:nvPr/>
        </p:nvSpPr>
        <p:spPr bwMode="auto">
          <a:xfrm>
            <a:off x="6659563" y="1647825"/>
            <a:ext cx="2376487" cy="95408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algn="ctr" eaLnBrk="1" hangingPunct="1">
              <a:spcBef>
                <a:spcPct val="0"/>
              </a:spcBef>
              <a:buFontTx/>
              <a:buNone/>
            </a:pPr>
            <a:r>
              <a:rPr lang="en-ZA" altLang="en-US" sz="1400">
                <a:solidFill>
                  <a:srgbClr val="000000"/>
                </a:solidFill>
              </a:rPr>
              <a:t>By 2030, the share of </a:t>
            </a:r>
            <a:r>
              <a:rPr lang="en-ZA" altLang="en-US" sz="1400" b="1" u="sng">
                <a:solidFill>
                  <a:srgbClr val="1F497D"/>
                </a:solidFill>
              </a:rPr>
              <a:t>large 4</a:t>
            </a:r>
            <a:r>
              <a:rPr lang="en-ZA" altLang="en-US" sz="1400" b="1">
                <a:solidFill>
                  <a:srgbClr val="1F497D"/>
                </a:solidFill>
              </a:rPr>
              <a:t> </a:t>
            </a:r>
            <a:r>
              <a:rPr lang="en-ZA" altLang="en-US" sz="1400">
                <a:solidFill>
                  <a:srgbClr val="000000"/>
                </a:solidFill>
              </a:rPr>
              <a:t>unchanged at </a:t>
            </a:r>
            <a:r>
              <a:rPr lang="en-ZA" altLang="en-US" sz="1400" b="1">
                <a:solidFill>
                  <a:srgbClr val="000000"/>
                </a:solidFill>
              </a:rPr>
              <a:t>47.5%</a:t>
            </a:r>
            <a:r>
              <a:rPr lang="en-ZA" altLang="en-US" sz="1400">
                <a:solidFill>
                  <a:srgbClr val="000000"/>
                </a:solidFill>
              </a:rPr>
              <a:t>, whilst share of </a:t>
            </a:r>
            <a:r>
              <a:rPr lang="en-ZA" altLang="en-US" sz="1400" b="1" u="sng">
                <a:solidFill>
                  <a:srgbClr val="00B050"/>
                </a:solidFill>
              </a:rPr>
              <a:t>fast 4</a:t>
            </a:r>
            <a:r>
              <a:rPr lang="en-ZA" altLang="en-US" sz="1400">
                <a:solidFill>
                  <a:srgbClr val="000000"/>
                </a:solidFill>
              </a:rPr>
              <a:t> will increase from </a:t>
            </a:r>
            <a:r>
              <a:rPr lang="en-ZA" altLang="en-US" sz="1400" b="1">
                <a:solidFill>
                  <a:srgbClr val="000000"/>
                </a:solidFill>
              </a:rPr>
              <a:t>24.6%</a:t>
            </a:r>
            <a:r>
              <a:rPr lang="en-ZA" altLang="en-US" sz="1400">
                <a:solidFill>
                  <a:srgbClr val="000000"/>
                </a:solidFill>
              </a:rPr>
              <a:t> to </a:t>
            </a:r>
            <a:r>
              <a:rPr lang="en-ZA" altLang="en-US" sz="1400" b="1">
                <a:solidFill>
                  <a:srgbClr val="000000"/>
                </a:solidFill>
              </a:rPr>
              <a:t>33.4%</a:t>
            </a:r>
          </a:p>
        </p:txBody>
      </p:sp>
      <p:sp>
        <p:nvSpPr>
          <p:cNvPr id="22" name="Pie 21"/>
          <p:cNvSpPr/>
          <p:nvPr/>
        </p:nvSpPr>
        <p:spPr>
          <a:xfrm rot="10038595">
            <a:off x="3040063" y="1460500"/>
            <a:ext cx="3649662" cy="2762250"/>
          </a:xfrm>
          <a:prstGeom prst="pie">
            <a:avLst>
              <a:gd name="adj1" fmla="val 19188762"/>
              <a:gd name="adj2" fmla="val 13483330"/>
            </a:avLst>
          </a:prstGeom>
          <a:solidFill>
            <a:schemeClr val="tx2">
              <a:alpha val="27000"/>
            </a:schemeClr>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black"/>
              </a:solidFill>
            </a:endParaRPr>
          </a:p>
        </p:txBody>
      </p:sp>
      <p:sp>
        <p:nvSpPr>
          <p:cNvPr id="23" name="Oval 22"/>
          <p:cNvSpPr/>
          <p:nvPr/>
        </p:nvSpPr>
        <p:spPr>
          <a:xfrm>
            <a:off x="5148263" y="2841625"/>
            <a:ext cx="2447925" cy="2368550"/>
          </a:xfrm>
          <a:prstGeom prst="ellipse">
            <a:avLst/>
          </a:prstGeom>
          <a:solidFill>
            <a:srgbClr val="00B050">
              <a:alpha val="24000"/>
            </a:srgb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25610"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115888"/>
            <a:ext cx="8229600" cy="1052512"/>
          </a:xfrm>
        </p:spPr>
        <p:txBody>
          <a:bodyPr/>
          <a:lstStyle/>
          <a:p>
            <a:pPr eaLnBrk="1" hangingPunct="1"/>
            <a:r>
              <a:rPr lang="en-ZA" altLang="en-US" sz="3600" b="1" smtClean="0"/>
              <a:t>DEMOGRAPHICS</a:t>
            </a:r>
            <a:endParaRPr lang="en-US" altLang="en-US" sz="3600" smtClean="0"/>
          </a:p>
        </p:txBody>
      </p:sp>
      <p:sp>
        <p:nvSpPr>
          <p:cNvPr id="26627"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12</a:t>
            </a:r>
          </a:p>
        </p:txBody>
      </p:sp>
      <p:graphicFrame>
        <p:nvGraphicFramePr>
          <p:cNvPr id="5" name="Content Placeholder 4"/>
          <p:cNvGraphicFramePr>
            <a:graphicFrameLocks noGrp="1"/>
          </p:cNvGraphicFramePr>
          <p:nvPr>
            <p:ph idx="1"/>
          </p:nvPr>
        </p:nvGraphicFramePr>
        <p:xfrm>
          <a:off x="250825" y="1268413"/>
          <a:ext cx="8569326" cy="4467230"/>
        </p:xfrm>
        <a:graphic>
          <a:graphicData uri="http://schemas.openxmlformats.org/drawingml/2006/table">
            <a:tbl>
              <a:tblPr>
                <a:tableStyleId>{5C22544A-7EE6-4342-B048-85BDC9FD1C3A}</a:tableStyleId>
              </a:tblPr>
              <a:tblGrid>
                <a:gridCol w="2174955"/>
                <a:gridCol w="2131457"/>
                <a:gridCol w="2131457"/>
                <a:gridCol w="2131457"/>
              </a:tblGrid>
              <a:tr h="245787">
                <a:tc gridSpan="4">
                  <a:txBody>
                    <a:bodyPr/>
                    <a:lstStyle/>
                    <a:p>
                      <a:pPr algn="l" fontAlgn="b"/>
                      <a:r>
                        <a:rPr lang="en-ZA" sz="1400" b="1" i="0" u="none" strike="noStrike" baseline="0" dirty="0" smtClean="0">
                          <a:effectLst/>
                          <a:latin typeface="+mn-lt"/>
                        </a:rPr>
                        <a:t>Estimated population number by local municipal area, 2030</a:t>
                      </a:r>
                      <a:endParaRPr lang="en-ZA" sz="1400" b="1" i="0" u="none" strike="noStrike" dirty="0">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12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r>
              <a:tr h="402275">
                <a:tc>
                  <a:txBody>
                    <a:bodyPr/>
                    <a:lstStyle/>
                    <a:p>
                      <a:pPr algn="l" fontAlgn="b"/>
                      <a:r>
                        <a:rPr lang="en-ZA" sz="1200" b="1" u="none" strike="noStrike" dirty="0">
                          <a:effectLst/>
                          <a:latin typeface="+mn-lt"/>
                        </a:rPr>
                        <a:t>Region</a:t>
                      </a:r>
                      <a:endParaRPr lang="en-ZA" sz="1200" b="1" i="0" u="none" strike="noStrike" dirty="0">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Population number</a:t>
                      </a:r>
                    </a:p>
                    <a:p>
                      <a:pPr algn="ctr" fontAlgn="b"/>
                      <a:r>
                        <a:rPr lang="en-ZA" sz="1200" b="1" i="0" u="none" strike="noStrike" dirty="0" smtClean="0">
                          <a:effectLst/>
                          <a:latin typeface="+mn-lt"/>
                        </a:rPr>
                        <a:t>2011</a:t>
                      </a:r>
                      <a:endParaRPr lang="en-ZA" sz="1200" b="1" i="0" u="none" strike="noStrike" dirty="0">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Average annual growth rate </a:t>
                      </a:r>
                    </a:p>
                    <a:p>
                      <a:pPr algn="ctr" fontAlgn="b"/>
                      <a:r>
                        <a:rPr lang="en-ZA" sz="1200" b="1" i="0" u="none" strike="noStrike" dirty="0" smtClean="0">
                          <a:effectLst/>
                          <a:latin typeface="+mn-lt"/>
                        </a:rPr>
                        <a:t>2001-2011</a:t>
                      </a:r>
                      <a:endParaRPr lang="en-ZA" sz="1200" b="1" i="0" u="none" strike="noStrike" dirty="0">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Estimated population number      2030</a:t>
                      </a:r>
                      <a:endParaRPr lang="en-ZA" sz="1200" b="1" i="0" u="none" strike="noStrike" dirty="0">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2176">
                <a:tc>
                  <a:txBody>
                    <a:bodyPr/>
                    <a:lstStyle/>
                    <a:p>
                      <a:pPr algn="l" fontAlgn="ctr"/>
                      <a:r>
                        <a:rPr lang="en-ZA" sz="1200" b="1" i="0" u="none" strike="noStrike" dirty="0">
                          <a:solidFill>
                            <a:srgbClr val="000000"/>
                          </a:solidFill>
                          <a:effectLst/>
                          <a:latin typeface="+mn-lt"/>
                        </a:rPr>
                        <a:t>Dipaleseng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42 390</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50 </a:t>
                      </a:r>
                      <a:r>
                        <a:rPr lang="en-ZA" sz="1200" b="0" i="0" u="none" strike="noStrike" dirty="0">
                          <a:solidFill>
                            <a:srgbClr val="000000"/>
                          </a:solidFill>
                          <a:effectLst/>
                          <a:latin typeface="+mn-lt"/>
                        </a:rPr>
                        <a:t>601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dirty="0">
                          <a:solidFill>
                            <a:srgbClr val="000000"/>
                          </a:solidFill>
                          <a:effectLst/>
                          <a:latin typeface="+mn-lt"/>
                        </a:rPr>
                        <a:t>Emakhazeni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47 216</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56 </a:t>
                      </a:r>
                      <a:r>
                        <a:rPr lang="en-ZA" sz="1200" b="0" i="0" u="none" strike="noStrike" dirty="0">
                          <a:solidFill>
                            <a:srgbClr val="000000"/>
                          </a:solidFill>
                          <a:effectLst/>
                          <a:latin typeface="+mn-lt"/>
                        </a:rPr>
                        <a:t>381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Dr Pixley Ka Isaka Seme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83 235</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88 </a:t>
                      </a:r>
                      <a:r>
                        <a:rPr lang="en-ZA" sz="1200" b="0" i="0" u="none" strike="noStrike" dirty="0">
                          <a:solidFill>
                            <a:srgbClr val="000000"/>
                          </a:solidFill>
                          <a:effectLst/>
                          <a:latin typeface="+mn-lt"/>
                        </a:rPr>
                        <a:t>196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Umjindi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67 156</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102 </a:t>
                      </a:r>
                      <a:r>
                        <a:rPr lang="en-ZA" sz="1200" b="0" i="0" u="none" strike="noStrike" dirty="0">
                          <a:solidFill>
                            <a:srgbClr val="000000"/>
                          </a:solidFill>
                          <a:effectLst/>
                          <a:latin typeface="+mn-lt"/>
                        </a:rPr>
                        <a:t>546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Victor Khanye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75 452</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131 </a:t>
                      </a:r>
                      <a:r>
                        <a:rPr lang="en-ZA" sz="1200" b="0" i="0" u="none" strike="noStrike" dirty="0">
                          <a:solidFill>
                            <a:srgbClr val="000000"/>
                          </a:solidFill>
                          <a:effectLst/>
                          <a:latin typeface="+mn-lt"/>
                        </a:rPr>
                        <a:t>452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Thaba Chweu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98 387</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140 </a:t>
                      </a:r>
                      <a:r>
                        <a:rPr lang="en-ZA" sz="1200" b="0" i="0" u="none" strike="noStrike" dirty="0">
                          <a:solidFill>
                            <a:srgbClr val="000000"/>
                          </a:solidFill>
                          <a:effectLst/>
                          <a:latin typeface="+mn-lt"/>
                        </a:rPr>
                        <a:t>117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Lekwa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115 662</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143 </a:t>
                      </a:r>
                      <a:r>
                        <a:rPr lang="en-ZA" sz="1200" b="0" i="0" u="none" strike="noStrike" dirty="0">
                          <a:solidFill>
                            <a:srgbClr val="000000"/>
                          </a:solidFill>
                          <a:effectLst/>
                          <a:latin typeface="+mn-lt"/>
                        </a:rPr>
                        <a:t>464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Chief Alberl Luthuli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186 010</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a:solidFill>
                            <a:srgbClr val="FF0000"/>
                          </a:solidFill>
                          <a:effectLst/>
                          <a:latin typeface="+mn-lt"/>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182 </a:t>
                      </a:r>
                      <a:r>
                        <a:rPr lang="en-ZA" sz="1200" b="0" i="0" u="none" strike="noStrike" dirty="0">
                          <a:solidFill>
                            <a:srgbClr val="000000"/>
                          </a:solidFill>
                          <a:effectLst/>
                          <a:latin typeface="+mn-lt"/>
                        </a:rPr>
                        <a:t>746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Msukaligwa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149 377</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210 </a:t>
                      </a:r>
                      <a:r>
                        <a:rPr lang="en-ZA" sz="1200" b="0" i="0" u="none" strike="noStrike" dirty="0">
                          <a:solidFill>
                            <a:srgbClr val="000000"/>
                          </a:solidFill>
                          <a:effectLst/>
                          <a:latin typeface="+mn-lt"/>
                        </a:rPr>
                        <a:t>153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Mkhondo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171 982</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243 </a:t>
                      </a:r>
                      <a:r>
                        <a:rPr lang="en-ZA" sz="1200" b="0" i="0" u="none" strike="noStrike" dirty="0">
                          <a:solidFill>
                            <a:srgbClr val="000000"/>
                          </a:solidFill>
                          <a:effectLst/>
                          <a:latin typeface="+mn-lt"/>
                        </a:rPr>
                        <a:t>960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Dr JS Moroka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249 705</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a:solidFill>
                            <a:srgbClr val="000000"/>
                          </a:solidFill>
                          <a:effectLst/>
                          <a:latin typeface="+mn-lt"/>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262 </a:t>
                      </a:r>
                      <a:r>
                        <a:rPr lang="en-ZA" sz="1200" b="0" i="0" u="none" strike="noStrike" dirty="0">
                          <a:solidFill>
                            <a:srgbClr val="000000"/>
                          </a:solidFill>
                          <a:effectLst/>
                          <a:latin typeface="+mn-lt"/>
                        </a:rPr>
                        <a:t>316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Thembisile Hani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310 458</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445 </a:t>
                      </a:r>
                      <a:r>
                        <a:rPr lang="en-ZA" sz="1200" b="0" i="0" u="none" strike="noStrike" dirty="0">
                          <a:solidFill>
                            <a:srgbClr val="000000"/>
                          </a:solidFill>
                          <a:effectLst/>
                          <a:latin typeface="+mn-lt"/>
                        </a:rPr>
                        <a:t>939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Govan Mbeki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294 538</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505 </a:t>
                      </a:r>
                      <a:r>
                        <a:rPr lang="en-ZA" sz="1200" b="0" i="0" u="none" strike="noStrike" dirty="0">
                          <a:solidFill>
                            <a:srgbClr val="000000"/>
                          </a:solidFill>
                          <a:effectLst/>
                          <a:latin typeface="+mn-lt"/>
                        </a:rPr>
                        <a:t>103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Nkomazi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393 030</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533 </a:t>
                      </a:r>
                      <a:r>
                        <a:rPr lang="en-ZA" sz="1200" b="0" i="0" u="none" strike="noStrike" dirty="0">
                          <a:solidFill>
                            <a:srgbClr val="000000"/>
                          </a:solidFill>
                          <a:effectLst/>
                          <a:latin typeface="+mn-lt"/>
                        </a:rPr>
                        <a:t>418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Steve Tshwete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a:t>
                      </a:r>
                      <a:r>
                        <a:rPr lang="en-ZA" sz="1200" b="1" i="0" u="none" strike="noStrike" dirty="0" smtClean="0">
                          <a:solidFill>
                            <a:srgbClr val="000000"/>
                          </a:solidFill>
                          <a:effectLst/>
                          <a:latin typeface="+mn-lt"/>
                        </a:rPr>
                        <a:t>229 831</a:t>
                      </a:r>
                      <a:endParaRPr lang="en-ZA"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n-lt"/>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a:t>
                      </a:r>
                      <a:r>
                        <a:rPr lang="en-ZA" sz="1200" b="1" i="0" u="none" strike="noStrike" dirty="0" smtClean="0">
                          <a:solidFill>
                            <a:srgbClr val="000000"/>
                          </a:solidFill>
                          <a:effectLst/>
                          <a:latin typeface="+mn-lt"/>
                        </a:rPr>
                        <a:t>567 </a:t>
                      </a:r>
                      <a:r>
                        <a:rPr lang="en-ZA" sz="1200" b="1" i="0" u="none" strike="noStrike" dirty="0">
                          <a:solidFill>
                            <a:srgbClr val="000000"/>
                          </a:solidFill>
                          <a:effectLst/>
                          <a:latin typeface="+mn-lt"/>
                        </a:rPr>
                        <a:t>889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Bushbuckridge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541 248</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a:solidFill>
                            <a:srgbClr val="000000"/>
                          </a:solidFill>
                          <a:effectLst/>
                          <a:latin typeface="+mn-lt"/>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628 </a:t>
                      </a:r>
                      <a:r>
                        <a:rPr lang="en-ZA" sz="1200" b="0" i="0" u="none" strike="noStrike" dirty="0">
                          <a:solidFill>
                            <a:srgbClr val="000000"/>
                          </a:solidFill>
                          <a:effectLst/>
                          <a:latin typeface="+mn-lt"/>
                        </a:rPr>
                        <a:t>920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a:solidFill>
                            <a:srgbClr val="000000"/>
                          </a:solidFill>
                          <a:effectLst/>
                          <a:latin typeface="+mn-lt"/>
                        </a:rPr>
                        <a:t>Emalahleni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a:t>
                      </a:r>
                      <a:r>
                        <a:rPr lang="en-ZA" sz="1200" b="1" i="0" u="none" strike="noStrike" dirty="0" smtClean="0">
                          <a:solidFill>
                            <a:srgbClr val="000000"/>
                          </a:solidFill>
                          <a:effectLst/>
                          <a:latin typeface="+mn-lt"/>
                        </a:rPr>
                        <a:t>395 466</a:t>
                      </a:r>
                      <a:endParaRPr lang="en-ZA" sz="12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1" i="0" u="none" strike="noStrike" dirty="0">
                          <a:solidFill>
                            <a:srgbClr val="000000"/>
                          </a:solidFill>
                          <a:effectLst/>
                          <a:latin typeface="+mn-lt"/>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a:t>
                      </a:r>
                      <a:r>
                        <a:rPr lang="en-ZA" sz="1200" b="1" i="0" u="none" strike="noStrike" dirty="0" smtClean="0">
                          <a:solidFill>
                            <a:srgbClr val="000000"/>
                          </a:solidFill>
                          <a:effectLst/>
                          <a:latin typeface="+mn-lt"/>
                        </a:rPr>
                        <a:t>781 </a:t>
                      </a:r>
                      <a:r>
                        <a:rPr lang="en-ZA" sz="1200" b="1" i="0" u="none" strike="noStrike" dirty="0">
                          <a:solidFill>
                            <a:srgbClr val="000000"/>
                          </a:solidFill>
                          <a:effectLst/>
                          <a:latin typeface="+mn-lt"/>
                        </a:rPr>
                        <a:t>008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176">
                <a:tc>
                  <a:txBody>
                    <a:bodyPr/>
                    <a:lstStyle/>
                    <a:p>
                      <a:pPr algn="l" fontAlgn="ctr"/>
                      <a:r>
                        <a:rPr lang="en-ZA" sz="1200" b="1" i="0" u="none" strike="noStrike" dirty="0">
                          <a:solidFill>
                            <a:srgbClr val="000000"/>
                          </a:solidFill>
                          <a:effectLst/>
                          <a:latin typeface="+mn-lt"/>
                        </a:rPr>
                        <a:t>Mbombela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ctr"/>
                      <a:r>
                        <a:rPr lang="en-ZA" sz="1200" b="0" i="0" u="none" strike="noStrike" dirty="0" smtClean="0">
                          <a:solidFill>
                            <a:srgbClr val="000000"/>
                          </a:solidFill>
                          <a:effectLst/>
                          <a:latin typeface="+mn-lt"/>
                        </a:rPr>
                        <a:t>	588 794</a:t>
                      </a:r>
                      <a:endParaRPr lang="en-ZA" sz="12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a:solidFill>
                            <a:srgbClr val="000000"/>
                          </a:solidFill>
                          <a:effectLst/>
                          <a:latin typeface="+mn-lt"/>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200" b="0" i="0" u="none" strike="noStrike" dirty="0" smtClean="0">
                          <a:solidFill>
                            <a:srgbClr val="000000"/>
                          </a:solidFill>
                          <a:effectLst/>
                          <a:latin typeface="+mn-lt"/>
                        </a:rPr>
                        <a:t>	878 </a:t>
                      </a:r>
                      <a:r>
                        <a:rPr lang="en-ZA" sz="1200" b="0" i="0" u="none" strike="noStrike" dirty="0">
                          <a:solidFill>
                            <a:srgbClr val="000000"/>
                          </a:solidFill>
                          <a:effectLst/>
                          <a:latin typeface="+mn-lt"/>
                        </a:rPr>
                        <a:t>773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242888"/>
            <a:ext cx="8218487" cy="1660526"/>
          </a:xfrm>
        </p:spPr>
        <p:txBody>
          <a:bodyPr/>
          <a:lstStyle/>
          <a:p>
            <a:pPr eaLnBrk="1" hangingPunct="1"/>
            <a:r>
              <a:rPr lang="en-US" altLang="en-US" sz="3600" b="1" smtClean="0"/>
              <a:t>YOUTH INDICATORS</a:t>
            </a:r>
            <a:endParaRPr lang="en-ZA" altLang="en-US" sz="3600" b="1" smtClean="0"/>
          </a:p>
        </p:txBody>
      </p:sp>
      <p:graphicFrame>
        <p:nvGraphicFramePr>
          <p:cNvPr id="5" name="Content Placeholder 4"/>
          <p:cNvGraphicFramePr>
            <a:graphicFrameLocks noGrp="1"/>
          </p:cNvGraphicFramePr>
          <p:nvPr>
            <p:ph idx="1"/>
          </p:nvPr>
        </p:nvGraphicFramePr>
        <p:xfrm>
          <a:off x="179388" y="836613"/>
          <a:ext cx="8856663" cy="5159371"/>
        </p:xfrm>
        <a:graphic>
          <a:graphicData uri="http://schemas.openxmlformats.org/drawingml/2006/table">
            <a:tbl>
              <a:tblPr>
                <a:tableStyleId>{5C22544A-7EE6-4342-B048-85BDC9FD1C3A}</a:tableStyleId>
              </a:tblPr>
              <a:tblGrid>
                <a:gridCol w="1800135"/>
                <a:gridCol w="1764132"/>
                <a:gridCol w="1764132"/>
                <a:gridCol w="1764132"/>
                <a:gridCol w="1764132"/>
              </a:tblGrid>
              <a:tr h="229349">
                <a:tc gridSpan="5">
                  <a:txBody>
                    <a:bodyPr/>
                    <a:lstStyle/>
                    <a:p>
                      <a:pPr algn="l" fontAlgn="b"/>
                      <a:r>
                        <a:rPr lang="en-ZA" sz="1400" b="1" i="0" u="none" strike="noStrike" baseline="0" dirty="0" smtClean="0">
                          <a:effectLst/>
                          <a:latin typeface="+mn-lt"/>
                        </a:rPr>
                        <a:t>Relevant indicators regarding youth by region, 2011 Census</a:t>
                      </a:r>
                      <a:endParaRPr lang="en-ZA" sz="1400" b="1" i="0" u="none" strike="noStrike" dirty="0">
                        <a:effectLst/>
                        <a:latin typeface="+mn-lt"/>
                      </a:endParaRPr>
                    </a:p>
                  </a:txBody>
                  <a:tcPr marL="9525" marR="9525" marT="952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12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pPr algn="ctr" fontAlgn="b"/>
                      <a:endParaRPr lang="en-ZA" sz="12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352">
                <a:tc>
                  <a:txBody>
                    <a:bodyPr/>
                    <a:lstStyle/>
                    <a:p>
                      <a:pPr algn="l" fontAlgn="b"/>
                      <a:r>
                        <a:rPr lang="en-ZA" sz="1200" b="1" u="none" strike="noStrike" dirty="0">
                          <a:effectLst/>
                          <a:latin typeface="+mn-lt"/>
                        </a:rPr>
                        <a:t>Region</a:t>
                      </a:r>
                      <a:endParaRPr lang="en-ZA" sz="1200" b="1" i="0" u="none" strike="noStrike" dirty="0">
                        <a:effectLst/>
                        <a:latin typeface="+mn-lt"/>
                      </a:endParaRPr>
                    </a:p>
                  </a:txBody>
                  <a:tcPr marL="9525" marR="9525" marT="95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Young people</a:t>
                      </a:r>
                      <a:r>
                        <a:rPr lang="en-ZA" sz="1200" b="1" i="0" u="none" strike="noStrike" baseline="0" dirty="0" smtClean="0">
                          <a:effectLst/>
                          <a:latin typeface="+mn-lt"/>
                        </a:rPr>
                        <a:t> (0-34 years) as % of population</a:t>
                      </a:r>
                      <a:endParaRPr lang="en-ZA" sz="1200" b="1" i="0" u="none" strike="noStrike" dirty="0">
                        <a:effectLst/>
                        <a:latin typeface="+mn-lt"/>
                      </a:endParaRPr>
                    </a:p>
                  </a:txBody>
                  <a:tcPr marL="9525" marR="9525" marT="95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Child headed households as % of</a:t>
                      </a:r>
                      <a:r>
                        <a:rPr lang="en-ZA" sz="1200" b="1" i="0" u="none" strike="noStrike" baseline="0" dirty="0" smtClean="0">
                          <a:effectLst/>
                          <a:latin typeface="+mn-lt"/>
                        </a:rPr>
                        <a:t> total </a:t>
                      </a:r>
                      <a:r>
                        <a:rPr lang="en-ZA" sz="1200" b="1" i="0" u="none" strike="noStrike" dirty="0" smtClean="0">
                          <a:effectLst/>
                          <a:latin typeface="+mn-lt"/>
                        </a:rPr>
                        <a:t>households</a:t>
                      </a:r>
                      <a:endParaRPr lang="en-ZA" sz="1200" b="1" i="0" u="none" strike="noStrike" dirty="0">
                        <a:effectLst/>
                        <a:latin typeface="+mn-lt"/>
                      </a:endParaRPr>
                    </a:p>
                  </a:txBody>
                  <a:tcPr marL="9525" marR="9525" marT="95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Child support</a:t>
                      </a:r>
                      <a:r>
                        <a:rPr lang="en-ZA" sz="1200" b="1" i="0" u="none" strike="noStrike" baseline="0" dirty="0" smtClean="0">
                          <a:effectLst/>
                          <a:latin typeface="+mn-lt"/>
                        </a:rPr>
                        <a:t> grant as % of total grants</a:t>
                      </a:r>
                    </a:p>
                    <a:p>
                      <a:pPr algn="ctr" fontAlgn="b"/>
                      <a:r>
                        <a:rPr lang="en-ZA" sz="1200" b="1" i="0" u="none" strike="noStrike" baseline="0" dirty="0" smtClean="0">
                          <a:effectLst/>
                          <a:latin typeface="+mn-lt"/>
                        </a:rPr>
                        <a:t>(2013/14)</a:t>
                      </a:r>
                      <a:endParaRPr lang="en-ZA" sz="1200" b="1" i="0" u="none" strike="noStrike" dirty="0">
                        <a:effectLst/>
                        <a:latin typeface="+mn-lt"/>
                      </a:endParaRPr>
                    </a:p>
                  </a:txBody>
                  <a:tcPr marL="9525" marR="9525" marT="95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u="none" strike="noStrike" dirty="0" smtClean="0">
                          <a:effectLst/>
                          <a:latin typeface="+mn-lt"/>
                        </a:rPr>
                        <a:t>Youth unemployment rate</a:t>
                      </a:r>
                    </a:p>
                  </a:txBody>
                  <a:tcPr marL="9525" marR="9525" marT="952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7985">
                <a:tc>
                  <a:txBody>
                    <a:bodyPr/>
                    <a:lstStyle/>
                    <a:p>
                      <a:pPr algn="l" fontAlgn="b"/>
                      <a:r>
                        <a:rPr lang="en-ZA" sz="1200" b="1" i="1" u="none" strike="noStrike" dirty="0">
                          <a:effectLst/>
                          <a:latin typeface="+mn-lt"/>
                        </a:rPr>
                        <a:t>Gert Sibande</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69.0%</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0.7%</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72.3%</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smtClean="0">
                          <a:effectLst/>
                          <a:latin typeface="+mn-lt"/>
                        </a:rPr>
                        <a:t>38.4%</a:t>
                      </a:r>
                      <a:endParaRPr lang="en-ZA" sz="1200" b="1" i="1"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7985">
                <a:tc>
                  <a:txBody>
                    <a:bodyPr/>
                    <a:lstStyle/>
                    <a:p>
                      <a:pPr algn="l" fontAlgn="b"/>
                      <a:r>
                        <a:rPr lang="en-ZA" sz="1200" b="1" u="none" strike="noStrike" dirty="0">
                          <a:effectLst/>
                          <a:latin typeface="+mn-lt"/>
                        </a:rPr>
                        <a:t>Chief Albert Luthuli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72.5%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1.1%</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77.0%</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45.1%</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Msukaligwa</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69.1%</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71.5%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34.5%</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Mkhondo</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72.9%</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1.1%</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73.0%</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44.6%</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Dr Pixley Ka Isaka Seme</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69.3%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1.2%</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69.3%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45.1%</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Lekwa</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65.2%</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64.5%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35.2%</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Dipaleseng</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65.5%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0.4%</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62.3%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45.2%</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Govan Mbeki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66.4%</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0.4%</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65.3%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34.4%</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i="1" u="none" strike="noStrike" dirty="0">
                          <a:effectLst/>
                          <a:latin typeface="+mn-lt"/>
                        </a:rPr>
                        <a:t>Nkangala</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67.1%</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0.6%</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72.8%</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39.6%</a:t>
                      </a:r>
                      <a:endParaRPr lang="en-ZA" sz="1200" b="1" i="1"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7985">
                <a:tc>
                  <a:txBody>
                    <a:bodyPr/>
                    <a:lstStyle/>
                    <a:p>
                      <a:pPr algn="l" fontAlgn="b"/>
                      <a:r>
                        <a:rPr lang="en-ZA" sz="1200" b="1" u="none" strike="noStrike" dirty="0">
                          <a:effectLst/>
                          <a:latin typeface="+mn-lt"/>
                        </a:rPr>
                        <a:t>Victor Khanye</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65.5%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0.4%</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74.1%</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35.8%</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Emalahleni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65.6%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74.8%</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36.0%</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Steve Tshwete</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63.7%</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71.5%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27.1%</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Emakhazeni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65.6%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66.4%</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34.2%</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Thembisile Hani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68.7%</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0.9%</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76.6%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49.4%</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Dr JS Moroka</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66.9%</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1.0%</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70.2%</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61.4%</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i="1" u="none" strike="noStrike" dirty="0">
                          <a:effectLst/>
                          <a:latin typeface="+mn-lt"/>
                        </a:rPr>
                        <a:t>Ehlanzeni</a:t>
                      </a: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72.1%</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1.2%</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77.0%</a:t>
                      </a:r>
                      <a:endParaRPr lang="en-ZA" sz="1200" b="1" i="1"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smtClean="0">
                          <a:effectLst/>
                          <a:latin typeface="+mn-lt"/>
                        </a:rPr>
                        <a:t>44.2%</a:t>
                      </a:r>
                      <a:endParaRPr lang="en-ZA" sz="1200" b="1" i="1"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7985">
                <a:tc>
                  <a:txBody>
                    <a:bodyPr/>
                    <a:lstStyle/>
                    <a:p>
                      <a:pPr algn="l" fontAlgn="b"/>
                      <a:r>
                        <a:rPr lang="en-ZA" sz="1200" b="1" u="none" strike="noStrike" dirty="0">
                          <a:effectLst/>
                          <a:latin typeface="+mn-lt"/>
                        </a:rPr>
                        <a:t>Thaba Chweu</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63.7%</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66.4%</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27.1%</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Mbombela</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69.9%</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77.3%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37.6%</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Umjindi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67.3%</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0.6%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70.6%</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36.2%</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Nkomazi</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75.5%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1.5%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80.5%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42.3%</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Bushbuckridge</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smtClean="0">
                          <a:effectLst/>
                          <a:latin typeface="+mn-lt"/>
                        </a:rPr>
                        <a:t>74.0%</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2.0%</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effectLst/>
                          <a:latin typeface="+mn-lt"/>
                        </a:rPr>
                        <a:t>76.5%</a:t>
                      </a:r>
                      <a:endParaRPr lang="en-ZA" sz="1200" b="0"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u="none" strike="noStrike" dirty="0" smtClean="0">
                          <a:effectLst/>
                          <a:latin typeface="+mn-lt"/>
                        </a:rPr>
                        <a:t>64.6%</a:t>
                      </a:r>
                      <a:endParaRPr lang="en-ZA" sz="1200" b="0"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985">
                <a:tc>
                  <a:txBody>
                    <a:bodyPr/>
                    <a:lstStyle/>
                    <a:p>
                      <a:pPr algn="l" fontAlgn="b"/>
                      <a:r>
                        <a:rPr lang="en-ZA" sz="1200" b="1" u="none" strike="noStrike" dirty="0">
                          <a:effectLst/>
                          <a:latin typeface="+mn-lt"/>
                        </a:rPr>
                        <a:t>Mpumalanga</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u="none" strike="noStrike" dirty="0" smtClean="0">
                          <a:effectLst/>
                          <a:latin typeface="+mn-lt"/>
                        </a:rPr>
                        <a:t>69.4%</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0.9%</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0" u="none" strike="noStrike" dirty="0" smtClean="0">
                          <a:effectLst/>
                          <a:latin typeface="+mn-lt"/>
                        </a:rPr>
                        <a:t>74.5%</a:t>
                      </a:r>
                      <a:endParaRPr lang="en-ZA" sz="1200" b="1" i="0" u="none" strike="noStrike" dirty="0">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u="none" strike="noStrike" dirty="0" smtClean="0">
                          <a:effectLst/>
                          <a:latin typeface="+mn-lt"/>
                        </a:rPr>
                        <a:t>41.1%</a:t>
                      </a:r>
                      <a:endParaRPr lang="en-ZA" sz="1200" b="1" i="0" u="none" strike="noStrike" dirty="0">
                        <a:solidFill>
                          <a:srgbClr val="0000FF"/>
                        </a:solidFill>
                        <a:effectLst/>
                        <a:latin typeface="+mn-lt"/>
                      </a:endParaRPr>
                    </a:p>
                  </a:txBody>
                  <a:tcPr marL="9525" marR="9525"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27798"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5536" y="-171400"/>
            <a:ext cx="8291264" cy="1417638"/>
          </a:xfrm>
        </p:spPr>
        <p:txBody>
          <a:bodyPr/>
          <a:lstStyle/>
          <a:p>
            <a:pPr eaLnBrk="1" hangingPunct="1"/>
            <a:r>
              <a:rPr lang="en-ZA" altLang="en-US" sz="4000" b="1" dirty="0" smtClean="0"/>
              <a:t>ECONOMIC PERFORMANCE</a:t>
            </a:r>
            <a:endParaRPr lang="en-ZA" altLang="en-US" sz="4000" dirty="0" smtClean="0"/>
          </a:p>
        </p:txBody>
      </p:sp>
      <p:sp>
        <p:nvSpPr>
          <p:cNvPr id="3" name="Content Placeholder 2"/>
          <p:cNvSpPr>
            <a:spLocks noGrp="1"/>
          </p:cNvSpPr>
          <p:nvPr>
            <p:ph idx="1"/>
          </p:nvPr>
        </p:nvSpPr>
        <p:spPr>
          <a:xfrm>
            <a:off x="395536" y="836712"/>
            <a:ext cx="8291264" cy="5289451"/>
          </a:xfrm>
        </p:spPr>
        <p:txBody>
          <a:bodyPr rtlCol="0">
            <a:normAutofit fontScale="55000" lnSpcReduction="20000"/>
          </a:bodyPr>
          <a:lstStyle/>
          <a:p>
            <a:pPr marL="180975" indent="-180975" algn="ctr" eaLnBrk="1" fontAlgn="auto" hangingPunct="1">
              <a:lnSpc>
                <a:spcPct val="110000"/>
              </a:lnSpc>
              <a:spcBef>
                <a:spcPts val="600"/>
              </a:spcBef>
              <a:spcAft>
                <a:spcPts val="0"/>
              </a:spcAft>
              <a:buFont typeface="Arial" panose="020B0604020202020204" pitchFamily="34" charset="0"/>
              <a:buNone/>
              <a:defRPr/>
            </a:pPr>
            <a:r>
              <a:rPr lang="en-ZA" b="1" dirty="0">
                <a:cs typeface="Arial" pitchFamily="34" charset="0"/>
              </a:rPr>
              <a:t>ECONOMIC GROWTH RESULTS &amp; FORECAST</a:t>
            </a: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ZA" dirty="0">
                <a:cs typeface="Arial" pitchFamily="34" charset="0"/>
              </a:rPr>
              <a:t>Economic growth </a:t>
            </a:r>
            <a:r>
              <a:rPr lang="en-ZA" b="1" dirty="0">
                <a:cs typeface="Arial" pitchFamily="34" charset="0"/>
              </a:rPr>
              <a:t>target</a:t>
            </a:r>
            <a:r>
              <a:rPr lang="en-ZA" dirty="0">
                <a:cs typeface="Arial" pitchFamily="34" charset="0"/>
              </a:rPr>
              <a:t> set at minimum average annual GDP growth of </a:t>
            </a:r>
            <a:r>
              <a:rPr lang="en-ZA" b="1" dirty="0">
                <a:cs typeface="Arial" pitchFamily="34" charset="0"/>
              </a:rPr>
              <a:t>5% </a:t>
            </a:r>
            <a:r>
              <a:rPr lang="en-ZA" dirty="0" smtClean="0">
                <a:cs typeface="Arial" pitchFamily="34" charset="0"/>
              </a:rPr>
              <a:t>(structural challenges – energy constraints, skills </a:t>
            </a:r>
            <a:r>
              <a:rPr lang="en-ZA" dirty="0" err="1" smtClean="0">
                <a:cs typeface="Arial" pitchFamily="34" charset="0"/>
              </a:rPr>
              <a:t>etc</a:t>
            </a:r>
            <a:r>
              <a:rPr lang="en-ZA" dirty="0" smtClean="0">
                <a:cs typeface="Arial" pitchFamily="34" charset="0"/>
              </a:rPr>
              <a:t>)</a:t>
            </a:r>
            <a:endParaRPr lang="en-ZA" dirty="0">
              <a:cs typeface="Arial" pitchFamily="34" charset="0"/>
            </a:endParaRP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US" dirty="0">
                <a:cs typeface="Arial" pitchFamily="34" charset="0"/>
              </a:rPr>
              <a:t>Provincial economic growth rate of </a:t>
            </a:r>
            <a:r>
              <a:rPr lang="en-US" dirty="0" smtClean="0">
                <a:cs typeface="Arial" pitchFamily="34" charset="0"/>
              </a:rPr>
              <a:t>just less than 3% </a:t>
            </a:r>
            <a:r>
              <a:rPr lang="en-US" dirty="0">
                <a:cs typeface="Arial" pitchFamily="34" charset="0"/>
              </a:rPr>
              <a:t>pa since 1995 – primary sector’s growth a modest </a:t>
            </a:r>
            <a:r>
              <a:rPr lang="en-US" b="1" dirty="0">
                <a:cs typeface="Arial" pitchFamily="34" charset="0"/>
              </a:rPr>
              <a:t>1.3% </a:t>
            </a:r>
            <a:r>
              <a:rPr lang="en-US" dirty="0" smtClean="0">
                <a:cs typeface="Arial" pitchFamily="34" charset="0"/>
              </a:rPr>
              <a:t>per annum </a:t>
            </a:r>
            <a:endParaRPr lang="en-US" dirty="0">
              <a:cs typeface="Arial" pitchFamily="34" charset="0"/>
            </a:endParaRP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US" dirty="0">
                <a:cs typeface="Arial" pitchFamily="34" charset="0"/>
              </a:rPr>
              <a:t>Lower than national growth with the exception of 1995-1999</a:t>
            </a: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US" dirty="0">
                <a:cs typeface="Arial" pitchFamily="34" charset="0"/>
              </a:rPr>
              <a:t>Before </a:t>
            </a:r>
            <a:r>
              <a:rPr lang="en-US" dirty="0" smtClean="0">
                <a:cs typeface="Arial" pitchFamily="34" charset="0"/>
              </a:rPr>
              <a:t>the recession the end of 2008, the provincial </a:t>
            </a:r>
            <a:r>
              <a:rPr lang="en-US" dirty="0">
                <a:cs typeface="Arial" pitchFamily="34" charset="0"/>
              </a:rPr>
              <a:t>growth rate was more than </a:t>
            </a:r>
            <a:r>
              <a:rPr lang="en-US" b="1" dirty="0" smtClean="0">
                <a:cs typeface="Arial" pitchFamily="34" charset="0"/>
              </a:rPr>
              <a:t>4%</a:t>
            </a:r>
            <a:r>
              <a:rPr lang="en-US" dirty="0" smtClean="0">
                <a:cs typeface="Arial" pitchFamily="34" charset="0"/>
              </a:rPr>
              <a:t> per annum between </a:t>
            </a:r>
            <a:r>
              <a:rPr lang="en-US" dirty="0">
                <a:cs typeface="Arial" pitchFamily="34" charset="0"/>
              </a:rPr>
              <a:t>2005 &amp; 2007      </a:t>
            </a:r>
            <a:endParaRPr lang="en-ZA" dirty="0">
              <a:cs typeface="Arial" pitchFamily="34" charset="0"/>
            </a:endParaRP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ZA" dirty="0">
                <a:cs typeface="Arial" pitchFamily="34" charset="0"/>
              </a:rPr>
              <a:t>Between 2009 &amp; </a:t>
            </a:r>
            <a:r>
              <a:rPr lang="en-ZA" dirty="0" smtClean="0">
                <a:cs typeface="Arial" pitchFamily="34" charset="0"/>
              </a:rPr>
              <a:t>2013, </a:t>
            </a:r>
            <a:r>
              <a:rPr lang="en-ZA" dirty="0">
                <a:cs typeface="Arial" pitchFamily="34" charset="0"/>
              </a:rPr>
              <a:t>Mpumalanga’s GDP growth was </a:t>
            </a:r>
            <a:r>
              <a:rPr lang="en-ZA" dirty="0" smtClean="0">
                <a:cs typeface="Arial" pitchFamily="34" charset="0"/>
              </a:rPr>
              <a:t>only </a:t>
            </a:r>
            <a:r>
              <a:rPr lang="en-ZA" b="1" dirty="0" smtClean="0">
                <a:cs typeface="Arial" pitchFamily="34" charset="0"/>
              </a:rPr>
              <a:t>2.2% </a:t>
            </a:r>
            <a:r>
              <a:rPr lang="en-ZA" dirty="0" smtClean="0">
                <a:cs typeface="Arial" pitchFamily="34" charset="0"/>
              </a:rPr>
              <a:t>per annum – 1.7% growth rate last year</a:t>
            </a:r>
            <a:r>
              <a:rPr lang="en-ZA" b="1" dirty="0" smtClean="0">
                <a:cs typeface="Arial" pitchFamily="34" charset="0"/>
              </a:rPr>
              <a:t> </a:t>
            </a: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US" altLang="en-US" dirty="0" smtClean="0">
                <a:cs typeface="Arial" pitchFamily="34" charset="0"/>
              </a:rPr>
              <a:t>Growth </a:t>
            </a:r>
            <a:r>
              <a:rPr lang="en-US" altLang="en-US" dirty="0">
                <a:cs typeface="Arial" pitchFamily="34" charset="0"/>
              </a:rPr>
              <a:t>prospects for 2014 not good – national growth </a:t>
            </a:r>
            <a:r>
              <a:rPr lang="en-US" altLang="en-US" b="1" dirty="0">
                <a:solidFill>
                  <a:srgbClr val="FF0000"/>
                </a:solidFill>
                <a:cs typeface="Arial" pitchFamily="34" charset="0"/>
              </a:rPr>
              <a:t>-1.6% </a:t>
            </a:r>
            <a:r>
              <a:rPr lang="en-US" altLang="en-US" dirty="0">
                <a:cs typeface="Arial" pitchFamily="34" charset="0"/>
              </a:rPr>
              <a:t>in Q1 2014, </a:t>
            </a:r>
            <a:r>
              <a:rPr lang="en-US" altLang="en-US" b="1" dirty="0">
                <a:cs typeface="Arial" pitchFamily="34" charset="0"/>
              </a:rPr>
              <a:t>0.5%</a:t>
            </a:r>
            <a:r>
              <a:rPr lang="en-US" altLang="en-US" dirty="0">
                <a:cs typeface="Arial" pitchFamily="34" charset="0"/>
              </a:rPr>
              <a:t> in Q2 &amp; 1.4% in Q3 2014 – NT &amp; SARB forecast </a:t>
            </a:r>
            <a:r>
              <a:rPr lang="en-US" altLang="en-US" b="1" dirty="0">
                <a:cs typeface="Arial" pitchFamily="34" charset="0"/>
              </a:rPr>
              <a:t>1.4%</a:t>
            </a:r>
            <a:r>
              <a:rPr lang="en-US" altLang="en-US" dirty="0">
                <a:cs typeface="Arial" pitchFamily="34" charset="0"/>
              </a:rPr>
              <a:t> for full year – mining &amp; manufacturing low/negative growth in the first 3 quarters of </a:t>
            </a:r>
            <a:r>
              <a:rPr lang="en-US" altLang="en-US" dirty="0" smtClean="0">
                <a:cs typeface="Arial" pitchFamily="34" charset="0"/>
              </a:rPr>
              <a:t>2014 - 1.3</a:t>
            </a:r>
            <a:r>
              <a:rPr lang="en-US" altLang="en-US" dirty="0">
                <a:cs typeface="Arial" pitchFamily="34" charset="0"/>
              </a:rPr>
              <a:t>% growth expected for Mpumalanga this year</a:t>
            </a:r>
          </a:p>
          <a:p>
            <a:pPr marL="180975" indent="-180975" algn="just" eaLnBrk="1" fontAlgn="auto" hangingPunct="1">
              <a:lnSpc>
                <a:spcPct val="120000"/>
              </a:lnSpc>
              <a:spcBef>
                <a:spcPts val="600"/>
              </a:spcBef>
              <a:spcAft>
                <a:spcPts val="0"/>
              </a:spcAft>
              <a:buFont typeface="Arial" panose="020B0604020202020204" pitchFamily="34" charset="0"/>
              <a:buChar char="•"/>
              <a:defRPr/>
            </a:pPr>
            <a:r>
              <a:rPr lang="en-ZA" dirty="0" smtClean="0">
                <a:cs typeface="Arial" pitchFamily="34" charset="0"/>
              </a:rPr>
              <a:t>Forecasted </a:t>
            </a:r>
            <a:r>
              <a:rPr lang="en-ZA" dirty="0">
                <a:cs typeface="Arial" pitchFamily="34" charset="0"/>
              </a:rPr>
              <a:t>average annual GDP growth for Mpumalanga between 2013 &amp; 2018 </a:t>
            </a:r>
            <a:r>
              <a:rPr lang="en-ZA" dirty="0" smtClean="0">
                <a:cs typeface="Arial" pitchFamily="34" charset="0"/>
              </a:rPr>
              <a:t>below 3.0%</a:t>
            </a:r>
            <a:r>
              <a:rPr lang="en-ZA" b="1" dirty="0" smtClean="0">
                <a:cs typeface="Arial" pitchFamily="34" charset="0"/>
              </a:rPr>
              <a:t> </a:t>
            </a:r>
            <a:r>
              <a:rPr lang="en-ZA" dirty="0" smtClean="0">
                <a:cs typeface="Arial" pitchFamily="34" charset="0"/>
              </a:rPr>
              <a:t>per annum – global economic environment fragile &amp; uneven</a:t>
            </a:r>
            <a:endParaRPr lang="en-ZA" i="1" dirty="0">
              <a:cs typeface="Arial" pitchFamily="34" charset="0"/>
            </a:endParaRPr>
          </a:p>
          <a:p>
            <a:pPr marL="180975" indent="-180975" algn="ctr" eaLnBrk="1" fontAlgn="auto" hangingPunct="1">
              <a:lnSpc>
                <a:spcPct val="120000"/>
              </a:lnSpc>
              <a:spcBef>
                <a:spcPts val="600"/>
              </a:spcBef>
              <a:spcAft>
                <a:spcPts val="0"/>
              </a:spcAft>
              <a:buFont typeface="Arial" panose="020B0604020202020204" pitchFamily="34" charset="0"/>
              <a:buNone/>
              <a:defRPr/>
            </a:pPr>
            <a:r>
              <a:rPr lang="en-ZA" sz="2400" i="1" dirty="0" smtClean="0">
                <a:cs typeface="Arial" pitchFamily="34" charset="0"/>
              </a:rPr>
              <a:t> </a:t>
            </a:r>
            <a:endParaRPr lang="en-ZA" sz="2400" i="1" dirty="0">
              <a:cs typeface="Arial" pitchFamily="34" charset="0"/>
            </a:endParaRPr>
          </a:p>
          <a:p>
            <a:pPr eaLnBrk="1" fontAlgn="auto" hangingPunct="1">
              <a:spcAft>
                <a:spcPts val="0"/>
              </a:spcAft>
              <a:buFont typeface="Arial" panose="020B0604020202020204" pitchFamily="34" charset="0"/>
              <a:buChar char="•"/>
              <a:defRPr/>
            </a:pPr>
            <a:endParaRPr lang="en-ZA" dirty="0"/>
          </a:p>
        </p:txBody>
      </p:sp>
      <p:sp>
        <p:nvSpPr>
          <p:cNvPr id="286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243408"/>
            <a:ext cx="8219256" cy="1508788"/>
          </a:xfrm>
        </p:spPr>
        <p:txBody>
          <a:bodyPr/>
          <a:lstStyle/>
          <a:p>
            <a:pPr eaLnBrk="1" hangingPunct="1"/>
            <a:r>
              <a:rPr lang="en-ZA" altLang="en-US" sz="4000" b="1" dirty="0" smtClean="0"/>
              <a:t>ECONOMIC PERFORMANCE</a:t>
            </a:r>
            <a:endParaRPr lang="en-ZA" altLang="en-US" sz="4000" dirty="0" smtClean="0"/>
          </a:p>
        </p:txBody>
      </p:sp>
      <p:sp>
        <p:nvSpPr>
          <p:cNvPr id="3" name="Content Placeholder 2"/>
          <p:cNvSpPr>
            <a:spLocks noGrp="1"/>
          </p:cNvSpPr>
          <p:nvPr>
            <p:ph idx="1"/>
          </p:nvPr>
        </p:nvSpPr>
        <p:spPr>
          <a:xfrm>
            <a:off x="467544" y="836712"/>
            <a:ext cx="8219257" cy="5289451"/>
          </a:xfrm>
        </p:spPr>
        <p:txBody>
          <a:bodyPr rtlCol="0">
            <a:normAutofit fontScale="62500" lnSpcReduction="20000"/>
          </a:bodyPr>
          <a:lstStyle/>
          <a:p>
            <a:pPr marL="180975" indent="-180975" algn="ctr" eaLnBrk="1" fontAlgn="auto" hangingPunct="1">
              <a:lnSpc>
                <a:spcPct val="110000"/>
              </a:lnSpc>
              <a:spcBef>
                <a:spcPts val="600"/>
              </a:spcBef>
              <a:spcAft>
                <a:spcPts val="600"/>
              </a:spcAft>
              <a:buFont typeface="Arial" panose="020B0604020202020204" pitchFamily="34" charset="0"/>
              <a:buNone/>
              <a:defRPr/>
            </a:pPr>
            <a:r>
              <a:rPr lang="en-ZA" altLang="en-US" b="1" dirty="0">
                <a:cs typeface="Arial" pitchFamily="34" charset="0"/>
              </a:rPr>
              <a:t>INDUSTRY GROWTH &amp; CONTRIBUTION</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ZA" altLang="en-US" dirty="0" smtClean="0">
                <a:cs typeface="Arial" pitchFamily="34" charset="0"/>
              </a:rPr>
              <a:t>No provincial industry/sector </a:t>
            </a:r>
            <a:r>
              <a:rPr lang="en-ZA" altLang="en-US" dirty="0">
                <a:cs typeface="Arial" pitchFamily="34" charset="0"/>
              </a:rPr>
              <a:t>with </a:t>
            </a:r>
            <a:r>
              <a:rPr lang="en-ZA" altLang="en-US" dirty="0" smtClean="0">
                <a:cs typeface="Arial" pitchFamily="34" charset="0"/>
              </a:rPr>
              <a:t>an average </a:t>
            </a:r>
            <a:r>
              <a:rPr lang="en-ZA" altLang="en-US" dirty="0">
                <a:cs typeface="Arial" pitchFamily="34" charset="0"/>
              </a:rPr>
              <a:t>annual economic growth in excess of the targeted 5% between 2009 &amp; </a:t>
            </a:r>
            <a:r>
              <a:rPr lang="en-ZA" altLang="en-US" dirty="0" smtClean="0">
                <a:cs typeface="Arial" pitchFamily="34" charset="0"/>
              </a:rPr>
              <a:t>2013</a:t>
            </a:r>
            <a:endParaRPr lang="en-ZA" altLang="en-US" dirty="0">
              <a:cs typeface="Arial" pitchFamily="34" charset="0"/>
            </a:endParaRP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ZA" altLang="en-US" dirty="0" smtClean="0">
                <a:cs typeface="Arial" pitchFamily="34" charset="0"/>
              </a:rPr>
              <a:t>Mining, trade and community services </a:t>
            </a:r>
            <a:r>
              <a:rPr lang="en-ZA" altLang="en-US" dirty="0">
                <a:cs typeface="Arial" pitchFamily="34" charset="0"/>
              </a:rPr>
              <a:t>achieved the highest economic </a:t>
            </a:r>
            <a:r>
              <a:rPr lang="en-ZA" altLang="en-US" dirty="0" smtClean="0">
                <a:cs typeface="Arial" pitchFamily="34" charset="0"/>
              </a:rPr>
              <a:t>growth rates between </a:t>
            </a:r>
            <a:r>
              <a:rPr lang="en-ZA" altLang="en-US" dirty="0">
                <a:cs typeface="Arial" pitchFamily="34" charset="0"/>
              </a:rPr>
              <a:t>2009 &amp; </a:t>
            </a:r>
            <a:r>
              <a:rPr lang="en-ZA" altLang="en-US" dirty="0" smtClean="0">
                <a:cs typeface="Arial" pitchFamily="34" charset="0"/>
              </a:rPr>
              <a:t>2013 (2.3% </a:t>
            </a:r>
            <a:r>
              <a:rPr lang="en-ZA" altLang="en-US" dirty="0">
                <a:cs typeface="Arial" pitchFamily="34" charset="0"/>
              </a:rPr>
              <a:t>per </a:t>
            </a:r>
            <a:r>
              <a:rPr lang="en-ZA" altLang="en-US" dirty="0" smtClean="0">
                <a:cs typeface="Arial" pitchFamily="34" charset="0"/>
              </a:rPr>
              <a:t>annum) </a:t>
            </a:r>
            <a:r>
              <a:rPr lang="en-ZA" altLang="en-US" dirty="0">
                <a:cs typeface="Arial" pitchFamily="34" charset="0"/>
              </a:rPr>
              <a:t>&amp; agriculture the lowest </a:t>
            </a:r>
            <a:r>
              <a:rPr lang="en-ZA" altLang="en-US" dirty="0" smtClean="0">
                <a:cs typeface="Arial" pitchFamily="34" charset="0"/>
              </a:rPr>
              <a:t>(</a:t>
            </a:r>
            <a:r>
              <a:rPr lang="en-ZA" altLang="en-US" b="1" dirty="0" smtClean="0">
                <a:solidFill>
                  <a:srgbClr val="FF0000"/>
                </a:solidFill>
                <a:cs typeface="Arial" pitchFamily="34" charset="0"/>
              </a:rPr>
              <a:t>-0.7% </a:t>
            </a:r>
            <a:r>
              <a:rPr lang="en-ZA" altLang="en-US" dirty="0">
                <a:cs typeface="Arial" pitchFamily="34" charset="0"/>
              </a:rPr>
              <a:t>per </a:t>
            </a:r>
            <a:r>
              <a:rPr lang="en-ZA" altLang="en-US" dirty="0" smtClean="0">
                <a:cs typeface="Arial" pitchFamily="34" charset="0"/>
              </a:rPr>
              <a:t>annum) – agriculture performing much better in 2014</a:t>
            </a:r>
            <a:endParaRPr lang="en-US" altLang="en-US" dirty="0" smtClean="0">
              <a:cs typeface="Arial" pitchFamily="34" charset="0"/>
            </a:endParaRP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US" altLang="en-US" dirty="0" smtClean="0">
                <a:cs typeface="Arial" pitchFamily="34" charset="0"/>
              </a:rPr>
              <a:t>According to the latest re-based and revised GDP figures of </a:t>
            </a:r>
            <a:r>
              <a:rPr lang="en-US" altLang="en-US" dirty="0" err="1" smtClean="0">
                <a:cs typeface="Arial" pitchFamily="34" charset="0"/>
              </a:rPr>
              <a:t>StatsSA</a:t>
            </a:r>
            <a:r>
              <a:rPr lang="en-US" altLang="en-US" dirty="0" smtClean="0">
                <a:cs typeface="Arial" pitchFamily="34" charset="0"/>
              </a:rPr>
              <a:t>, mining is the largest industry of Mpumalanga with a contribution of </a:t>
            </a:r>
            <a:r>
              <a:rPr lang="en-US" altLang="en-US" dirty="0" smtClean="0">
                <a:cs typeface="Arial" pitchFamily="34" charset="0"/>
              </a:rPr>
              <a:t> </a:t>
            </a:r>
            <a:r>
              <a:rPr lang="en-US" altLang="en-US" dirty="0" smtClean="0">
                <a:cs typeface="Arial" pitchFamily="34" charset="0"/>
              </a:rPr>
              <a:t>25% to the provincial economic cake – other large industries with contributions of more than 12% include finance, manufacturing, trade &amp; community services (2010 constant prices) </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US" altLang="en-US" dirty="0" smtClean="0">
                <a:cs typeface="Arial" pitchFamily="34" charset="0"/>
              </a:rPr>
              <a:t>Contribution of Mpumalanga to the SA economy in 2013, 7.6% (size of provincial economy R270 billion) &amp; substantial contributions to the national economy in the following industries/sectors – mining (23.7%), agriculture (8.4%) and utilities (8.1%) – all in current prices</a:t>
            </a:r>
          </a:p>
          <a:p>
            <a:pPr marL="180975" indent="-180975" algn="just" eaLnBrk="1" fontAlgn="auto" hangingPunct="1">
              <a:lnSpc>
                <a:spcPct val="110000"/>
              </a:lnSpc>
              <a:spcBef>
                <a:spcPts val="600"/>
              </a:spcBef>
              <a:spcAft>
                <a:spcPts val="600"/>
              </a:spcAft>
              <a:buFont typeface="Arial" panose="020B0604020202020204" pitchFamily="34" charset="0"/>
              <a:buChar char="•"/>
              <a:defRPr/>
            </a:pPr>
            <a:endParaRPr lang="en-ZA" altLang="en-US" dirty="0">
              <a:cs typeface="Arial" pitchFamily="34" charset="0"/>
            </a:endParaRPr>
          </a:p>
          <a:p>
            <a:pPr marL="180975" indent="-180975" algn="ctr" eaLnBrk="1" fontAlgn="auto" hangingPunct="1">
              <a:lnSpc>
                <a:spcPct val="110000"/>
              </a:lnSpc>
              <a:spcBef>
                <a:spcPts val="600"/>
              </a:spcBef>
              <a:spcAft>
                <a:spcPts val="600"/>
              </a:spcAft>
              <a:buFont typeface="Arial" panose="020B0604020202020204" pitchFamily="34" charset="0"/>
              <a:buNone/>
              <a:defRPr/>
            </a:pPr>
            <a:endParaRPr lang="en-ZA" altLang="en-US" sz="2400" dirty="0"/>
          </a:p>
        </p:txBody>
      </p:sp>
      <p:sp>
        <p:nvSpPr>
          <p:cNvPr id="2970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ZA" altLang="en-US" sz="4000" b="1" smtClean="0"/>
              <a:t>ECONOMIC PERFORMANCE</a:t>
            </a:r>
            <a:endParaRPr lang="en-ZA" altLang="en-US" sz="400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03781356"/>
              </p:ext>
            </p:extLst>
          </p:nvPr>
        </p:nvGraphicFramePr>
        <p:xfrm>
          <a:off x="396875" y="1916113"/>
          <a:ext cx="8567739" cy="3539551"/>
        </p:xfrm>
        <a:graphic>
          <a:graphicData uri="http://schemas.openxmlformats.org/drawingml/2006/table">
            <a:tbl>
              <a:tblPr firstRow="1" firstCol="1" bandRow="1">
                <a:tableStyleId>{5C22544A-7EE6-4342-B048-85BDC9FD1C3A}</a:tableStyleId>
              </a:tblPr>
              <a:tblGrid>
                <a:gridCol w="1498080"/>
                <a:gridCol w="1178277"/>
                <a:gridCol w="1178277"/>
                <a:gridCol w="1119786"/>
                <a:gridCol w="1236765"/>
                <a:gridCol w="1178277"/>
                <a:gridCol w="1178277"/>
              </a:tblGrid>
              <a:tr h="494762">
                <a:tc>
                  <a:txBody>
                    <a:bodyPr/>
                    <a:lstStyle/>
                    <a:p>
                      <a:pPr>
                        <a:lnSpc>
                          <a:spcPct val="115000"/>
                        </a:lnSpc>
                        <a:spcAft>
                          <a:spcPts val="0"/>
                        </a:spcAft>
                      </a:pPr>
                      <a:r>
                        <a:rPr lang="en-ZA" sz="1400" dirty="0">
                          <a:solidFill>
                            <a:schemeClr val="tx1"/>
                          </a:solidFill>
                          <a:effectLst/>
                          <a:latin typeface="Book Antiqua" panose="02040602050305030304" pitchFamily="18" charset="0"/>
                        </a:rPr>
                        <a:t>Year</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Euro (€) Area</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Western Europe</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Eastern Europe</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Total Europe</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South Africa</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Mpumalanga</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76799">
                <a:tc>
                  <a:txBody>
                    <a:bodyPr/>
                    <a:lstStyle/>
                    <a:p>
                      <a:pPr>
                        <a:lnSpc>
                          <a:spcPct val="115000"/>
                        </a:lnSpc>
                        <a:spcAft>
                          <a:spcPts val="0"/>
                        </a:spcAft>
                      </a:pPr>
                      <a:r>
                        <a:rPr lang="en-ZA" sz="1400" dirty="0">
                          <a:solidFill>
                            <a:schemeClr val="tx1"/>
                          </a:solidFill>
                          <a:effectLst/>
                          <a:latin typeface="Book Antiqua" panose="02040602050305030304" pitchFamily="18" charset="0"/>
                        </a:rPr>
                        <a:t>2003</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0.7%</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1.2%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6.3%</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2.4%</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2.9%</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2.8%</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2004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2.2%</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7.1%</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3.5%</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4.6%</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4.0%</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2005</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1.7%</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2.0%</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5.6%</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2.9%</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5.3%</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4.4%</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2006</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3.3%</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3.2%</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7.5%</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4.3%</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5.6%</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4.2%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2007</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3.0%</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3.1%</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7.6%</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4.3%</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5.4%</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4.1%</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2008</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0.2%</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4.8%</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1.5%</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3.2%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1.3</a:t>
                      </a:r>
                      <a:r>
                        <a:rPr lang="en-ZA" sz="1400" dirty="0">
                          <a:solidFill>
                            <a:schemeClr val="tx1"/>
                          </a:solidFill>
                          <a:effectLst/>
                          <a:latin typeface="Book Antiqua" panose="02040602050305030304" pitchFamily="18" charset="0"/>
                        </a:rPr>
                        <a:t>%</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2009</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-4.5%</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-4.3%</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-6.4%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-4.9%</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-1.5%</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a:solidFill>
                            <a:schemeClr val="tx1"/>
                          </a:solidFill>
                          <a:effectLst/>
                          <a:latin typeface="Book Antiqua" panose="02040602050305030304" pitchFamily="18" charset="0"/>
                        </a:rPr>
                        <a:t>-</a:t>
                      </a:r>
                      <a:r>
                        <a:rPr lang="en-ZA" sz="1400" dirty="0" smtClean="0">
                          <a:solidFill>
                            <a:schemeClr val="tx1"/>
                          </a:solidFill>
                          <a:effectLst/>
                          <a:latin typeface="Book Antiqua" panose="02040602050305030304" pitchFamily="18" charset="0"/>
                        </a:rPr>
                        <a:t>1.3%</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2010</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1.9%</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2.0%</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3.6%</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3.0%</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2.7%</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2011</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1.6%</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1.6%</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3.9%</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2.2%</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3.2%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2.2%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2012</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-0.7%</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-0.3%</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2.1%</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2.2%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2.2%</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799">
                <a:tc>
                  <a:txBody>
                    <a:bodyPr/>
                    <a:lstStyle/>
                    <a:p>
                      <a:pPr>
                        <a:lnSpc>
                          <a:spcPct val="115000"/>
                        </a:lnSpc>
                        <a:spcAft>
                          <a:spcPts val="0"/>
                        </a:spcAft>
                      </a:pPr>
                      <a:r>
                        <a:rPr lang="en-ZA" sz="1400">
                          <a:solidFill>
                            <a:schemeClr val="tx1"/>
                          </a:solidFill>
                          <a:effectLst/>
                          <a:latin typeface="Book Antiqua" panose="02040602050305030304" pitchFamily="18" charset="0"/>
                        </a:rPr>
                        <a:t>2013</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0.1%</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1.3%</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0.4%</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a:solidFill>
                            <a:schemeClr val="tx1"/>
                          </a:solidFill>
                          <a:effectLst/>
                          <a:latin typeface="Book Antiqua" panose="02040602050305030304" pitchFamily="18" charset="0"/>
                        </a:rPr>
                        <a:t>1.9%</a:t>
                      </a:r>
                      <a:endParaRPr lang="en-ZA" sz="140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dirty="0" smtClean="0">
                          <a:solidFill>
                            <a:schemeClr val="tx1"/>
                          </a:solidFill>
                          <a:effectLst/>
                          <a:latin typeface="Book Antiqua" panose="02040602050305030304" pitchFamily="18" charset="0"/>
                        </a:rPr>
                        <a:t>1.7%</a:t>
                      </a:r>
                      <a:endParaRPr lang="en-ZA" sz="1400" dirty="0">
                        <a:solidFill>
                          <a:schemeClr val="tx1"/>
                        </a:solidFill>
                        <a:effectLst/>
                        <a:latin typeface="Book Antiqua" panose="02040602050305030304" pitchFamily="18" charset="0"/>
                        <a:ea typeface="Calibri"/>
                        <a:cs typeface="Times New Roman"/>
                      </a:endParaRPr>
                    </a:p>
                  </a:txBody>
                  <a:tcPr marL="17779" marR="17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837" name="Rectangle 2"/>
          <p:cNvSpPr>
            <a:spLocks noChangeArrowheads="1"/>
          </p:cNvSpPr>
          <p:nvPr/>
        </p:nvSpPr>
        <p:spPr bwMode="auto">
          <a:xfrm>
            <a:off x="361950" y="1446213"/>
            <a:ext cx="77581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buFontTx/>
              <a:buNone/>
            </a:pPr>
            <a:r>
              <a:rPr lang="en-ZA" altLang="en-US" sz="1600" b="1">
                <a:ea typeface="Calibri" pitchFamily="34" charset="0"/>
                <a:cs typeface="Times New Roman" pitchFamily="18" charset="0"/>
              </a:rPr>
              <a:t>Real GDP growth for Euro Area, Europe, South Africa &amp; Mpumalanga, 2003-2013</a:t>
            </a:r>
            <a:endParaRPr lang="en-ZA" altLang="en-US" sz="1600">
              <a:latin typeface="Arial" charset="0"/>
              <a:ea typeface="Calibri" pitchFamily="34" charset="0"/>
            </a:endParaRPr>
          </a:p>
        </p:txBody>
      </p:sp>
      <p:sp>
        <p:nvSpPr>
          <p:cNvPr id="30838"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536" y="-315416"/>
            <a:ext cx="8291264" cy="1733054"/>
          </a:xfrm>
        </p:spPr>
        <p:txBody>
          <a:bodyPr/>
          <a:lstStyle/>
          <a:p>
            <a:pPr eaLnBrk="1" hangingPunct="1"/>
            <a:r>
              <a:rPr lang="en-ZA" altLang="en-US" sz="3200" b="1" dirty="0" smtClean="0"/>
              <a:t>INDUSTRY CONTRIBUTION &amp; GROWTH</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37441192"/>
              </p:ext>
            </p:extLst>
          </p:nvPr>
        </p:nvGraphicFramePr>
        <p:xfrm>
          <a:off x="467544" y="692696"/>
          <a:ext cx="8064896" cy="5973753"/>
        </p:xfrm>
        <a:graphic>
          <a:graphicData uri="http://schemas.openxmlformats.org/drawingml/2006/table">
            <a:tbl>
              <a:tblPr>
                <a:tableStyleId>{5C22544A-7EE6-4342-B048-85BDC9FD1C3A}</a:tableStyleId>
              </a:tblPr>
              <a:tblGrid>
                <a:gridCol w="2049175"/>
                <a:gridCol w="1874288"/>
                <a:gridCol w="1816418"/>
                <a:gridCol w="2325015"/>
              </a:tblGrid>
              <a:tr h="681410">
                <a:tc gridSpan="4">
                  <a:txBody>
                    <a:bodyPr/>
                    <a:lstStyle/>
                    <a:p>
                      <a:pPr algn="just">
                        <a:lnSpc>
                          <a:spcPct val="115000"/>
                        </a:lnSpc>
                        <a:spcAft>
                          <a:spcPts val="0"/>
                        </a:spcAft>
                      </a:pPr>
                      <a:endParaRPr lang="en-ZA" sz="1600" b="1" dirty="0" smtClean="0">
                        <a:effectLst/>
                        <a:latin typeface="Book Antiqua" panose="02040602050305030304" pitchFamily="18" charset="0"/>
                        <a:ea typeface="Times New Roman"/>
                      </a:endParaRPr>
                    </a:p>
                    <a:p>
                      <a:pPr algn="just">
                        <a:lnSpc>
                          <a:spcPct val="115000"/>
                        </a:lnSpc>
                        <a:spcAft>
                          <a:spcPts val="0"/>
                        </a:spcAft>
                      </a:pPr>
                      <a:r>
                        <a:rPr lang="en-ZA" sz="1600" b="1" dirty="0" smtClean="0">
                          <a:effectLst/>
                          <a:latin typeface="Book Antiqua" panose="02040602050305030304" pitchFamily="18" charset="0"/>
                          <a:ea typeface="Times New Roman"/>
                        </a:rPr>
                        <a:t>Provincial industry contribution and growth (constant 2010 prices), 2009-2013</a:t>
                      </a:r>
                      <a:endParaRPr lang="en-ZA" sz="1600" b="1" dirty="0">
                        <a:effectLst/>
                        <a:latin typeface="Book Antiqua" panose="02040602050305030304" pitchFamily="18" charset="0"/>
                        <a:ea typeface="Times New Roman"/>
                      </a:endParaRPr>
                    </a:p>
                  </a:txBody>
                  <a:tcPr marL="17782" marR="1778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en-ZA" sz="1600" b="1" dirty="0">
                        <a:effectLst/>
                        <a:latin typeface="+mn-lt"/>
                        <a:ea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Aft>
                          <a:spcPts val="0"/>
                        </a:spcAft>
                      </a:pPr>
                      <a:endParaRPr lang="en-ZA" sz="1600" b="1" dirty="0">
                        <a:effectLst/>
                        <a:latin typeface="+mn-lt"/>
                        <a:ea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Aft>
                          <a:spcPts val="0"/>
                        </a:spcAft>
                      </a:pPr>
                      <a:endParaRPr lang="en-ZA" sz="1600" b="1" dirty="0">
                        <a:effectLst/>
                        <a:latin typeface="+mn-lt"/>
                        <a:ea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25342">
                <a:tc>
                  <a:txBody>
                    <a:bodyPr/>
                    <a:lstStyle/>
                    <a:p>
                      <a:pPr>
                        <a:lnSpc>
                          <a:spcPct val="115000"/>
                        </a:lnSpc>
                        <a:spcAft>
                          <a:spcPts val="0"/>
                        </a:spcAft>
                      </a:pPr>
                      <a:r>
                        <a:rPr lang="en-ZA" sz="1200" b="1" dirty="0">
                          <a:effectLst/>
                          <a:latin typeface="Book Antiqua" panose="02040602050305030304" pitchFamily="18" charset="0"/>
                        </a:rPr>
                        <a:t>Industry</a:t>
                      </a:r>
                      <a:endParaRPr lang="en-ZA" sz="1200" b="1" dirty="0">
                        <a:effectLst/>
                        <a:latin typeface="Book Antiqua" panose="02040602050305030304" pitchFamily="18" charset="0"/>
                        <a:ea typeface="Times New Roman"/>
                      </a:endParaRPr>
                    </a:p>
                  </a:txBody>
                  <a:tcPr marL="17782" marR="17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200" b="1" dirty="0" smtClean="0">
                          <a:effectLst/>
                          <a:latin typeface="Book Antiqua" panose="02040602050305030304" pitchFamily="18" charset="0"/>
                        </a:rPr>
                        <a:t>GVA percentage share</a:t>
                      </a:r>
                    </a:p>
                    <a:p>
                      <a:pPr algn="ctr">
                        <a:lnSpc>
                          <a:spcPct val="115000"/>
                        </a:lnSpc>
                        <a:spcAft>
                          <a:spcPts val="0"/>
                        </a:spcAft>
                      </a:pPr>
                      <a:r>
                        <a:rPr lang="en-ZA" sz="1200" b="1" dirty="0" smtClean="0">
                          <a:effectLst/>
                          <a:latin typeface="Book Antiqua" panose="02040602050305030304" pitchFamily="18" charset="0"/>
                        </a:rPr>
                        <a:t>2013</a:t>
                      </a:r>
                      <a:endParaRPr lang="en-ZA" sz="1200" b="1" dirty="0">
                        <a:effectLst/>
                        <a:latin typeface="Book Antiqua" panose="02040602050305030304" pitchFamily="18" charset="0"/>
                        <a:ea typeface="Times New Roman"/>
                      </a:endParaRPr>
                    </a:p>
                  </a:txBody>
                  <a:tcPr marL="17782" marR="17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200" b="1" dirty="0" smtClean="0">
                          <a:effectLst/>
                          <a:latin typeface="Book Antiqua" panose="02040602050305030304" pitchFamily="18" charset="0"/>
                        </a:rPr>
                        <a:t>Industry average annual growth, 2009-2013</a:t>
                      </a:r>
                      <a:endParaRPr lang="en-ZA" sz="1200" b="1" dirty="0">
                        <a:effectLst/>
                        <a:latin typeface="Book Antiqua" panose="02040602050305030304" pitchFamily="18" charset="0"/>
                        <a:ea typeface="Times New Roman"/>
                      </a:endParaRPr>
                    </a:p>
                  </a:txBody>
                  <a:tcPr marL="17782" marR="17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200" b="1" dirty="0" smtClean="0">
                          <a:effectLst/>
                          <a:latin typeface="Book Antiqua" panose="02040602050305030304" pitchFamily="18" charset="0"/>
                        </a:rPr>
                        <a:t>Future growth</a:t>
                      </a:r>
                    </a:p>
                    <a:p>
                      <a:pPr algn="ctr">
                        <a:lnSpc>
                          <a:spcPct val="115000"/>
                        </a:lnSpc>
                        <a:spcAft>
                          <a:spcPts val="0"/>
                        </a:spcAft>
                      </a:pPr>
                      <a:r>
                        <a:rPr lang="en-ZA" sz="1200" b="1" dirty="0" smtClean="0">
                          <a:effectLst/>
                          <a:latin typeface="Book Antiqua" panose="02040602050305030304" pitchFamily="18" charset="0"/>
                        </a:rPr>
                        <a:t>2013-2018 </a:t>
                      </a:r>
                      <a:endParaRPr lang="en-ZA" sz="1200" b="1" dirty="0">
                        <a:effectLst/>
                        <a:latin typeface="Book Antiqua" panose="02040602050305030304" pitchFamily="18" charset="0"/>
                        <a:ea typeface="Times New Roman"/>
                      </a:endParaRPr>
                    </a:p>
                  </a:txBody>
                  <a:tcPr marL="17782" marR="17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14738">
                <a:tc>
                  <a:txBody>
                    <a:bodyPr/>
                    <a:lstStyle/>
                    <a:p>
                      <a:pPr>
                        <a:lnSpc>
                          <a:spcPct val="115000"/>
                        </a:lnSpc>
                        <a:spcAft>
                          <a:spcPts val="0"/>
                        </a:spcAft>
                      </a:pPr>
                      <a:r>
                        <a:rPr lang="en-ZA" sz="1200" b="1" dirty="0">
                          <a:effectLst/>
                          <a:latin typeface="Book Antiqua" panose="02040602050305030304" pitchFamily="18" charset="0"/>
                        </a:rPr>
                        <a:t>Agriculture</a:t>
                      </a:r>
                      <a:endParaRPr lang="en-ZA" sz="1200" b="1"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3.0%</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tabLst>
                          <a:tab pos="342900" algn="dec"/>
                        </a:tabLst>
                      </a:pPr>
                      <a:r>
                        <a:rPr lang="en-ZA" sz="1200" dirty="0">
                          <a:solidFill>
                            <a:srgbClr val="FF0000"/>
                          </a:solidFill>
                          <a:effectLst/>
                          <a:latin typeface="Book Antiqua" panose="02040602050305030304" pitchFamily="18" charset="0"/>
                        </a:rPr>
                        <a:t>-</a:t>
                      </a:r>
                      <a:r>
                        <a:rPr lang="en-ZA" sz="1200" dirty="0" smtClean="0">
                          <a:solidFill>
                            <a:srgbClr val="FF0000"/>
                          </a:solidFill>
                          <a:effectLst/>
                          <a:latin typeface="Book Antiqua" panose="02040602050305030304" pitchFamily="18" charset="0"/>
                        </a:rPr>
                        <a:t>0.7%</a:t>
                      </a:r>
                      <a:endParaRPr lang="en-ZA" sz="1200" dirty="0">
                        <a:solidFill>
                          <a:srgbClr val="FF0000"/>
                        </a:solidFill>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chemeClr val="tx1"/>
                          </a:solidFill>
                          <a:effectLst/>
                          <a:latin typeface="Book Antiqua" panose="02040602050305030304" pitchFamily="18" charset="0"/>
                        </a:rPr>
                        <a:t>Low</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738">
                <a:tc>
                  <a:txBody>
                    <a:bodyPr/>
                    <a:lstStyle/>
                    <a:p>
                      <a:pPr>
                        <a:lnSpc>
                          <a:spcPct val="115000"/>
                        </a:lnSpc>
                        <a:spcAft>
                          <a:spcPts val="0"/>
                        </a:spcAft>
                      </a:pPr>
                      <a:r>
                        <a:rPr lang="en-ZA" sz="1200" b="1" dirty="0">
                          <a:effectLst/>
                          <a:latin typeface="Book Antiqua" panose="02040602050305030304" pitchFamily="18" charset="0"/>
                        </a:rPr>
                        <a:t>Mining</a:t>
                      </a:r>
                      <a:endParaRPr lang="en-ZA" sz="1200" b="1"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25.4%</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2.3%</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200" b="0" i="0" u="none" strike="noStrike" dirty="0" smtClean="0">
                          <a:solidFill>
                            <a:schemeClr val="tx1"/>
                          </a:solidFill>
                          <a:effectLst/>
                          <a:latin typeface="Book Antiqua" panose="02040602050305030304" pitchFamily="18" charset="0"/>
                        </a:rPr>
                        <a:t>Low</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738">
                <a:tc>
                  <a:txBody>
                    <a:bodyPr/>
                    <a:lstStyle/>
                    <a:p>
                      <a:pPr>
                        <a:lnSpc>
                          <a:spcPct val="115000"/>
                        </a:lnSpc>
                        <a:spcAft>
                          <a:spcPts val="0"/>
                        </a:spcAft>
                      </a:pPr>
                      <a:r>
                        <a:rPr lang="en-ZA" sz="1200" b="1" dirty="0">
                          <a:effectLst/>
                          <a:latin typeface="Book Antiqua" panose="02040602050305030304" pitchFamily="18" charset="0"/>
                        </a:rPr>
                        <a:t>Manufacturing</a:t>
                      </a:r>
                      <a:endParaRPr lang="en-ZA" sz="1200" b="1"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13.3</a:t>
                      </a:r>
                      <a:r>
                        <a:rPr lang="en-ZA" sz="1200" dirty="0">
                          <a:effectLst/>
                          <a:latin typeface="Book Antiqua" panose="02040602050305030304" pitchFamily="18" charset="0"/>
                        </a:rPr>
                        <a:t>%</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2.1</a:t>
                      </a:r>
                      <a:r>
                        <a:rPr lang="en-ZA" sz="1200" dirty="0">
                          <a:effectLst/>
                          <a:latin typeface="Book Antiqua" panose="02040602050305030304" pitchFamily="18" charset="0"/>
                        </a:rPr>
                        <a:t>%</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200" b="0" i="0" u="none" strike="noStrike" dirty="0" smtClean="0">
                          <a:solidFill>
                            <a:schemeClr val="tx1"/>
                          </a:solidFill>
                          <a:effectLst/>
                          <a:latin typeface="Book Antiqua" panose="02040602050305030304" pitchFamily="18" charset="0"/>
                        </a:rPr>
                        <a:t>Medium</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1656">
                <a:tc>
                  <a:txBody>
                    <a:bodyPr/>
                    <a:lstStyle/>
                    <a:p>
                      <a:pPr>
                        <a:lnSpc>
                          <a:spcPct val="115000"/>
                        </a:lnSpc>
                        <a:spcAft>
                          <a:spcPts val="0"/>
                        </a:spcAft>
                      </a:pPr>
                      <a:r>
                        <a:rPr lang="en-ZA" sz="1200" b="1">
                          <a:effectLst/>
                          <a:latin typeface="Book Antiqua" panose="02040602050305030304" pitchFamily="18" charset="0"/>
                        </a:rPr>
                        <a:t>Utilities</a:t>
                      </a:r>
                      <a:endParaRPr lang="en-ZA" sz="1200" b="1">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5.4%</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0.6%</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chemeClr val="tx1"/>
                          </a:solidFill>
                          <a:effectLst/>
                          <a:latin typeface="Book Antiqua" panose="02040602050305030304" pitchFamily="18" charset="0"/>
                        </a:rPr>
                        <a:t>High</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738">
                <a:tc>
                  <a:txBody>
                    <a:bodyPr/>
                    <a:lstStyle/>
                    <a:p>
                      <a:pPr>
                        <a:lnSpc>
                          <a:spcPct val="115000"/>
                        </a:lnSpc>
                        <a:spcAft>
                          <a:spcPts val="0"/>
                        </a:spcAft>
                      </a:pPr>
                      <a:r>
                        <a:rPr lang="en-ZA" sz="1200" b="1">
                          <a:effectLst/>
                          <a:latin typeface="Book Antiqua" panose="02040602050305030304" pitchFamily="18" charset="0"/>
                        </a:rPr>
                        <a:t>Construction</a:t>
                      </a:r>
                      <a:endParaRPr lang="en-ZA" sz="1200" b="1">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3.3%</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1.3%</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chemeClr val="tx1"/>
                          </a:solidFill>
                          <a:effectLst/>
                          <a:latin typeface="Book Antiqua" panose="02040602050305030304" pitchFamily="18" charset="0"/>
                        </a:rPr>
                        <a:t>Medium</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738">
                <a:tc>
                  <a:txBody>
                    <a:bodyPr/>
                    <a:lstStyle/>
                    <a:p>
                      <a:pPr>
                        <a:lnSpc>
                          <a:spcPct val="115000"/>
                        </a:lnSpc>
                        <a:spcAft>
                          <a:spcPts val="0"/>
                        </a:spcAft>
                      </a:pPr>
                      <a:r>
                        <a:rPr lang="en-ZA" sz="1200" b="1">
                          <a:effectLst/>
                          <a:latin typeface="Book Antiqua" panose="02040602050305030304" pitchFamily="18" charset="0"/>
                        </a:rPr>
                        <a:t>Trade</a:t>
                      </a:r>
                      <a:endParaRPr lang="en-ZA" sz="1200" b="1">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15.0%</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2.3%</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200" b="0" i="0" u="none" strike="noStrike" dirty="0" smtClean="0">
                          <a:solidFill>
                            <a:schemeClr val="tx1"/>
                          </a:solidFill>
                          <a:effectLst/>
                          <a:latin typeface="Book Antiqua" panose="02040602050305030304" pitchFamily="18" charset="0"/>
                        </a:rPr>
                        <a:t>Medium</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4738">
                <a:tc>
                  <a:txBody>
                    <a:bodyPr/>
                    <a:lstStyle/>
                    <a:p>
                      <a:pPr>
                        <a:lnSpc>
                          <a:spcPct val="115000"/>
                        </a:lnSpc>
                        <a:spcAft>
                          <a:spcPts val="0"/>
                        </a:spcAft>
                      </a:pPr>
                      <a:r>
                        <a:rPr lang="en-ZA" sz="1200" b="1">
                          <a:effectLst/>
                          <a:latin typeface="Book Antiqua" panose="02040602050305030304" pitchFamily="18" charset="0"/>
                        </a:rPr>
                        <a:t>Transport</a:t>
                      </a:r>
                      <a:endParaRPr lang="en-ZA" sz="1200" b="1">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6.0%</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1.8%</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200" b="0" i="0" u="none" strike="noStrike" dirty="0" smtClean="0">
                          <a:solidFill>
                            <a:schemeClr val="tx1"/>
                          </a:solidFill>
                          <a:effectLst/>
                          <a:latin typeface="Book Antiqua" panose="02040602050305030304" pitchFamily="18" charset="0"/>
                        </a:rPr>
                        <a:t>High</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738">
                <a:tc>
                  <a:txBody>
                    <a:bodyPr/>
                    <a:lstStyle/>
                    <a:p>
                      <a:pPr>
                        <a:lnSpc>
                          <a:spcPct val="115000"/>
                        </a:lnSpc>
                        <a:spcAft>
                          <a:spcPts val="0"/>
                        </a:spcAft>
                      </a:pPr>
                      <a:r>
                        <a:rPr lang="en-ZA" sz="1200" b="1" dirty="0">
                          <a:effectLst/>
                          <a:latin typeface="Book Antiqua" panose="02040602050305030304" pitchFamily="18" charset="0"/>
                        </a:rPr>
                        <a:t>Finance</a:t>
                      </a:r>
                      <a:endParaRPr lang="en-ZA" sz="1200" b="1"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12.2%</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2.2%</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200" b="0" i="0" u="none" strike="noStrike" dirty="0" smtClean="0">
                          <a:solidFill>
                            <a:schemeClr val="tx1"/>
                          </a:solidFill>
                          <a:effectLst/>
                          <a:latin typeface="Book Antiqua" panose="02040602050305030304" pitchFamily="18" charset="0"/>
                        </a:rPr>
                        <a:t>High</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738">
                <a:tc>
                  <a:txBody>
                    <a:bodyPr/>
                    <a:lstStyle/>
                    <a:p>
                      <a:pPr>
                        <a:lnSpc>
                          <a:spcPct val="115000"/>
                        </a:lnSpc>
                        <a:spcAft>
                          <a:spcPts val="0"/>
                        </a:spcAft>
                      </a:pPr>
                      <a:r>
                        <a:rPr lang="en-ZA" sz="1200" b="1" dirty="0">
                          <a:effectLst/>
                          <a:latin typeface="Book Antiqua" panose="02040602050305030304" pitchFamily="18" charset="0"/>
                        </a:rPr>
                        <a:t>Community services</a:t>
                      </a:r>
                      <a:endParaRPr lang="en-ZA" sz="1200" b="1"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rPr>
                        <a:t>16.3%</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rPr>
                        <a:t>2.3%</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200" b="0" i="0" u="none" strike="noStrike" dirty="0" smtClean="0">
                          <a:solidFill>
                            <a:schemeClr val="tx1"/>
                          </a:solidFill>
                          <a:effectLst/>
                          <a:latin typeface="Book Antiqua" panose="02040602050305030304" pitchFamily="18" charset="0"/>
                        </a:rPr>
                        <a:t>Medium</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4738">
                <a:tc>
                  <a:txBody>
                    <a:bodyPr/>
                    <a:lstStyle/>
                    <a:p>
                      <a:pPr>
                        <a:lnSpc>
                          <a:spcPct val="115000"/>
                        </a:lnSpc>
                        <a:spcAft>
                          <a:spcPts val="0"/>
                        </a:spcAft>
                      </a:pPr>
                      <a:r>
                        <a:rPr lang="en-ZA" sz="1200" b="1" dirty="0" smtClean="0">
                          <a:effectLst/>
                          <a:latin typeface="Book Antiqua" panose="02040602050305030304" pitchFamily="18" charset="0"/>
                          <a:ea typeface="Times New Roman"/>
                        </a:rPr>
                        <a:t>Total/GVA</a:t>
                      </a:r>
                      <a:endParaRPr lang="en-ZA" sz="1200" b="1"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42265" algn="dec"/>
                        </a:tabLst>
                      </a:pPr>
                      <a:r>
                        <a:rPr lang="en-ZA" sz="1200" dirty="0" smtClean="0">
                          <a:effectLst/>
                          <a:latin typeface="Book Antiqua" panose="02040602050305030304" pitchFamily="18" charset="0"/>
                          <a:ea typeface="Times New Roman"/>
                        </a:rPr>
                        <a:t>100%</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342900" algn="dec"/>
                        </a:tabLst>
                      </a:pPr>
                      <a:r>
                        <a:rPr lang="en-ZA" sz="1200" dirty="0" smtClean="0">
                          <a:effectLst/>
                          <a:latin typeface="Book Antiqua" panose="02040602050305030304" pitchFamily="18" charset="0"/>
                          <a:ea typeface="Times New Roman"/>
                        </a:rPr>
                        <a:t>2.1%</a:t>
                      </a:r>
                      <a:endParaRPr lang="en-ZA" sz="120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200" b="0" i="0" u="none" strike="noStrike" dirty="0" smtClean="0">
                          <a:solidFill>
                            <a:schemeClr val="tx1"/>
                          </a:solidFill>
                          <a:effectLst/>
                          <a:latin typeface="Book Antiqua" panose="02040602050305030304" pitchFamily="18" charset="0"/>
                        </a:rPr>
                        <a:t>Medium</a:t>
                      </a:r>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2703">
                <a:tc gridSpan="4">
                  <a:txBody>
                    <a:bodyPr/>
                    <a:lstStyle/>
                    <a:p>
                      <a:pPr marL="171450" indent="-171450">
                        <a:lnSpc>
                          <a:spcPct val="115000"/>
                        </a:lnSpc>
                        <a:spcAft>
                          <a:spcPts val="0"/>
                        </a:spcAft>
                        <a:buFont typeface="Arial" panose="020B0604020202020204" pitchFamily="34" charset="0"/>
                        <a:buChar char="•"/>
                      </a:pPr>
                      <a:r>
                        <a:rPr lang="en-ZA" sz="1100" b="0" dirty="0" smtClean="0">
                          <a:effectLst/>
                          <a:latin typeface="Book Antiqua" panose="02040602050305030304" pitchFamily="18" charset="0"/>
                          <a:ea typeface="Times New Roman"/>
                        </a:rPr>
                        <a:t>  Low         =  less</a:t>
                      </a:r>
                      <a:r>
                        <a:rPr lang="en-ZA" sz="1100" b="0" baseline="0" dirty="0" smtClean="0">
                          <a:effectLst/>
                          <a:latin typeface="Book Antiqua" panose="02040602050305030304" pitchFamily="18" charset="0"/>
                          <a:ea typeface="Times New Roman"/>
                        </a:rPr>
                        <a:t> than </a:t>
                      </a:r>
                      <a:r>
                        <a:rPr lang="en-ZA" sz="1100" b="0" dirty="0" smtClean="0">
                          <a:effectLst/>
                          <a:latin typeface="Book Antiqua" panose="02040602050305030304" pitchFamily="18" charset="0"/>
                          <a:ea typeface="Times New Roman"/>
                        </a:rPr>
                        <a:t> 2% </a:t>
                      </a:r>
                    </a:p>
                    <a:p>
                      <a:pPr marL="171450" indent="-171450">
                        <a:lnSpc>
                          <a:spcPct val="115000"/>
                        </a:lnSpc>
                        <a:spcAft>
                          <a:spcPts val="0"/>
                        </a:spcAft>
                        <a:buFont typeface="Arial" panose="020B0604020202020204" pitchFamily="34" charset="0"/>
                        <a:buChar char="•"/>
                      </a:pPr>
                      <a:r>
                        <a:rPr lang="en-ZA" sz="1100" b="0" baseline="0" dirty="0" smtClean="0">
                          <a:effectLst/>
                          <a:latin typeface="Book Antiqua" panose="02040602050305030304" pitchFamily="18" charset="0"/>
                          <a:ea typeface="Times New Roman"/>
                        </a:rPr>
                        <a:t>  Medium =  between 2% &amp; 3.9%</a:t>
                      </a:r>
                    </a:p>
                    <a:p>
                      <a:pPr marL="171450" indent="-171450">
                        <a:lnSpc>
                          <a:spcPct val="115000"/>
                        </a:lnSpc>
                        <a:spcAft>
                          <a:spcPts val="0"/>
                        </a:spcAft>
                        <a:buFont typeface="Arial" panose="020B0604020202020204" pitchFamily="34" charset="0"/>
                        <a:buChar char="•"/>
                      </a:pPr>
                      <a:r>
                        <a:rPr lang="en-ZA" sz="1100" b="0" baseline="0" dirty="0" smtClean="0">
                          <a:effectLst/>
                          <a:latin typeface="Book Antiqua" panose="02040602050305030304" pitchFamily="18" charset="0"/>
                          <a:ea typeface="Times New Roman"/>
                        </a:rPr>
                        <a:t>  High        =  4.0 % and higher</a:t>
                      </a:r>
                      <a:endParaRPr lang="en-ZA" sz="1100" b="0" dirty="0">
                        <a:effectLst/>
                        <a:latin typeface="Book Antiqua" panose="02040602050305030304" pitchFamily="18" charset="0"/>
                        <a:ea typeface="Times New Roman"/>
                      </a:endParaRPr>
                    </a:p>
                  </a:txBody>
                  <a:tcPr marL="17782" marR="17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tabLst>
                          <a:tab pos="342265" algn="dec"/>
                        </a:tabLst>
                      </a:pPr>
                      <a:endParaRPr lang="en-ZA" sz="1200" dirty="0">
                        <a:effectLst/>
                        <a:latin typeface="Book Antiqua" panose="02040602050305030304" pitchFamily="18" charset="0"/>
                        <a:ea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tabLst>
                          <a:tab pos="342900" algn="dec"/>
                        </a:tabLst>
                      </a:pPr>
                      <a:endParaRPr lang="en-ZA" sz="1200" dirty="0">
                        <a:effectLst/>
                        <a:latin typeface="Book Antiqua" panose="02040602050305030304" pitchFamily="18" charset="0"/>
                        <a:ea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ZA" sz="12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1840"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ZA" altLang="en-US" sz="4000" b="1" smtClean="0"/>
              <a:t>ECONOMIC CONTRIBUTION</a:t>
            </a:r>
          </a:p>
        </p:txBody>
      </p:sp>
      <p:graphicFrame>
        <p:nvGraphicFramePr>
          <p:cNvPr id="5" name="Content Placeholder 4"/>
          <p:cNvGraphicFramePr>
            <a:graphicFrameLocks noGrp="1"/>
          </p:cNvGraphicFramePr>
          <p:nvPr>
            <p:ph idx="1"/>
          </p:nvPr>
        </p:nvGraphicFramePr>
        <p:xfrm>
          <a:off x="250825" y="1628775"/>
          <a:ext cx="8569325" cy="3954465"/>
        </p:xfrm>
        <a:graphic>
          <a:graphicData uri="http://schemas.openxmlformats.org/drawingml/2006/table">
            <a:tbl>
              <a:tblPr>
                <a:tableStyleId>{5C22544A-7EE6-4342-B048-85BDC9FD1C3A}</a:tableStyleId>
              </a:tblPr>
              <a:tblGrid>
                <a:gridCol w="2016311"/>
                <a:gridCol w="1092169"/>
                <a:gridCol w="1092169"/>
                <a:gridCol w="1092169"/>
                <a:gridCol w="1092169"/>
                <a:gridCol w="1092169"/>
                <a:gridCol w="1092169"/>
              </a:tblGrid>
              <a:tr h="253375">
                <a:tc gridSpan="7">
                  <a:txBody>
                    <a:bodyPr/>
                    <a:lstStyle/>
                    <a:p>
                      <a:pPr algn="l" fontAlgn="b"/>
                      <a:r>
                        <a:rPr lang="en-ZA" sz="1600" b="1" u="none" strike="noStrike" dirty="0" smtClean="0">
                          <a:effectLst/>
                        </a:rPr>
                        <a:t>Contribution </a:t>
                      </a:r>
                      <a:r>
                        <a:rPr lang="en-ZA" sz="1600" b="1" u="none" strike="noStrike" dirty="0">
                          <a:effectLst/>
                        </a:rPr>
                        <a:t>to Mpumalanga’s industries’ GVA (constant 2005 prices), 1996-2013</a:t>
                      </a:r>
                      <a:endParaRPr lang="en-ZA" sz="1600" b="1" i="0" u="none" strike="noStrike" dirty="0">
                        <a:effectLst/>
                        <a:latin typeface="Book Antiqua"/>
                      </a:endParaRPr>
                    </a:p>
                  </a:txBody>
                  <a:tcPr marL="9525" marR="9525" marT="9525" marB="0" anchor="b">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06801">
                <a:tc rowSpan="2">
                  <a:txBody>
                    <a:bodyPr/>
                    <a:lstStyle/>
                    <a:p>
                      <a:pPr algn="l" fontAlgn="b"/>
                      <a:r>
                        <a:rPr lang="en-ZA" sz="1600" b="1" u="none" strike="noStrike" dirty="0">
                          <a:effectLst/>
                        </a:rPr>
                        <a:t>Industry</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en-ZA" sz="1600" b="1" u="none" strike="noStrike" dirty="0">
                          <a:effectLst/>
                        </a:rPr>
                        <a:t>Gert Sibande</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gridSpan="2">
                  <a:txBody>
                    <a:bodyPr/>
                    <a:lstStyle/>
                    <a:p>
                      <a:pPr algn="ctr" fontAlgn="b"/>
                      <a:r>
                        <a:rPr lang="en-ZA" sz="1600" b="1" u="none" strike="noStrike" dirty="0">
                          <a:effectLst/>
                        </a:rPr>
                        <a:t>Nkangala</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gridSpan="2">
                  <a:txBody>
                    <a:bodyPr/>
                    <a:lstStyle/>
                    <a:p>
                      <a:pPr algn="ctr" fontAlgn="b"/>
                      <a:r>
                        <a:rPr lang="en-ZA" sz="1600" b="1" u="none" strike="noStrike" dirty="0">
                          <a:effectLst/>
                        </a:rPr>
                        <a:t>Ehlanzeni</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r>
              <a:tr h="306801">
                <a:tc vMerge="1">
                  <a:txBody>
                    <a:bodyPr/>
                    <a:lstStyle/>
                    <a:p>
                      <a:pPr algn="l" fontAlgn="b"/>
                      <a:endParaRPr lang="en-ZA" sz="1000" b="0" i="0" u="none" strike="noStrike" dirty="0">
                        <a:effectLst/>
                        <a:latin typeface="Arial"/>
                      </a:endParaRPr>
                    </a:p>
                  </a:txBody>
                  <a:tcPr marL="9525" marR="9525" marT="9525" marB="0" anchor="b"/>
                </a:tc>
                <a:tc>
                  <a:txBody>
                    <a:bodyPr/>
                    <a:lstStyle/>
                    <a:p>
                      <a:pPr algn="ctr" fontAlgn="b"/>
                      <a:r>
                        <a:rPr lang="en-ZA" sz="1600" b="1" u="none" strike="noStrike" dirty="0">
                          <a:effectLst/>
                        </a:rPr>
                        <a:t>1996</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2013</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1996</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2013</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1996</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2013</a:t>
                      </a:r>
                      <a:endParaRPr lang="en-ZA" sz="16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06801">
                <a:tc>
                  <a:txBody>
                    <a:bodyPr/>
                    <a:lstStyle/>
                    <a:p>
                      <a:pPr algn="l" fontAlgn="b"/>
                      <a:r>
                        <a:rPr lang="en-ZA" sz="1600" b="1" u="none" strike="noStrike" dirty="0">
                          <a:effectLst/>
                        </a:rPr>
                        <a:t>Agriculture</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dirty="0">
                          <a:effectLst/>
                        </a:rPr>
                        <a:t>41.9%</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41.6%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24.0%</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22.8%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34.1%</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35.6%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Mining</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dirty="0">
                          <a:effectLst/>
                        </a:rPr>
                        <a:t>37.1%</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23.6%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50.0%</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67.6%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12.8%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8.8%</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Manufacturing</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a:effectLst/>
                        </a:rPr>
                        <a:t>43.3%</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53.5%</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31.8%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27.6%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24.8%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19.0%</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smtClean="0">
                          <a:effectLst/>
                        </a:rPr>
                        <a:t>Utilities</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a:effectLst/>
                        </a:rPr>
                        <a:t>26.3%</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25.1%</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69.9%</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71.8%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3.1%</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Construction</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dirty="0">
                          <a:effectLst/>
                        </a:rPr>
                        <a:t>24.9%</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24.6%</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30.5%</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34.4%</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44.6%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41.1%</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Trade</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a:effectLst/>
                        </a:rPr>
                        <a:t>26.6%</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24.3%</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27.5%</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31.7%</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45.9%</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44.0%</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Transport</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a:effectLst/>
                        </a:rPr>
                        <a:t>27.4%</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23.0%</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33.7%</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39.5%</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38.8%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37.6%</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Finance</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a:effectLst/>
                        </a:rPr>
                        <a:t>21.6%</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20.6%</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36.3%</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36.9%</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42.1%</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42.4%</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6279">
                <a:tc>
                  <a:txBody>
                    <a:bodyPr/>
                    <a:lstStyle/>
                    <a:p>
                      <a:pPr algn="l" fontAlgn="b"/>
                      <a:r>
                        <a:rPr lang="en-ZA" sz="1600" b="1" u="none" strike="noStrike" dirty="0">
                          <a:effectLst/>
                        </a:rPr>
                        <a:t>Community services</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u="none" strike="noStrike">
                          <a:effectLst/>
                        </a:rPr>
                        <a:t>22.7%</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22.8%</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32.5%</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a:effectLst/>
                        </a:rPr>
                        <a:t>32.8%</a:t>
                      </a:r>
                      <a:endParaRPr lang="en-ZA" sz="1600" b="0" i="0" u="none" strike="noStrike">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44.8%</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600" u="none" strike="noStrike" dirty="0">
                          <a:effectLst/>
                        </a:rPr>
                        <a:t>44.5%</a:t>
                      </a:r>
                      <a:endParaRPr lang="en-ZA" sz="16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801">
                <a:tc>
                  <a:txBody>
                    <a:bodyPr/>
                    <a:lstStyle/>
                    <a:p>
                      <a:pPr algn="l" fontAlgn="b"/>
                      <a:r>
                        <a:rPr lang="en-ZA" sz="1600" b="1" u="none" strike="noStrike" dirty="0">
                          <a:effectLst/>
                        </a:rPr>
                        <a:t>Total</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31.6%</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29.6%</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38.3%</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40.9%</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30.2%</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600" b="1" u="none" strike="noStrike" dirty="0">
                          <a:effectLst/>
                        </a:rPr>
                        <a:t>29.6%</a:t>
                      </a:r>
                      <a:endParaRPr lang="en-ZA" sz="16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3287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0"/>
            <a:ext cx="8218487" cy="1417638"/>
          </a:xfrm>
        </p:spPr>
        <p:txBody>
          <a:bodyPr/>
          <a:lstStyle/>
          <a:p>
            <a:pPr eaLnBrk="1" hangingPunct="1"/>
            <a:r>
              <a:rPr lang="en-ZA" altLang="en-US" sz="4000" b="1" smtClean="0"/>
              <a:t>ECONOMIC CONTRIBUTION</a:t>
            </a:r>
          </a:p>
        </p:txBody>
      </p:sp>
      <p:graphicFrame>
        <p:nvGraphicFramePr>
          <p:cNvPr id="5" name="Content Placeholder 4"/>
          <p:cNvGraphicFramePr>
            <a:graphicFrameLocks noGrp="1"/>
          </p:cNvGraphicFramePr>
          <p:nvPr>
            <p:ph idx="1"/>
          </p:nvPr>
        </p:nvGraphicFramePr>
        <p:xfrm>
          <a:off x="250825" y="1196975"/>
          <a:ext cx="8569324" cy="4406907"/>
        </p:xfrm>
        <a:graphic>
          <a:graphicData uri="http://schemas.openxmlformats.org/drawingml/2006/table">
            <a:tbl>
              <a:tblPr>
                <a:tableStyleId>{5C22544A-7EE6-4342-B048-85BDC9FD1C3A}</a:tableStyleId>
              </a:tblPr>
              <a:tblGrid>
                <a:gridCol w="1800280"/>
                <a:gridCol w="1128174"/>
                <a:gridCol w="1128174"/>
                <a:gridCol w="1128174"/>
                <a:gridCol w="1128174"/>
                <a:gridCol w="1128174"/>
                <a:gridCol w="1128174"/>
              </a:tblGrid>
              <a:tr h="253377">
                <a:tc gridSpan="7">
                  <a:txBody>
                    <a:bodyPr/>
                    <a:lstStyle/>
                    <a:p>
                      <a:pPr algn="l" fontAlgn="b"/>
                      <a:r>
                        <a:rPr lang="en-ZA" sz="1600" b="1" kern="1200" dirty="0" smtClean="0">
                          <a:solidFill>
                            <a:schemeClr val="dk1"/>
                          </a:solidFill>
                          <a:effectLst/>
                          <a:latin typeface="+mn-lt"/>
                          <a:ea typeface="+mn-ea"/>
                          <a:cs typeface="+mn-cs"/>
                        </a:rPr>
                        <a:t>Contribution to individual districts’ GVA (constant 2005 prices) by industry, 1996-2013</a:t>
                      </a:r>
                      <a:endParaRPr lang="en-ZA" sz="1600" b="1" i="0" u="none" strike="noStrike" dirty="0">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hMerge="1">
                  <a:txBody>
                    <a:bodyPr/>
                    <a:lstStyle/>
                    <a:p>
                      <a:pPr algn="ctr" fontAlgn="b"/>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hMerge="1">
                  <a:txBody>
                    <a:bodyPr/>
                    <a:lstStyle/>
                    <a:p>
                      <a:pPr algn="ctr" fontAlgn="b"/>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r>
              <a:tr h="276902">
                <a:tc>
                  <a:txBody>
                    <a:bodyPr/>
                    <a:lstStyle/>
                    <a:p>
                      <a:pPr algn="l" fontAlgn="b"/>
                      <a:r>
                        <a:rPr lang="en-ZA" sz="1400" b="1" u="none" strike="noStrike" dirty="0">
                          <a:effectLst/>
                          <a:latin typeface="+mn-lt"/>
                        </a:rPr>
                        <a:t>Industry</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gridSpan="2">
                  <a:txBody>
                    <a:bodyPr/>
                    <a:lstStyle/>
                    <a:p>
                      <a:pPr algn="ctr" fontAlgn="b"/>
                      <a:r>
                        <a:rPr lang="en-ZA" sz="1400" b="1" u="none" strike="noStrike" dirty="0">
                          <a:effectLst/>
                          <a:latin typeface="+mn-lt"/>
                        </a:rPr>
                        <a:t>Gert Sibande</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gridSpan="2">
                  <a:txBody>
                    <a:bodyPr/>
                    <a:lstStyle/>
                    <a:p>
                      <a:pPr algn="ctr" fontAlgn="b"/>
                      <a:r>
                        <a:rPr lang="en-ZA" sz="1400" b="1" u="none" strike="noStrike" dirty="0">
                          <a:effectLst/>
                          <a:latin typeface="+mn-lt"/>
                        </a:rPr>
                        <a:t>Nkangala</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gridSpan="2">
                  <a:txBody>
                    <a:bodyPr/>
                    <a:lstStyle/>
                    <a:p>
                      <a:pPr algn="ctr" fontAlgn="b"/>
                      <a:r>
                        <a:rPr lang="en-ZA" sz="1400" b="1" u="none" strike="noStrike" dirty="0">
                          <a:effectLst/>
                          <a:latin typeface="+mn-lt"/>
                        </a:rPr>
                        <a:t>Ehlanzeni</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r>
              <a:tr h="276902">
                <a:tc>
                  <a:txBody>
                    <a:bodyPr/>
                    <a:lstStyle/>
                    <a:p>
                      <a:pPr algn="l" fontAlgn="b"/>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dirty="0">
                          <a:effectLst/>
                          <a:latin typeface="+mn-lt"/>
                        </a:rPr>
                        <a:t>1996</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dirty="0">
                          <a:effectLst/>
                          <a:latin typeface="+mn-lt"/>
                        </a:rPr>
                        <a:t>2013</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dirty="0">
                          <a:effectLst/>
                          <a:latin typeface="+mn-lt"/>
                        </a:rPr>
                        <a:t>1996</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a:effectLst/>
                          <a:latin typeface="+mn-lt"/>
                        </a:rPr>
                        <a:t>2013</a:t>
                      </a:r>
                      <a:endParaRPr lang="en-ZA" sz="1400" b="1" i="0" u="none" strike="noStrike">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a:effectLst/>
                          <a:latin typeface="+mn-lt"/>
                        </a:rPr>
                        <a:t>1996</a:t>
                      </a:r>
                      <a:endParaRPr lang="en-ZA" sz="1400" b="1" i="0" u="none" strike="noStrike">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dirty="0">
                          <a:effectLst/>
                          <a:latin typeface="+mn-lt"/>
                        </a:rPr>
                        <a:t>2013</a:t>
                      </a:r>
                      <a:endParaRPr lang="en-ZA" sz="14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76902">
                <a:tc>
                  <a:txBody>
                    <a:bodyPr/>
                    <a:lstStyle/>
                    <a:p>
                      <a:pPr algn="l" fontAlgn="b"/>
                      <a:r>
                        <a:rPr lang="en-ZA" sz="1400" b="1" u="none" strike="noStrike" dirty="0">
                          <a:effectLst/>
                          <a:latin typeface="+mn-lt"/>
                        </a:rPr>
                        <a:t>Agriculture</a:t>
                      </a:r>
                      <a:endParaRPr lang="en-ZA" sz="1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dirty="0">
                          <a:effectLst/>
                          <a:latin typeface="+mn-lt"/>
                        </a:rPr>
                        <a:t>5.5%</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4.7%</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2.6%</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1.9%</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4.7%</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4.0%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u="none" strike="noStrike">
                          <a:effectLst/>
                          <a:latin typeface="+mn-lt"/>
                        </a:rPr>
                        <a:t>Mining</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dirty="0">
                          <a:effectLst/>
                          <a:latin typeface="+mn-lt"/>
                        </a:rPr>
                        <a:t>27.9%</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15.0%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31.0%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31.1%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10.1%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5.6%</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i="1" u="none" strike="noStrike">
                          <a:effectLst/>
                          <a:latin typeface="+mn-lt"/>
                        </a:rPr>
                        <a:t>Primary industries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33.6%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32.9%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76902">
                <a:tc>
                  <a:txBody>
                    <a:bodyPr/>
                    <a:lstStyle/>
                    <a:p>
                      <a:pPr algn="l" fontAlgn="b"/>
                      <a:r>
                        <a:rPr lang="en-ZA" sz="1400" b="1" u="none" strike="noStrike">
                          <a:effectLst/>
                          <a:latin typeface="+mn-lt"/>
                        </a:rPr>
                        <a:t>Manufacturing</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dirty="0">
                          <a:effectLst/>
                          <a:latin typeface="+mn-lt"/>
                        </a:rPr>
                        <a:t>25.0%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35.0%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15.2%</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13.1%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15.0%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12.4%</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u="none" strike="noStrike">
                          <a:effectLst/>
                          <a:latin typeface="+mn-lt"/>
                        </a:rPr>
                        <a:t>Utilities</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a:effectLst/>
                          <a:latin typeface="+mn-lt"/>
                        </a:rPr>
                        <a:t>4.9%</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3.9%</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10.7%</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8.1%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0.7%</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0.5%</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u="none" strike="noStrike">
                          <a:effectLst/>
                          <a:latin typeface="+mn-lt"/>
                        </a:rPr>
                        <a:t>Construction</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a:effectLst/>
                          <a:latin typeface="+mn-lt"/>
                        </a:rPr>
                        <a:t>1.6%</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2.1%</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1.6%</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2.1%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3.0%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3.5%</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i="1" u="none" strike="noStrike">
                          <a:effectLst/>
                          <a:latin typeface="+mn-lt"/>
                        </a:rPr>
                        <a:t>Secondary industries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31.5%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76902">
                <a:tc>
                  <a:txBody>
                    <a:bodyPr/>
                    <a:lstStyle/>
                    <a:p>
                      <a:pPr algn="l" fontAlgn="b"/>
                      <a:r>
                        <a:rPr lang="en-ZA" sz="1400" b="1" u="none" strike="noStrike">
                          <a:effectLst/>
                          <a:latin typeface="+mn-lt"/>
                        </a:rPr>
                        <a:t>Trade</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dirty="0">
                          <a:effectLst/>
                          <a:latin typeface="+mn-lt"/>
                        </a:rPr>
                        <a:t>9.1%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9.5%</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7.8%</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8.9%</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16.4%</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17.1%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u="none" strike="noStrike">
                          <a:effectLst/>
                          <a:latin typeface="+mn-lt"/>
                        </a:rPr>
                        <a:t>Transport</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a:effectLst/>
                          <a:latin typeface="+mn-lt"/>
                        </a:rPr>
                        <a:t>5.7%</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7.2%</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5.8%</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9.0%</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8.4%</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11.8%</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u="none" strike="noStrike">
                          <a:effectLst/>
                          <a:latin typeface="+mn-lt"/>
                        </a:rPr>
                        <a:t>Finance</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a:effectLst/>
                          <a:latin typeface="+mn-lt"/>
                        </a:rPr>
                        <a:t>7.6%</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9.7%</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10.5%</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12.5%</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15.4%</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19.9%</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u="none" strike="noStrike">
                          <a:effectLst/>
                          <a:latin typeface="+mn-lt"/>
                        </a:rPr>
                        <a:t>Community services</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u="none" strike="noStrike">
                          <a:effectLst/>
                          <a:latin typeface="+mn-lt"/>
                        </a:rPr>
                        <a:t>12.7%</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12.8%</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15.0%</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a:effectLst/>
                          <a:latin typeface="+mn-lt"/>
                        </a:rPr>
                        <a:t>13.4%</a:t>
                      </a:r>
                      <a:endParaRPr lang="en-ZA" sz="1400" b="0"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26.2%</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400" u="none" strike="noStrike" dirty="0">
                          <a:effectLst/>
                          <a:latin typeface="+mn-lt"/>
                        </a:rPr>
                        <a:t>25.1%</a:t>
                      </a:r>
                      <a:endParaRPr lang="en-ZA" sz="14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902">
                <a:tc>
                  <a:txBody>
                    <a:bodyPr/>
                    <a:lstStyle/>
                    <a:p>
                      <a:pPr algn="l" fontAlgn="b"/>
                      <a:r>
                        <a:rPr lang="en-ZA" sz="1400" b="1" i="1" u="none" strike="noStrike">
                          <a:effectLst/>
                          <a:latin typeface="+mn-lt"/>
                        </a:rPr>
                        <a:t>Tertiary industries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35.1%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43.8%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a:effectLst/>
                          <a:latin typeface="+mn-lt"/>
                        </a:rPr>
                        <a:t>66.5%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i="1" u="none" strike="noStrike" dirty="0">
                          <a:effectLst/>
                          <a:latin typeface="+mn-lt"/>
                        </a:rPr>
                        <a:t>74.0%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76902">
                <a:tc>
                  <a:txBody>
                    <a:bodyPr/>
                    <a:lstStyle/>
                    <a:p>
                      <a:pPr algn="l" fontAlgn="b"/>
                      <a:r>
                        <a:rPr lang="en-ZA" sz="1400" b="1" u="none" strike="noStrike" dirty="0">
                          <a:effectLst/>
                          <a:latin typeface="+mn-lt"/>
                        </a:rPr>
                        <a:t>Total</a:t>
                      </a:r>
                      <a:endParaRPr lang="en-ZA" sz="1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a:effectLst/>
                          <a:latin typeface="+mn-lt"/>
                        </a:rPr>
                        <a:t>100.0%</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a:effectLst/>
                          <a:latin typeface="+mn-lt"/>
                        </a:rPr>
                        <a:t>100.0%</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dirty="0">
                          <a:effectLst/>
                          <a:latin typeface="+mn-lt"/>
                        </a:rPr>
                        <a:t>100.0%</a:t>
                      </a:r>
                      <a:endParaRPr lang="en-ZA" sz="1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a:effectLst/>
                          <a:latin typeface="+mn-lt"/>
                        </a:rPr>
                        <a:t>100.0%</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a:effectLst/>
                          <a:latin typeface="+mn-lt"/>
                        </a:rPr>
                        <a:t>100.0%</a:t>
                      </a:r>
                      <a:endParaRPr lang="en-ZA" sz="1400" b="1" i="0" u="none" strike="noStrike">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400" b="1" u="none" strike="noStrike" dirty="0">
                          <a:effectLst/>
                          <a:latin typeface="+mn-lt"/>
                        </a:rPr>
                        <a:t>100.0%</a:t>
                      </a:r>
                      <a:endParaRPr lang="en-ZA" sz="14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33922"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18487" cy="1301750"/>
          </a:xfrm>
        </p:spPr>
        <p:txBody>
          <a:bodyPr rtlCol="0">
            <a:normAutofit fontScale="90000"/>
          </a:bodyPr>
          <a:lstStyle/>
          <a:p>
            <a:pPr eaLnBrk="1" fontAlgn="auto" hangingPunct="1">
              <a:spcAft>
                <a:spcPts val="0"/>
              </a:spcAft>
              <a:defRPr/>
            </a:pPr>
            <a:r>
              <a:rPr lang="en-ZA" b="1" dirty="0"/>
              <a:t>PURPOSE OF PRESENTATION</a:t>
            </a:r>
            <a:endParaRPr lang="en-ZA" dirty="0"/>
          </a:p>
        </p:txBody>
      </p:sp>
      <p:sp>
        <p:nvSpPr>
          <p:cNvPr id="3" name="Content Placeholder 2"/>
          <p:cNvSpPr>
            <a:spLocks noGrp="1"/>
          </p:cNvSpPr>
          <p:nvPr>
            <p:ph idx="1"/>
          </p:nvPr>
        </p:nvSpPr>
        <p:spPr>
          <a:xfrm>
            <a:off x="468313" y="1268413"/>
            <a:ext cx="8218487" cy="4857750"/>
          </a:xfrm>
        </p:spPr>
        <p:txBody>
          <a:bodyPr rtlCol="0">
            <a:normAutofit fontScale="77500" lnSpcReduction="20000"/>
          </a:bodyPr>
          <a:lstStyle/>
          <a:p>
            <a:pPr algn="just" eaLnBrk="1" fontAlgn="auto" hangingPunct="1">
              <a:spcAft>
                <a:spcPts val="0"/>
              </a:spcAft>
              <a:buFont typeface="Arial" panose="020B0604020202020204" pitchFamily="34" charset="0"/>
              <a:buChar char="•"/>
              <a:defRPr/>
            </a:pPr>
            <a:r>
              <a:rPr lang="en-ZA" dirty="0"/>
              <a:t>To inform the </a:t>
            </a:r>
            <a:r>
              <a:rPr lang="en-ZA" dirty="0" smtClean="0"/>
              <a:t>House </a:t>
            </a:r>
            <a:r>
              <a:rPr lang="en-ZA" dirty="0"/>
              <a:t>about the socio-economic situation and challenges of Mpumalanga for </a:t>
            </a:r>
            <a:r>
              <a:rPr lang="en-ZA" dirty="0" smtClean="0"/>
              <a:t>planning, decision making, intervention &amp; budget </a:t>
            </a:r>
            <a:r>
              <a:rPr lang="en-ZA" dirty="0"/>
              <a:t>purposes </a:t>
            </a:r>
            <a:r>
              <a:rPr lang="en-ZA" dirty="0" smtClean="0"/>
              <a:t>– importance of evidence-based decision making!</a:t>
            </a:r>
            <a:endParaRPr lang="en-ZA" dirty="0"/>
          </a:p>
          <a:p>
            <a:pPr algn="just" eaLnBrk="1" fontAlgn="auto" hangingPunct="1">
              <a:spcAft>
                <a:spcPts val="0"/>
              </a:spcAft>
              <a:buFont typeface="Arial" panose="020B0604020202020204" pitchFamily="34" charset="0"/>
              <a:buChar char="•"/>
              <a:defRPr/>
            </a:pPr>
            <a:endParaRPr lang="en-ZA" dirty="0"/>
          </a:p>
          <a:p>
            <a:pPr algn="just" eaLnBrk="1" fontAlgn="auto" hangingPunct="1">
              <a:spcAft>
                <a:spcPts val="0"/>
              </a:spcAft>
              <a:buFont typeface="Arial" panose="020B0604020202020204" pitchFamily="34" charset="0"/>
              <a:buChar char="•"/>
              <a:defRPr/>
            </a:pPr>
            <a:r>
              <a:rPr lang="en-ZA" dirty="0"/>
              <a:t>Presentation mainly based on Department of Finance’s  SERO (Socio-Economic Review &amp; Outlook of Mpumalanga) and PERO (Provincial Economic Review &amp; Outlook) reports as well as Socio-Economic Profiles of Municipalities</a:t>
            </a:r>
          </a:p>
          <a:p>
            <a:pPr algn="just" eaLnBrk="1" fontAlgn="auto" hangingPunct="1">
              <a:spcAft>
                <a:spcPts val="0"/>
              </a:spcAft>
              <a:buFont typeface="Arial" panose="020B0604020202020204" pitchFamily="34" charset="0"/>
              <a:buChar char="•"/>
              <a:defRPr/>
            </a:pPr>
            <a:endParaRPr lang="en-ZA" dirty="0"/>
          </a:p>
          <a:p>
            <a:pPr algn="just" eaLnBrk="1" fontAlgn="auto" hangingPunct="1">
              <a:spcAft>
                <a:spcPts val="0"/>
              </a:spcAft>
              <a:buFont typeface="Arial" panose="020B0604020202020204" pitchFamily="34" charset="0"/>
              <a:buChar char="•"/>
              <a:defRPr/>
            </a:pPr>
            <a:r>
              <a:rPr lang="en-ZA" dirty="0"/>
              <a:t>Primary source of information Stats SA – also other credible sources where necessary like IHS Global Insight</a:t>
            </a:r>
          </a:p>
          <a:p>
            <a:pPr eaLnBrk="1" fontAlgn="auto" hangingPunct="1">
              <a:spcAft>
                <a:spcPts val="0"/>
              </a:spcAft>
              <a:buFont typeface="Arial" panose="020B0604020202020204" pitchFamily="34" charset="0"/>
              <a:buChar char="•"/>
              <a:defRPr/>
            </a:pPr>
            <a:endParaRPr lang="en-ZA" dirty="0"/>
          </a:p>
        </p:txBody>
      </p:sp>
      <p:sp>
        <p:nvSpPr>
          <p:cNvPr id="1638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smtClean="0">
                <a:latin typeface="Book Antiqua" pitchFamily="18"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ZA" altLang="en-US" sz="4000" b="1" smtClean="0"/>
              <a:t>ECONOMIC CONTRIBUTION</a:t>
            </a:r>
          </a:p>
        </p:txBody>
      </p:sp>
      <p:graphicFrame>
        <p:nvGraphicFramePr>
          <p:cNvPr id="34819" name="Content Placeholder 4"/>
          <p:cNvGraphicFramePr>
            <a:graphicFrameLocks noGrp="1"/>
          </p:cNvGraphicFramePr>
          <p:nvPr>
            <p:ph idx="1"/>
          </p:nvPr>
        </p:nvGraphicFramePr>
        <p:xfrm>
          <a:off x="128588" y="1217613"/>
          <a:ext cx="8815387" cy="5070475"/>
        </p:xfrm>
        <a:graphic>
          <a:graphicData uri="http://schemas.openxmlformats.org/presentationml/2006/ole">
            <mc:AlternateContent xmlns:mc="http://schemas.openxmlformats.org/markup-compatibility/2006">
              <mc:Choice xmlns:v="urn:schemas-microsoft-com:vml" Requires="v">
                <p:oleObj spid="_x0000_s34847" r:id="rId3" imgW="8815580" imgH="5072312" progId="Excel.Chart.8">
                  <p:embed/>
                </p:oleObj>
              </mc:Choice>
              <mc:Fallback>
                <p:oleObj r:id="rId3" imgW="8815580" imgH="5072312"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217613"/>
                        <a:ext cx="881538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0"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288" y="-171450"/>
            <a:ext cx="8291512" cy="1589088"/>
          </a:xfrm>
        </p:spPr>
        <p:txBody>
          <a:bodyPr/>
          <a:lstStyle/>
          <a:p>
            <a:pPr eaLnBrk="1" hangingPunct="1"/>
            <a:r>
              <a:rPr lang="en-ZA" altLang="en-US" sz="4000" b="1" smtClean="0"/>
              <a:t>ECONOMIC GROWTH</a:t>
            </a:r>
          </a:p>
        </p:txBody>
      </p:sp>
      <p:graphicFrame>
        <p:nvGraphicFramePr>
          <p:cNvPr id="5" name="Content Placeholder 4"/>
          <p:cNvGraphicFramePr>
            <a:graphicFrameLocks noGrp="1"/>
          </p:cNvGraphicFramePr>
          <p:nvPr>
            <p:ph idx="1"/>
          </p:nvPr>
        </p:nvGraphicFramePr>
        <p:xfrm>
          <a:off x="755650" y="908050"/>
          <a:ext cx="6911975" cy="4945061"/>
        </p:xfrm>
        <a:graphic>
          <a:graphicData uri="http://schemas.openxmlformats.org/drawingml/2006/table">
            <a:tbl>
              <a:tblPr>
                <a:tableStyleId>{5C22544A-7EE6-4342-B048-85BDC9FD1C3A}</a:tableStyleId>
              </a:tblPr>
              <a:tblGrid>
                <a:gridCol w="3687061"/>
                <a:gridCol w="3224914"/>
              </a:tblGrid>
              <a:tr h="222891">
                <a:tc gridSpan="2">
                  <a:txBody>
                    <a:bodyPr/>
                    <a:lstStyle/>
                    <a:p>
                      <a:pPr algn="l" fontAlgn="b"/>
                      <a:r>
                        <a:rPr lang="en-ZA" sz="1400" b="1" i="0" u="none" strike="noStrike" baseline="0" dirty="0" smtClean="0">
                          <a:effectLst/>
                          <a:latin typeface="+mn-lt"/>
                        </a:rPr>
                        <a:t>Historic </a:t>
                      </a:r>
                      <a:r>
                        <a:rPr lang="en-ZA" sz="1400" b="1" i="0" u="none" strike="noStrike" dirty="0" smtClean="0">
                          <a:effectLst/>
                          <a:latin typeface="+mn-lt"/>
                        </a:rPr>
                        <a:t>GDP (constant</a:t>
                      </a:r>
                      <a:r>
                        <a:rPr lang="en-ZA" sz="1400" b="1" i="0" u="none" strike="noStrike" baseline="0" dirty="0" smtClean="0">
                          <a:effectLst/>
                          <a:latin typeface="+mn-lt"/>
                        </a:rPr>
                        <a:t> 2005 prices) </a:t>
                      </a:r>
                      <a:r>
                        <a:rPr lang="en-ZA" sz="1400" b="1" i="0" u="none" strike="noStrike" dirty="0" smtClean="0">
                          <a:effectLst/>
                          <a:latin typeface="+mn-lt"/>
                        </a:rPr>
                        <a:t>growth rate per region</a:t>
                      </a:r>
                      <a:r>
                        <a:rPr lang="en-ZA" sz="1400" b="1" i="0" u="none" strike="noStrike" baseline="0" dirty="0" smtClean="0">
                          <a:effectLst/>
                          <a:latin typeface="+mn-lt"/>
                        </a:rPr>
                        <a:t>, 1996-2013</a:t>
                      </a:r>
                      <a:endParaRPr lang="en-ZA" sz="1400" b="1" i="0" u="none" strike="noStrike" dirty="0">
                        <a:effectLst/>
                        <a:latin typeface="+mn-lt"/>
                      </a:endParaRPr>
                    </a:p>
                  </a:txBody>
                  <a:tcPr marL="9524" marR="9524"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1200" b="1" i="0" u="none" strike="noStrike" dirty="0">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Region</a:t>
                      </a:r>
                      <a:endParaRPr lang="en-ZA" sz="1200" b="1" i="0" u="none" strike="noStrike" dirty="0">
                        <a:effectLst/>
                        <a:latin typeface="+mn-lt"/>
                      </a:endParaRPr>
                    </a:p>
                  </a:txBody>
                  <a:tcPr marL="9524" marR="952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a:txBody>
                    <a:bodyPr/>
                    <a:lstStyle/>
                    <a:p>
                      <a:pPr algn="ctr" fontAlgn="b"/>
                      <a:r>
                        <a:rPr lang="en-ZA" sz="1200" b="1" u="none" strike="noStrike" dirty="0">
                          <a:effectLst/>
                          <a:latin typeface="+mn-lt"/>
                        </a:rPr>
                        <a:t>Historic</a:t>
                      </a:r>
                      <a:endParaRPr lang="en-ZA" sz="1200" b="1" i="0" u="none" strike="noStrike" dirty="0">
                        <a:effectLst/>
                        <a:latin typeface="+mn-lt"/>
                      </a:endParaRPr>
                    </a:p>
                  </a:txBody>
                  <a:tcPr marL="9524" marR="9524"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r>
              <a:tr h="192410">
                <a:tc>
                  <a:txBody>
                    <a:bodyPr/>
                    <a:lstStyle/>
                    <a:p>
                      <a:pPr algn="l" fontAlgn="b"/>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u="none" strike="noStrike" dirty="0">
                          <a:effectLst/>
                          <a:latin typeface="+mn-lt"/>
                        </a:rPr>
                        <a:t>1996-2013</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2410">
                <a:tc>
                  <a:txBody>
                    <a:bodyPr/>
                    <a:lstStyle/>
                    <a:p>
                      <a:pPr algn="l" fontAlgn="b"/>
                      <a:r>
                        <a:rPr lang="en-ZA" sz="1200" b="1" i="1" u="none" strike="noStrike" dirty="0">
                          <a:effectLst/>
                          <a:latin typeface="+mn-lt"/>
                        </a:rPr>
                        <a:t>Gert Sibande</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a:effectLst/>
                          <a:latin typeface="+mn-lt"/>
                        </a:rPr>
                        <a:t>2.3%</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2410">
                <a:tc>
                  <a:txBody>
                    <a:bodyPr/>
                    <a:lstStyle/>
                    <a:p>
                      <a:pPr algn="l" fontAlgn="b"/>
                      <a:r>
                        <a:rPr lang="en-ZA" sz="1200" b="1" u="none" strike="noStrike" dirty="0">
                          <a:effectLst/>
                          <a:latin typeface="+mn-lt"/>
                        </a:rPr>
                        <a:t>Chief Albert Luthuli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a:effectLst/>
                          <a:latin typeface="+mn-lt"/>
                        </a:rPr>
                        <a:t>2.4%</a:t>
                      </a:r>
                      <a:endParaRPr lang="en-ZA" sz="1200" b="0"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Msukaligwa</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a:effectLst/>
                          <a:latin typeface="+mn-lt"/>
                        </a:rPr>
                        <a:t>2.2%</a:t>
                      </a:r>
                      <a:endParaRPr lang="en-ZA" sz="1200" b="0"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Mkhondo</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a:effectLst/>
                          <a:latin typeface="+mn-lt"/>
                        </a:rPr>
                        <a:t>1.2%</a:t>
                      </a:r>
                      <a:endParaRPr lang="en-ZA" sz="1200" b="0"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Dr Pixley Ka Isaka Seme</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2.7%</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555">
                <a:tc>
                  <a:txBody>
                    <a:bodyPr/>
                    <a:lstStyle/>
                    <a:p>
                      <a:pPr algn="l" fontAlgn="b"/>
                      <a:r>
                        <a:rPr lang="en-ZA" sz="1200" b="1" u="none" strike="noStrike" dirty="0">
                          <a:effectLst/>
                          <a:latin typeface="+mn-lt"/>
                        </a:rPr>
                        <a:t>Lekwa</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0.7%</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Dipaleseng</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0.3%</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Govan Mbeki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2.7%</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i="1" u="none" strike="noStrike" dirty="0">
                          <a:effectLst/>
                          <a:latin typeface="+mn-lt"/>
                        </a:rPr>
                        <a:t>Nkangala</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a:effectLst/>
                          <a:latin typeface="+mn-lt"/>
                        </a:rPr>
                        <a:t>2.9%</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2410">
                <a:tc>
                  <a:txBody>
                    <a:bodyPr/>
                    <a:lstStyle/>
                    <a:p>
                      <a:pPr algn="l" fontAlgn="b"/>
                      <a:r>
                        <a:rPr lang="en-ZA" sz="1200" b="1" u="none" strike="noStrike" dirty="0">
                          <a:effectLst/>
                          <a:latin typeface="+mn-lt"/>
                        </a:rPr>
                        <a:t>Victor Khanye</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a:effectLst/>
                          <a:latin typeface="+mn-lt"/>
                        </a:rPr>
                        <a:t>2.4%</a:t>
                      </a:r>
                      <a:endParaRPr lang="en-ZA" sz="1200" b="0"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Emalahleni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3.0%</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Steve Tshwete</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3.0%</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Emakhazeni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4.7%</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Thembisile Hani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2.4%</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Dr JS Moroka</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2.0%</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i="1" u="none" strike="noStrike" dirty="0">
                          <a:effectLst/>
                          <a:latin typeface="+mn-lt"/>
                        </a:rPr>
                        <a:t>Ehlanzeni</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b="1" i="1" u="none" strike="noStrike" dirty="0">
                          <a:effectLst/>
                          <a:latin typeface="+mn-lt"/>
                        </a:rPr>
                        <a:t>2.4%</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192410">
                <a:tc>
                  <a:txBody>
                    <a:bodyPr/>
                    <a:lstStyle/>
                    <a:p>
                      <a:pPr algn="l" fontAlgn="b"/>
                      <a:r>
                        <a:rPr lang="en-ZA" sz="1200" b="1" u="none" strike="noStrike" dirty="0">
                          <a:effectLst/>
                          <a:latin typeface="+mn-lt"/>
                        </a:rPr>
                        <a:t>Thaba Chweu</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dirty="0">
                          <a:effectLst/>
                          <a:latin typeface="+mn-lt"/>
                        </a:rPr>
                        <a:t>3.9%</a:t>
                      </a:r>
                      <a:endParaRPr lang="en-ZA" sz="1200" b="0"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Mbombela</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2.5%</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Umjindi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0.8%</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r>
                        <a:rPr lang="en-ZA" sz="1200" b="1" u="none" strike="noStrike" dirty="0">
                          <a:effectLst/>
                          <a:latin typeface="+mn-lt"/>
                        </a:rPr>
                        <a:t>Nkomazi</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1.3%</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595">
                <a:tc>
                  <a:txBody>
                    <a:bodyPr/>
                    <a:lstStyle/>
                    <a:p>
                      <a:pPr algn="l" fontAlgn="b"/>
                      <a:r>
                        <a:rPr lang="en-ZA" sz="1200" b="1" u="none" strike="noStrike" dirty="0">
                          <a:effectLst/>
                          <a:latin typeface="+mn-lt"/>
                        </a:rPr>
                        <a:t>Bushbuckridge</a:t>
                      </a:r>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ZA" sz="1200" u="none" strike="noStrike">
                          <a:effectLst/>
                          <a:latin typeface="+mn-lt"/>
                        </a:rPr>
                        <a:t>1.8%</a:t>
                      </a:r>
                      <a:endParaRPr lang="en-ZA" sz="1200" b="0" i="0" u="none" strike="noStrike">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410">
                <a:tc>
                  <a:txBody>
                    <a:bodyPr/>
                    <a:lstStyle/>
                    <a:p>
                      <a:pPr algn="l" fontAlgn="b"/>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0" u="none" strike="noStrike" dirty="0">
                        <a:effectLst/>
                        <a:latin typeface="+mn-lt"/>
                      </a:endParaRP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35920"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0"/>
            <a:ext cx="8218487" cy="1417638"/>
          </a:xfrm>
        </p:spPr>
        <p:txBody>
          <a:bodyPr/>
          <a:lstStyle/>
          <a:p>
            <a:pPr eaLnBrk="1" hangingPunct="1"/>
            <a:r>
              <a:rPr lang="en-ZA" altLang="en-US" sz="4000" b="1" smtClean="0"/>
              <a:t>TOURISM INDICATORS </a:t>
            </a:r>
          </a:p>
        </p:txBody>
      </p:sp>
      <p:graphicFrame>
        <p:nvGraphicFramePr>
          <p:cNvPr id="4" name="Content Placeholder 4"/>
          <p:cNvGraphicFramePr>
            <a:graphicFrameLocks noGrp="1"/>
          </p:cNvGraphicFramePr>
          <p:nvPr>
            <p:ph idx="1"/>
          </p:nvPr>
        </p:nvGraphicFramePr>
        <p:xfrm>
          <a:off x="395288" y="1052513"/>
          <a:ext cx="8207374" cy="4860935"/>
        </p:xfrm>
        <a:graphic>
          <a:graphicData uri="http://schemas.openxmlformats.org/drawingml/2006/table">
            <a:tbl>
              <a:tblPr>
                <a:tableStyleId>{5C22544A-7EE6-4342-B048-85BDC9FD1C3A}</a:tableStyleId>
              </a:tblPr>
              <a:tblGrid>
                <a:gridCol w="2015846"/>
                <a:gridCol w="3095764"/>
                <a:gridCol w="3095764"/>
              </a:tblGrid>
              <a:tr h="222893">
                <a:tc gridSpan="3">
                  <a:txBody>
                    <a:bodyPr/>
                    <a:lstStyle/>
                    <a:p>
                      <a:pPr algn="l" fontAlgn="b"/>
                      <a:r>
                        <a:rPr lang="en-ZA" sz="1400" b="1" i="0" u="none" strike="noStrike" dirty="0" smtClean="0">
                          <a:effectLst/>
                          <a:latin typeface="Book Antiqua" panose="02040602050305030304" pitchFamily="18" charset="0"/>
                        </a:rPr>
                        <a:t>Value</a:t>
                      </a:r>
                      <a:r>
                        <a:rPr lang="en-ZA" sz="1400" b="1" i="0" u="none" strike="noStrike" baseline="0" dirty="0" smtClean="0">
                          <a:effectLst/>
                          <a:latin typeface="Book Antiqua" panose="02040602050305030304" pitchFamily="18" charset="0"/>
                        </a:rPr>
                        <a:t> &amp; contribution of total tourism spend per region, 2013</a:t>
                      </a:r>
                      <a:endParaRPr lang="en-ZA" sz="1400" b="1" i="0" u="none" strike="noStrike" dirty="0">
                        <a:effectLst/>
                        <a:latin typeface="Book Antiqua" panose="02040602050305030304" pitchFamily="18" charset="0"/>
                      </a:endParaRPr>
                    </a:p>
                  </a:txBody>
                  <a:tcPr marL="9523" marR="9523"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ZA" sz="12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fontAlgn="b"/>
                      <a:endParaRPr lang="en-ZA" sz="1200" b="1" i="0" u="none" strike="noStrike" dirty="0">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01654">
                <a:tc>
                  <a:txBody>
                    <a:bodyPr/>
                    <a:lstStyle/>
                    <a:p>
                      <a:pPr algn="l" fontAlgn="b"/>
                      <a:r>
                        <a:rPr lang="en-ZA" sz="1200" b="1" u="none" strike="noStrike" dirty="0">
                          <a:effectLst/>
                          <a:latin typeface="Book Antiqua" panose="02040602050305030304" pitchFamily="18" charset="0"/>
                        </a:rPr>
                        <a:t>Region</a:t>
                      </a:r>
                      <a:endParaRPr lang="en-ZA" sz="1200" b="1" i="0" u="none" strike="noStrike" dirty="0">
                        <a:effectLst/>
                        <a:latin typeface="Book Antiqua" panose="02040602050305030304" pitchFamily="18"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u="none" strike="noStrike" dirty="0">
                          <a:effectLst/>
                          <a:latin typeface="Book Antiqua" panose="02040602050305030304" pitchFamily="18" charset="0"/>
                        </a:rPr>
                        <a:t>Total tourism spend (R-million)</a:t>
                      </a:r>
                      <a:endParaRPr lang="en-ZA" sz="1200" b="1" i="0" u="none" strike="noStrike" dirty="0">
                        <a:effectLst/>
                        <a:latin typeface="Book Antiqua" panose="02040602050305030304" pitchFamily="18"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200" b="1" u="none" strike="noStrike" dirty="0">
                          <a:effectLst/>
                          <a:latin typeface="Book Antiqua" panose="02040602050305030304" pitchFamily="18" charset="0"/>
                        </a:rPr>
                        <a:t>Tourism spend as % of GDP (current prices)</a:t>
                      </a:r>
                      <a:endParaRPr lang="en-ZA" sz="1200" b="1" i="0" u="none" strike="noStrike" dirty="0">
                        <a:effectLst/>
                        <a:latin typeface="Book Antiqua" panose="02040602050305030304" pitchFamily="18" charset="0"/>
                      </a:endParaRPr>
                    </a:p>
                  </a:txBody>
                  <a:tcPr marL="9523" marR="9523"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1654">
                <a:tc>
                  <a:txBody>
                    <a:bodyPr/>
                    <a:lstStyle/>
                    <a:p>
                      <a:pPr algn="l" fontAlgn="b"/>
                      <a:r>
                        <a:rPr lang="en-ZA" sz="1200" b="1" i="1" u="none" strike="noStrike">
                          <a:effectLst/>
                          <a:latin typeface="Book Antiqua" panose="02040602050305030304" pitchFamily="18" charset="0"/>
                        </a:rPr>
                        <a:t>Gert Sibande</a:t>
                      </a: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 R      3 696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1654">
                <a:tc>
                  <a:txBody>
                    <a:bodyPr/>
                    <a:lstStyle/>
                    <a:p>
                      <a:pPr algn="l" fontAlgn="b"/>
                      <a:r>
                        <a:rPr lang="en-ZA" sz="1200" b="1" u="none" strike="noStrike" dirty="0">
                          <a:effectLst/>
                          <a:latin typeface="Book Antiqua" panose="02040602050305030304" pitchFamily="18" charset="0"/>
                        </a:rPr>
                        <a:t>Chief Albert Luthuli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371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Msukaligwa</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359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Mkhondo</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263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Dr Pixley Ka Isaka Seme</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139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Lekwa</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173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Dipaleseng</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62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Govan Mbeki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2 330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i="1" u="none" strike="noStrike" dirty="0">
                          <a:effectLst/>
                          <a:latin typeface="Book Antiqua" panose="02040602050305030304" pitchFamily="18" charset="0"/>
                        </a:rPr>
                        <a:t>Nkangala</a:t>
                      </a: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 R      4 765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1654">
                <a:tc>
                  <a:txBody>
                    <a:bodyPr/>
                    <a:lstStyle/>
                    <a:p>
                      <a:pPr algn="l" fontAlgn="b"/>
                      <a:r>
                        <a:rPr lang="en-ZA" sz="1200" b="1" u="none" strike="noStrike" dirty="0">
                          <a:effectLst/>
                          <a:latin typeface="Book Antiqua" panose="02040602050305030304" pitchFamily="18" charset="0"/>
                        </a:rPr>
                        <a:t>Victor Khanye</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426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Emalahleni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1 645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Steve Tshwete</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1 246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Emakhazeni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769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24.4%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Thembisile Hani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355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Dr JS Moroka</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324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i="1" u="none" strike="noStrike" dirty="0">
                          <a:effectLst/>
                          <a:latin typeface="Book Antiqua" panose="02040602050305030304" pitchFamily="18" charset="0"/>
                        </a:rPr>
                        <a:t>Ehlanzeni</a:t>
                      </a: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 R      9 356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01654">
                <a:tc>
                  <a:txBody>
                    <a:bodyPr/>
                    <a:lstStyle/>
                    <a:p>
                      <a:pPr algn="l" fontAlgn="b"/>
                      <a:r>
                        <a:rPr lang="en-ZA" sz="1200" b="1" u="none" strike="noStrike" dirty="0">
                          <a:effectLst/>
                          <a:latin typeface="Book Antiqua" panose="02040602050305030304" pitchFamily="18" charset="0"/>
                        </a:rPr>
                        <a:t>Thaba Chweu</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1 449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18.8%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Mbombela</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4 924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Umjindi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251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Nkomazi</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1 777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29.1%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Bushbuckridge</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0" i="0" u="none" strike="noStrike" dirty="0">
                          <a:effectLst/>
                          <a:latin typeface="Book Antiqua" panose="02040602050305030304" pitchFamily="18" charset="0"/>
                        </a:rPr>
                        <a:t> R         955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1000" b="0" i="0" u="none" strike="noStrike" dirty="0">
                          <a:effectLst/>
                          <a:latin typeface="Book Antiqua" panose="02040602050305030304" pitchFamily="18" charset="0"/>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1654">
                <a:tc>
                  <a:txBody>
                    <a:bodyPr/>
                    <a:lstStyle/>
                    <a:p>
                      <a:pPr algn="l" fontAlgn="b"/>
                      <a:r>
                        <a:rPr lang="en-ZA" sz="1200" b="1" u="none" strike="noStrike" dirty="0">
                          <a:effectLst/>
                          <a:latin typeface="Book Antiqua" panose="02040602050305030304" pitchFamily="18" charset="0"/>
                        </a:rPr>
                        <a:t>Mpumalanga</a:t>
                      </a:r>
                      <a:endParaRPr lang="en-ZA" sz="1200" b="1" i="0" u="none" strike="noStrike" dirty="0">
                        <a:effectLst/>
                        <a:latin typeface="Book Antiqua" panose="02040602050305030304" pitchFamily="18" charset="0"/>
                      </a:endParaRPr>
                    </a:p>
                  </a:txBody>
                  <a:tcPr marL="9523" marR="9523"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 R    17 818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000" b="1" i="1" u="none" strike="noStrike" dirty="0">
                          <a:effectLst/>
                          <a:latin typeface="Book Antiqua" panose="02040602050305030304" pitchFamily="18" charset="0"/>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3696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JOB CREATION &amp; UNEMPLOYMENT</a:t>
            </a:r>
            <a:endParaRPr lang="en-ZA" dirty="0"/>
          </a:p>
        </p:txBody>
      </p:sp>
      <p:sp>
        <p:nvSpPr>
          <p:cNvPr id="3" name="Content Placeholder 2"/>
          <p:cNvSpPr>
            <a:spLocks noGrp="1"/>
          </p:cNvSpPr>
          <p:nvPr>
            <p:ph idx="1"/>
          </p:nvPr>
        </p:nvSpPr>
        <p:spPr/>
        <p:txBody>
          <a:bodyPr rtlCol="0">
            <a:normAutofit fontScale="85000" lnSpcReduction="10000"/>
          </a:bodyPr>
          <a:lstStyle/>
          <a:p>
            <a:pPr marL="180975" indent="-180975" algn="ctr" eaLnBrk="1" fontAlgn="auto" hangingPunct="1">
              <a:spcBef>
                <a:spcPts val="600"/>
              </a:spcBef>
              <a:spcAft>
                <a:spcPts val="600"/>
              </a:spcAft>
              <a:buFont typeface="Arial" panose="020B0604020202020204" pitchFamily="34" charset="0"/>
              <a:buNone/>
              <a:defRPr/>
            </a:pPr>
            <a:r>
              <a:rPr lang="en-ZA" sz="2800" b="1" dirty="0">
                <a:cs typeface="Arial" pitchFamily="34" charset="0"/>
              </a:rPr>
              <a:t>OBJECTIVE: TO CREATE EMPLOYMENT &amp; REDUCE UNEMPLOYMENT</a:t>
            </a:r>
          </a:p>
          <a:p>
            <a:pPr marL="180975" indent="-180975" algn="just" eaLnBrk="1" fontAlgn="auto" hangingPunct="1">
              <a:spcBef>
                <a:spcPts val="600"/>
              </a:spcBef>
              <a:spcAft>
                <a:spcPts val="600"/>
              </a:spcAft>
              <a:buFont typeface="Arial" panose="020B0604020202020204" pitchFamily="34" charset="0"/>
              <a:buChar char="•"/>
              <a:defRPr/>
            </a:pPr>
            <a:r>
              <a:rPr lang="en-ZA" dirty="0">
                <a:cs typeface="Arial" pitchFamily="34" charset="0"/>
              </a:rPr>
              <a:t>Total </a:t>
            </a:r>
            <a:r>
              <a:rPr lang="en-ZA" sz="2800" dirty="0">
                <a:cs typeface="Arial" pitchFamily="34" charset="0"/>
              </a:rPr>
              <a:t>employment</a:t>
            </a:r>
            <a:r>
              <a:rPr lang="en-ZA" dirty="0">
                <a:cs typeface="Arial" pitchFamily="34" charset="0"/>
              </a:rPr>
              <a:t> number </a:t>
            </a:r>
            <a:r>
              <a:rPr lang="en-ZA" dirty="0" smtClean="0">
                <a:cs typeface="Arial" pitchFamily="34" charset="0"/>
              </a:rPr>
              <a:t>must rise </a:t>
            </a:r>
            <a:r>
              <a:rPr lang="en-ZA" dirty="0">
                <a:cs typeface="Arial" pitchFamily="34" charset="0"/>
              </a:rPr>
              <a:t>from more than 1.1 million to </a:t>
            </a:r>
            <a:r>
              <a:rPr lang="en-ZA" dirty="0" smtClean="0">
                <a:cs typeface="Arial" pitchFamily="34" charset="0"/>
              </a:rPr>
              <a:t>approximately </a:t>
            </a:r>
            <a:r>
              <a:rPr lang="en-ZA" b="1" dirty="0" smtClean="0">
                <a:cs typeface="Arial" pitchFamily="34" charset="0"/>
              </a:rPr>
              <a:t>1.5 </a:t>
            </a:r>
            <a:r>
              <a:rPr lang="en-ZA" b="1" dirty="0">
                <a:cs typeface="Arial" pitchFamily="34" charset="0"/>
              </a:rPr>
              <a:t>million </a:t>
            </a:r>
            <a:r>
              <a:rPr lang="en-ZA" dirty="0">
                <a:cs typeface="Arial" pitchFamily="34" charset="0"/>
              </a:rPr>
              <a:t>in 2019 &amp; </a:t>
            </a:r>
            <a:r>
              <a:rPr lang="en-ZA" dirty="0"/>
              <a:t>to </a:t>
            </a:r>
            <a:r>
              <a:rPr lang="en-ZA" b="1" dirty="0"/>
              <a:t>2.4 million</a:t>
            </a:r>
            <a:r>
              <a:rPr lang="en-ZA" dirty="0"/>
              <a:t> by 2030</a:t>
            </a:r>
          </a:p>
          <a:p>
            <a:pPr marL="180975" indent="-180975" algn="just" eaLnBrk="1" fontAlgn="auto" hangingPunct="1">
              <a:spcBef>
                <a:spcPts val="600"/>
              </a:spcBef>
              <a:spcAft>
                <a:spcPts val="600"/>
              </a:spcAft>
              <a:buFont typeface="Arial" panose="020B0604020202020204" pitchFamily="34" charset="0"/>
              <a:buChar char="•"/>
              <a:defRPr/>
            </a:pPr>
            <a:r>
              <a:rPr lang="en-ZA" dirty="0"/>
              <a:t>On average more than </a:t>
            </a:r>
            <a:r>
              <a:rPr lang="en-ZA" b="1" dirty="0" smtClean="0"/>
              <a:t>81 </a:t>
            </a:r>
            <a:r>
              <a:rPr lang="en-ZA" b="1" dirty="0"/>
              <a:t>000 </a:t>
            </a:r>
            <a:r>
              <a:rPr lang="en-ZA" dirty="0"/>
              <a:t>new &amp; sustainable jobs must be created annually up to 2030 – employment growth of </a:t>
            </a:r>
            <a:r>
              <a:rPr lang="en-ZA" b="1" dirty="0" smtClean="0"/>
              <a:t>4.9%</a:t>
            </a:r>
            <a:r>
              <a:rPr lang="en-ZA" dirty="0" smtClean="0"/>
              <a:t> per annum</a:t>
            </a:r>
            <a:endParaRPr lang="en-ZA" dirty="0"/>
          </a:p>
          <a:p>
            <a:pPr marL="180975" indent="-180975" algn="just" eaLnBrk="1" fontAlgn="auto" hangingPunct="1">
              <a:spcBef>
                <a:spcPts val="600"/>
              </a:spcBef>
              <a:spcAft>
                <a:spcPts val="600"/>
              </a:spcAft>
              <a:buFont typeface="Arial" panose="020B0604020202020204" pitchFamily="34" charset="0"/>
              <a:buChar char="•"/>
              <a:defRPr/>
            </a:pPr>
            <a:r>
              <a:rPr lang="en-ZA" dirty="0">
                <a:cs typeface="Arial" pitchFamily="34" charset="0"/>
              </a:rPr>
              <a:t>The unemployment rate must decrease to </a:t>
            </a:r>
            <a:r>
              <a:rPr lang="en-ZA" b="1" dirty="0">
                <a:cs typeface="Arial" pitchFamily="34" charset="0"/>
              </a:rPr>
              <a:t>15% </a:t>
            </a:r>
            <a:r>
              <a:rPr lang="en-ZA" dirty="0">
                <a:cs typeface="Arial" pitchFamily="34" charset="0"/>
              </a:rPr>
              <a:t>by 2020 (MEGDP) &amp; </a:t>
            </a:r>
            <a:r>
              <a:rPr lang="en-ZA" b="1" dirty="0"/>
              <a:t>6% </a:t>
            </a:r>
            <a:r>
              <a:rPr lang="en-ZA" dirty="0"/>
              <a:t>by 2030 (NDP &amp; Vision 2030)</a:t>
            </a:r>
          </a:p>
          <a:p>
            <a:pPr eaLnBrk="1" fontAlgn="auto" hangingPunct="1">
              <a:spcAft>
                <a:spcPts val="0"/>
              </a:spcAft>
              <a:buFont typeface="Arial" panose="020B0604020202020204" pitchFamily="34" charset="0"/>
              <a:buChar char="•"/>
              <a:defRPr/>
            </a:pPr>
            <a:endParaRPr lang="en-ZA" dirty="0"/>
          </a:p>
        </p:txBody>
      </p:sp>
      <p:sp>
        <p:nvSpPr>
          <p:cNvPr id="3789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0"/>
            <a:ext cx="8218487" cy="1417638"/>
          </a:xfrm>
        </p:spPr>
        <p:txBody>
          <a:bodyPr/>
          <a:lstStyle/>
          <a:p>
            <a:pPr eaLnBrk="1" hangingPunct="1"/>
            <a:r>
              <a:rPr lang="en-US" altLang="en-US" sz="3600" b="1" smtClean="0"/>
              <a:t>JOB CREATION &amp; UNEMPLOYMENT</a:t>
            </a:r>
            <a:endParaRPr lang="en-ZA" altLang="en-US" sz="3600" smtClean="0"/>
          </a:p>
        </p:txBody>
      </p:sp>
      <p:graphicFrame>
        <p:nvGraphicFramePr>
          <p:cNvPr id="38915" name="Content Placeholder 6"/>
          <p:cNvGraphicFramePr>
            <a:graphicFrameLocks noGrp="1"/>
          </p:cNvGraphicFramePr>
          <p:nvPr>
            <p:ph idx="1"/>
          </p:nvPr>
        </p:nvGraphicFramePr>
        <p:xfrm>
          <a:off x="395288" y="1268413"/>
          <a:ext cx="8404225" cy="4987925"/>
        </p:xfrm>
        <a:graphic>
          <a:graphicData uri="http://schemas.openxmlformats.org/presentationml/2006/ole">
            <mc:AlternateContent xmlns:mc="http://schemas.openxmlformats.org/markup-compatibility/2006">
              <mc:Choice xmlns:v="urn:schemas-microsoft-com:vml" Requires="v">
                <p:oleObj spid="_x0000_s38943" r:id="rId3" imgW="8327858" imgH="4627265" progId="Excel.Chart.8">
                  <p:embed/>
                </p:oleObj>
              </mc:Choice>
              <mc:Fallback>
                <p:oleObj r:id="rId3" imgW="8327858" imgH="4627265"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840422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115888"/>
            <a:ext cx="8218487" cy="1301750"/>
          </a:xfrm>
        </p:spPr>
        <p:txBody>
          <a:bodyPr/>
          <a:lstStyle/>
          <a:p>
            <a:pPr eaLnBrk="1" hangingPunct="1"/>
            <a:r>
              <a:rPr lang="en-US" altLang="en-US" sz="4000" b="1" smtClean="0"/>
              <a:t>JOB CREATION</a:t>
            </a:r>
            <a:endParaRPr lang="en-ZA" altLang="en-US" sz="4000" smtClean="0"/>
          </a:p>
        </p:txBody>
      </p:sp>
      <p:sp>
        <p:nvSpPr>
          <p:cNvPr id="3" name="Content Placeholder 2"/>
          <p:cNvSpPr>
            <a:spLocks noGrp="1"/>
          </p:cNvSpPr>
          <p:nvPr>
            <p:ph idx="1"/>
          </p:nvPr>
        </p:nvSpPr>
        <p:spPr>
          <a:xfrm>
            <a:off x="468313" y="1268413"/>
            <a:ext cx="8218487" cy="4857750"/>
          </a:xfrm>
        </p:spPr>
        <p:txBody>
          <a:bodyPr rtlCol="0">
            <a:normAutofit fontScale="55000" lnSpcReduction="20000"/>
          </a:bodyPr>
          <a:lstStyle/>
          <a:p>
            <a:pPr marL="180975" indent="-180975" algn="ctr" eaLnBrk="1" fontAlgn="auto" hangingPunct="1">
              <a:lnSpc>
                <a:spcPct val="110000"/>
              </a:lnSpc>
              <a:spcBef>
                <a:spcPts val="600"/>
              </a:spcBef>
              <a:spcAft>
                <a:spcPts val="600"/>
              </a:spcAft>
              <a:buFont typeface="Arial" panose="020B0604020202020204" pitchFamily="34" charset="0"/>
              <a:buNone/>
              <a:defRPr/>
            </a:pPr>
            <a:r>
              <a:rPr lang="en-ZA" sz="3600" b="1" dirty="0">
                <a:cs typeface="Arial" pitchFamily="34" charset="0"/>
              </a:rPr>
              <a:t>TOTAL EMPLOYMENT CREATION &amp; BY INDUSTRY</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ZA" dirty="0">
                <a:cs typeface="Arial" pitchFamily="34" charset="0"/>
              </a:rPr>
              <a:t>Net job creation </a:t>
            </a:r>
            <a:r>
              <a:rPr lang="en-ZA" b="1" dirty="0" smtClean="0">
                <a:cs typeface="Arial" pitchFamily="34" charset="0"/>
              </a:rPr>
              <a:t>102 151 </a:t>
            </a:r>
            <a:r>
              <a:rPr lang="en-ZA" dirty="0">
                <a:cs typeface="Arial" pitchFamily="34" charset="0"/>
              </a:rPr>
              <a:t>between Q3 2008 (pre-recession) &amp; </a:t>
            </a:r>
            <a:r>
              <a:rPr lang="en-ZA" dirty="0" smtClean="0">
                <a:cs typeface="Arial" pitchFamily="34" charset="0"/>
              </a:rPr>
              <a:t>Q3 2014 – average of 17 000 jobs pa – achieving just more than 20% of our job creation target! </a:t>
            </a:r>
            <a:endParaRPr lang="en-ZA" dirty="0">
              <a:cs typeface="Arial" pitchFamily="34" charset="0"/>
            </a:endParaRP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US" dirty="0">
                <a:cs typeface="Arial" pitchFamily="34" charset="0"/>
              </a:rPr>
              <a:t>Net job gains of </a:t>
            </a:r>
            <a:r>
              <a:rPr lang="en-US" b="1" dirty="0" smtClean="0">
                <a:cs typeface="Arial" pitchFamily="34" charset="0"/>
              </a:rPr>
              <a:t>7 976 </a:t>
            </a:r>
            <a:r>
              <a:rPr lang="en-US" dirty="0">
                <a:cs typeface="Arial" pitchFamily="34" charset="0"/>
              </a:rPr>
              <a:t>jobs in the </a:t>
            </a:r>
            <a:r>
              <a:rPr lang="en-US" dirty="0" smtClean="0">
                <a:cs typeface="Arial" pitchFamily="34" charset="0"/>
              </a:rPr>
              <a:t>third </a:t>
            </a:r>
            <a:r>
              <a:rPr lang="en-US" dirty="0">
                <a:cs typeface="Arial" pitchFamily="34" charset="0"/>
              </a:rPr>
              <a:t>quarter of 2014 </a:t>
            </a:r>
            <a:r>
              <a:rPr lang="en-US" dirty="0" smtClean="0">
                <a:cs typeface="Arial" pitchFamily="34" charset="0"/>
              </a:rPr>
              <a:t>&amp; losses of </a:t>
            </a:r>
            <a:r>
              <a:rPr lang="en-US" b="1" dirty="0" smtClean="0">
                <a:solidFill>
                  <a:srgbClr val="FF0000"/>
                </a:solidFill>
                <a:cs typeface="Arial" pitchFamily="34" charset="0"/>
              </a:rPr>
              <a:t>-13 671</a:t>
            </a:r>
            <a:r>
              <a:rPr lang="en-US" b="1" dirty="0" smtClean="0">
                <a:cs typeface="Arial" pitchFamily="34" charset="0"/>
              </a:rPr>
              <a:t> </a:t>
            </a:r>
            <a:r>
              <a:rPr lang="en-US" dirty="0" smtClean="0">
                <a:cs typeface="Arial" pitchFamily="34" charset="0"/>
              </a:rPr>
              <a:t>on </a:t>
            </a:r>
            <a:r>
              <a:rPr lang="en-US" dirty="0">
                <a:cs typeface="Arial" pitchFamily="34" charset="0"/>
              </a:rPr>
              <a:t>an annual basis </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US" dirty="0" smtClean="0">
                <a:cs typeface="Arial" pitchFamily="34" charset="0"/>
              </a:rPr>
              <a:t>Employment </a:t>
            </a:r>
            <a:r>
              <a:rPr lang="en-US" dirty="0">
                <a:cs typeface="Arial" pitchFamily="34" charset="0"/>
              </a:rPr>
              <a:t>growth of </a:t>
            </a:r>
            <a:r>
              <a:rPr lang="en-US" dirty="0" smtClean="0">
                <a:solidFill>
                  <a:srgbClr val="FF0000"/>
                </a:solidFill>
                <a:cs typeface="Arial" pitchFamily="34" charset="0"/>
              </a:rPr>
              <a:t>-</a:t>
            </a:r>
            <a:r>
              <a:rPr lang="en-US" b="1" dirty="0" smtClean="0">
                <a:solidFill>
                  <a:srgbClr val="FF0000"/>
                </a:solidFill>
                <a:cs typeface="Arial" pitchFamily="34" charset="0"/>
              </a:rPr>
              <a:t>1.2%</a:t>
            </a:r>
            <a:r>
              <a:rPr lang="en-US" dirty="0" smtClean="0">
                <a:solidFill>
                  <a:srgbClr val="FF0000"/>
                </a:solidFill>
                <a:cs typeface="Arial" pitchFamily="34" charset="0"/>
              </a:rPr>
              <a:t> </a:t>
            </a:r>
            <a:r>
              <a:rPr lang="en-US" dirty="0">
                <a:cs typeface="Arial" pitchFamily="34" charset="0"/>
              </a:rPr>
              <a:t>on an annual basis (national average </a:t>
            </a:r>
            <a:r>
              <a:rPr lang="en-US" b="1" dirty="0" smtClean="0">
                <a:cs typeface="Arial" pitchFamily="34" charset="0"/>
              </a:rPr>
              <a:t>0.5 </a:t>
            </a:r>
            <a:r>
              <a:rPr lang="en-US" b="1" dirty="0">
                <a:cs typeface="Arial" pitchFamily="34" charset="0"/>
              </a:rPr>
              <a:t>%</a:t>
            </a:r>
            <a:r>
              <a:rPr lang="en-US" dirty="0">
                <a:cs typeface="Arial" pitchFamily="34" charset="0"/>
              </a:rPr>
              <a:t>)</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ZA" dirty="0" smtClean="0">
                <a:cs typeface="Arial" pitchFamily="34" charset="0"/>
              </a:rPr>
              <a:t>Construction (19 </a:t>
            </a:r>
            <a:r>
              <a:rPr lang="en-ZA" dirty="0">
                <a:cs typeface="Arial" pitchFamily="34" charset="0"/>
              </a:rPr>
              <a:t>792</a:t>
            </a:r>
            <a:r>
              <a:rPr lang="en-ZA" dirty="0" smtClean="0">
                <a:cs typeface="Arial" pitchFamily="34" charset="0"/>
              </a:rPr>
              <a:t>), </a:t>
            </a:r>
            <a:r>
              <a:rPr lang="en-ZA" dirty="0">
                <a:cs typeface="Arial" pitchFamily="34" charset="0"/>
              </a:rPr>
              <a:t>manufacturing (11 957</a:t>
            </a:r>
            <a:r>
              <a:rPr lang="en-ZA" dirty="0" smtClean="0">
                <a:cs typeface="Arial" pitchFamily="34" charset="0"/>
              </a:rPr>
              <a:t>), </a:t>
            </a:r>
            <a:r>
              <a:rPr lang="en-ZA" dirty="0">
                <a:cs typeface="Arial" pitchFamily="34" charset="0"/>
              </a:rPr>
              <a:t>t</a:t>
            </a:r>
            <a:r>
              <a:rPr lang="en-ZA" dirty="0" smtClean="0">
                <a:cs typeface="Arial" pitchFamily="34" charset="0"/>
              </a:rPr>
              <a:t>ransport (8 542) as well as  finance (8 483) created </a:t>
            </a:r>
            <a:r>
              <a:rPr lang="en-ZA" dirty="0">
                <a:cs typeface="Arial" pitchFamily="34" charset="0"/>
              </a:rPr>
              <a:t>the highest number of net jobs between </a:t>
            </a:r>
            <a:r>
              <a:rPr lang="en-ZA" dirty="0" smtClean="0">
                <a:cs typeface="Arial" pitchFamily="34" charset="0"/>
              </a:rPr>
              <a:t>Q3 </a:t>
            </a:r>
            <a:r>
              <a:rPr lang="en-ZA" dirty="0">
                <a:cs typeface="Arial" pitchFamily="34" charset="0"/>
              </a:rPr>
              <a:t>2013 &amp; </a:t>
            </a:r>
            <a:r>
              <a:rPr lang="en-ZA" dirty="0" smtClean="0">
                <a:cs typeface="Arial" pitchFamily="34" charset="0"/>
              </a:rPr>
              <a:t>Q3 </a:t>
            </a:r>
            <a:r>
              <a:rPr lang="en-ZA" dirty="0">
                <a:cs typeface="Arial" pitchFamily="34" charset="0"/>
              </a:rPr>
              <a:t>2014</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ZA" dirty="0" smtClean="0">
                <a:cs typeface="Arial" pitchFamily="34" charset="0"/>
              </a:rPr>
              <a:t>Private households (</a:t>
            </a:r>
            <a:r>
              <a:rPr lang="en-ZA" dirty="0" smtClean="0">
                <a:solidFill>
                  <a:srgbClr val="FF0000"/>
                </a:solidFill>
                <a:cs typeface="Arial" pitchFamily="34" charset="0"/>
              </a:rPr>
              <a:t>-20 358</a:t>
            </a:r>
            <a:r>
              <a:rPr lang="en-ZA" dirty="0" smtClean="0">
                <a:cs typeface="Arial" pitchFamily="34" charset="0"/>
              </a:rPr>
              <a:t>), trade (</a:t>
            </a:r>
            <a:r>
              <a:rPr lang="en-ZA" dirty="0" smtClean="0">
                <a:solidFill>
                  <a:srgbClr val="FF0000"/>
                </a:solidFill>
                <a:cs typeface="Arial" pitchFamily="34" charset="0"/>
              </a:rPr>
              <a:t>-19 140</a:t>
            </a:r>
            <a:r>
              <a:rPr lang="en-ZA" dirty="0" smtClean="0">
                <a:cs typeface="Arial" pitchFamily="34" charset="0"/>
              </a:rPr>
              <a:t>), </a:t>
            </a:r>
            <a:r>
              <a:rPr lang="en-ZA" dirty="0">
                <a:cs typeface="Arial" pitchFamily="34" charset="0"/>
              </a:rPr>
              <a:t>agriculture (</a:t>
            </a:r>
            <a:r>
              <a:rPr lang="en-ZA" dirty="0">
                <a:solidFill>
                  <a:srgbClr val="FF0000"/>
                </a:solidFill>
                <a:cs typeface="Arial" pitchFamily="34" charset="0"/>
              </a:rPr>
              <a:t>-16 124</a:t>
            </a:r>
            <a:r>
              <a:rPr lang="en-ZA" dirty="0" smtClean="0">
                <a:cs typeface="Arial" pitchFamily="34" charset="0"/>
              </a:rPr>
              <a:t>) and </a:t>
            </a:r>
            <a:r>
              <a:rPr lang="en-ZA" dirty="0">
                <a:cs typeface="Arial" pitchFamily="34" charset="0"/>
              </a:rPr>
              <a:t>utilities </a:t>
            </a:r>
            <a:r>
              <a:rPr lang="en-ZA" dirty="0" smtClean="0">
                <a:cs typeface="Arial" pitchFamily="34" charset="0"/>
              </a:rPr>
              <a:t>(</a:t>
            </a:r>
            <a:r>
              <a:rPr lang="en-ZA" dirty="0" smtClean="0">
                <a:solidFill>
                  <a:srgbClr val="FF0000"/>
                </a:solidFill>
                <a:cs typeface="Arial" pitchFamily="34" charset="0"/>
              </a:rPr>
              <a:t>-9 993</a:t>
            </a:r>
            <a:r>
              <a:rPr lang="en-ZA" dirty="0" smtClean="0">
                <a:cs typeface="Arial" pitchFamily="34" charset="0"/>
              </a:rPr>
              <a:t>) </a:t>
            </a:r>
            <a:r>
              <a:rPr lang="en-ZA" dirty="0">
                <a:cs typeface="Arial" pitchFamily="34" charset="0"/>
              </a:rPr>
              <a:t>experienced job losses on an annual basis</a:t>
            </a:r>
          </a:p>
          <a:p>
            <a:pPr marL="180975" indent="-180975" algn="just" eaLnBrk="1" fontAlgn="auto" hangingPunct="1">
              <a:lnSpc>
                <a:spcPct val="110000"/>
              </a:lnSpc>
              <a:spcBef>
                <a:spcPts val="600"/>
              </a:spcBef>
              <a:spcAft>
                <a:spcPts val="600"/>
              </a:spcAft>
              <a:buFont typeface="Arial" panose="020B0604020202020204" pitchFamily="34" charset="0"/>
              <a:buChar char="•"/>
              <a:defRPr/>
            </a:pPr>
            <a:r>
              <a:rPr lang="en-US" dirty="0">
                <a:cs typeface="Arial" pitchFamily="34" charset="0"/>
              </a:rPr>
              <a:t>Importance of interventions in agriculture – challenges with economic growth and job </a:t>
            </a:r>
            <a:r>
              <a:rPr lang="en-US" dirty="0" smtClean="0">
                <a:cs typeface="Arial" pitchFamily="34" charset="0"/>
              </a:rPr>
              <a:t>creation</a:t>
            </a:r>
            <a:r>
              <a:rPr lang="en-US" dirty="0">
                <a:cs typeface="Arial" pitchFamily="34" charset="0"/>
              </a:rPr>
              <a:t> </a:t>
            </a:r>
            <a:r>
              <a:rPr lang="en-US" dirty="0" smtClean="0">
                <a:cs typeface="Arial" pitchFamily="34" charset="0"/>
              </a:rPr>
              <a:t> - 71 015 people </a:t>
            </a:r>
            <a:r>
              <a:rPr lang="en-US" dirty="0">
                <a:cs typeface="Arial" pitchFamily="34" charset="0"/>
              </a:rPr>
              <a:t>involved in subsistence farming</a:t>
            </a:r>
            <a:endParaRPr lang="en-ZA" dirty="0">
              <a:cs typeface="Arial" pitchFamily="34" charset="0"/>
            </a:endParaRPr>
          </a:p>
          <a:p>
            <a:pPr eaLnBrk="1" fontAlgn="auto" hangingPunct="1">
              <a:spcAft>
                <a:spcPts val="0"/>
              </a:spcAft>
              <a:buFont typeface="Arial" panose="020B0604020202020204" pitchFamily="34" charset="0"/>
              <a:buChar char="•"/>
              <a:defRPr/>
            </a:pPr>
            <a:endParaRPr lang="en-ZA" dirty="0"/>
          </a:p>
        </p:txBody>
      </p:sp>
      <p:sp>
        <p:nvSpPr>
          <p:cNvPr id="39940"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b="1" dirty="0" smtClean="0"/>
              <a:t>EMPLOYMENT PER INDUSTRY</a:t>
            </a:r>
            <a:endParaRPr lang="en-ZA" b="1" dirty="0"/>
          </a:p>
        </p:txBody>
      </p:sp>
      <p:graphicFrame>
        <p:nvGraphicFramePr>
          <p:cNvPr id="5" name="Content Placeholder 4"/>
          <p:cNvGraphicFramePr>
            <a:graphicFrameLocks noGrp="1"/>
          </p:cNvGraphicFramePr>
          <p:nvPr>
            <p:ph idx="1"/>
          </p:nvPr>
        </p:nvGraphicFramePr>
        <p:xfrm>
          <a:off x="468313" y="1412875"/>
          <a:ext cx="7920036" cy="4035422"/>
        </p:xfrm>
        <a:graphic>
          <a:graphicData uri="http://schemas.openxmlformats.org/drawingml/2006/table">
            <a:tbl>
              <a:tblPr>
                <a:tableStyleId>{5C22544A-7EE6-4342-B048-85BDC9FD1C3A}</a:tableStyleId>
              </a:tblPr>
              <a:tblGrid>
                <a:gridCol w="2648755"/>
                <a:gridCol w="1337489"/>
                <a:gridCol w="1337489"/>
                <a:gridCol w="1337489"/>
                <a:gridCol w="1258814"/>
              </a:tblGrid>
              <a:tr h="566971">
                <a:tc>
                  <a:txBody>
                    <a:bodyPr/>
                    <a:lstStyle/>
                    <a:p>
                      <a:pPr algn="l" fontAlgn="b"/>
                      <a:r>
                        <a:rPr lang="en-ZA" sz="1600" b="1" u="none" strike="noStrike" dirty="0">
                          <a:effectLst/>
                          <a:latin typeface="Book Antiqua" panose="02040602050305030304" pitchFamily="18" charset="0"/>
                        </a:rPr>
                        <a:t>Industry</a:t>
                      </a:r>
                      <a:endParaRPr lang="en-ZA" sz="1600" b="1" i="0" u="none" strike="noStrike" dirty="0">
                        <a:solidFill>
                          <a:srgbClr val="000000"/>
                        </a:solidFill>
                        <a:effectLst/>
                        <a:latin typeface="Book Antiqua" panose="02040602050305030304" pitchFamily="18" charset="0"/>
                      </a:endParaRPr>
                    </a:p>
                  </a:txBody>
                  <a:tcPr marL="9524" marR="9524"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600" b="1" u="none" strike="noStrike" dirty="0">
                          <a:effectLst/>
                          <a:latin typeface="Book Antiqua" panose="02040602050305030304" pitchFamily="18" charset="0"/>
                        </a:rPr>
                        <a:t>2008 Q3</a:t>
                      </a:r>
                      <a:endParaRPr lang="en-ZA" sz="1600" b="1" i="0" u="none" strike="noStrike" dirty="0">
                        <a:solidFill>
                          <a:srgbClr val="000000"/>
                        </a:solidFill>
                        <a:effectLst/>
                        <a:latin typeface="Book Antiqua" panose="02040602050305030304" pitchFamily="18" charset="0"/>
                      </a:endParaRPr>
                    </a:p>
                  </a:txBody>
                  <a:tcPr marL="9524" marR="9524"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600" b="1" u="none" strike="noStrike" dirty="0">
                          <a:effectLst/>
                          <a:latin typeface="Book Antiqua" panose="02040602050305030304" pitchFamily="18" charset="0"/>
                        </a:rPr>
                        <a:t>2014 Q3</a:t>
                      </a:r>
                      <a:endParaRPr lang="en-ZA" sz="1600" b="1" i="0" u="none" strike="noStrike" dirty="0">
                        <a:solidFill>
                          <a:srgbClr val="000000"/>
                        </a:solidFill>
                        <a:effectLst/>
                        <a:latin typeface="Book Antiqua" panose="02040602050305030304" pitchFamily="18" charset="0"/>
                      </a:endParaRPr>
                    </a:p>
                  </a:txBody>
                  <a:tcPr marL="9524" marR="9524"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600" b="1" u="none" strike="noStrike" dirty="0">
                          <a:effectLst/>
                          <a:latin typeface="Book Antiqua" panose="02040602050305030304" pitchFamily="18" charset="0"/>
                        </a:rPr>
                        <a:t>Change in number</a:t>
                      </a:r>
                      <a:endParaRPr lang="en-ZA" sz="1600" b="1" i="0" u="none" strike="noStrike" dirty="0">
                        <a:solidFill>
                          <a:srgbClr val="000000"/>
                        </a:solidFill>
                        <a:effectLst/>
                        <a:latin typeface="Book Antiqua" panose="02040602050305030304" pitchFamily="18" charset="0"/>
                      </a:endParaRPr>
                    </a:p>
                  </a:txBody>
                  <a:tcPr marL="9524" marR="9524"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600" b="1" u="none" strike="noStrike" dirty="0">
                          <a:effectLst/>
                          <a:latin typeface="Book Antiqua" panose="02040602050305030304" pitchFamily="18" charset="0"/>
                        </a:rPr>
                        <a:t>Change in %</a:t>
                      </a:r>
                      <a:endParaRPr lang="en-ZA" sz="1600" b="1" i="0" u="none" strike="noStrike" dirty="0">
                        <a:solidFill>
                          <a:srgbClr val="000000"/>
                        </a:solidFill>
                        <a:effectLst/>
                        <a:latin typeface="Book Antiqua" panose="02040602050305030304" pitchFamily="18" charset="0"/>
                      </a:endParaRPr>
                    </a:p>
                  </a:txBody>
                  <a:tcPr marL="9524" marR="9524"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313243">
                <a:tc>
                  <a:txBody>
                    <a:bodyPr/>
                    <a:lstStyle/>
                    <a:p>
                      <a:pPr algn="l" fontAlgn="b"/>
                      <a:r>
                        <a:rPr lang="en-ZA" sz="1600" b="1" u="none" strike="noStrike" dirty="0">
                          <a:effectLst/>
                          <a:latin typeface="Book Antiqua" panose="02040602050305030304" pitchFamily="18" charset="0"/>
                        </a:rPr>
                        <a:t>Agriculture</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92 </a:t>
                      </a:r>
                      <a:r>
                        <a:rPr lang="en-ZA" sz="1600" u="none" strike="noStrike" dirty="0">
                          <a:effectLst/>
                          <a:latin typeface="Book Antiqua" panose="02040602050305030304" pitchFamily="18" charset="0"/>
                        </a:rPr>
                        <a:t>559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smtClean="0">
                          <a:effectLst/>
                          <a:latin typeface="Book Antiqua" panose="02040602050305030304" pitchFamily="18" charset="0"/>
                        </a:rPr>
                        <a:t>       82 </a:t>
                      </a:r>
                      <a:r>
                        <a:rPr lang="en-ZA" sz="1600" u="none" strike="noStrike" dirty="0">
                          <a:effectLst/>
                          <a:latin typeface="Book Antiqua" panose="02040602050305030304" pitchFamily="18" charset="0"/>
                        </a:rPr>
                        <a:t>963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rgbClr val="FF0000"/>
                          </a:solidFill>
                          <a:effectLst/>
                          <a:latin typeface="Book Antiqua" panose="02040602050305030304" pitchFamily="18" charset="0"/>
                        </a:rPr>
                        <a:t>        -9 596 </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rgbClr val="FF0000"/>
                          </a:solidFill>
                          <a:effectLst/>
                          <a:latin typeface="Book Antiqua" panose="02040602050305030304" pitchFamily="18" charset="0"/>
                        </a:rPr>
                        <a:t>-10.4%</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Mining</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60 793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90 422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a:t>
                      </a:r>
                      <a:r>
                        <a:rPr lang="en-ZA" sz="1600" u="none" strike="noStrike" dirty="0">
                          <a:effectLst/>
                          <a:latin typeface="Book Antiqua" panose="02040602050305030304" pitchFamily="18" charset="0"/>
                        </a:rPr>
                        <a:t>29 629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Book Antiqua" panose="02040602050305030304" pitchFamily="18" charset="0"/>
                        </a:rPr>
                        <a:t>48.7%</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Manufacturing</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94 334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103 378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a:t>
                      </a:r>
                      <a:r>
                        <a:rPr lang="en-ZA" sz="1600" u="none" strike="noStrike" dirty="0">
                          <a:effectLst/>
                          <a:latin typeface="Book Antiqua" panose="02040602050305030304" pitchFamily="18" charset="0"/>
                        </a:rPr>
                        <a:t>9 044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Book Antiqua" panose="02040602050305030304" pitchFamily="18" charset="0"/>
                        </a:rPr>
                        <a:t>9.6%</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Utilities</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20 055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16 779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rgbClr val="FF0000"/>
                          </a:solidFill>
                          <a:effectLst/>
                          <a:latin typeface="Book Antiqua" panose="02040602050305030304" pitchFamily="18" charset="0"/>
                        </a:rPr>
                        <a:t>        </a:t>
                      </a:r>
                      <a:r>
                        <a:rPr lang="en-ZA" sz="1600" u="none" strike="noStrike" dirty="0" smtClean="0">
                          <a:solidFill>
                            <a:srgbClr val="FF0000"/>
                          </a:solidFill>
                          <a:effectLst/>
                          <a:latin typeface="Book Antiqua" panose="02040602050305030304" pitchFamily="18" charset="0"/>
                        </a:rPr>
                        <a:t> -</a:t>
                      </a:r>
                      <a:r>
                        <a:rPr lang="en-ZA" sz="1600" u="none" strike="noStrike" dirty="0">
                          <a:solidFill>
                            <a:srgbClr val="FF0000"/>
                          </a:solidFill>
                          <a:effectLst/>
                          <a:latin typeface="Book Antiqua" panose="02040602050305030304" pitchFamily="18" charset="0"/>
                        </a:rPr>
                        <a:t>3 276 </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rgbClr val="FF0000"/>
                          </a:solidFill>
                          <a:effectLst/>
                          <a:latin typeface="Book Antiqua" panose="02040602050305030304" pitchFamily="18" charset="0"/>
                        </a:rPr>
                        <a:t>-16.3%</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Construction</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90 561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111 862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a:t>
                      </a:r>
                      <a:r>
                        <a:rPr lang="en-ZA" sz="1600" u="none" strike="noStrike" dirty="0">
                          <a:effectLst/>
                          <a:latin typeface="Book Antiqua" panose="02040602050305030304" pitchFamily="18" charset="0"/>
                        </a:rPr>
                        <a:t>21 301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Book Antiqua" panose="02040602050305030304" pitchFamily="18" charset="0"/>
                        </a:rPr>
                        <a:t>23.5%</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Trade</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273 700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234 084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rgbClr val="FF0000"/>
                          </a:solidFill>
                          <a:effectLst/>
                          <a:latin typeface="Book Antiqua" panose="02040602050305030304" pitchFamily="18" charset="0"/>
                        </a:rPr>
                        <a:t>    </a:t>
                      </a:r>
                      <a:r>
                        <a:rPr lang="en-ZA" sz="1600" u="none" strike="noStrike" dirty="0" smtClean="0">
                          <a:solidFill>
                            <a:srgbClr val="FF0000"/>
                          </a:solidFill>
                          <a:effectLst/>
                          <a:latin typeface="Book Antiqua" panose="02040602050305030304" pitchFamily="18" charset="0"/>
                        </a:rPr>
                        <a:t>   -</a:t>
                      </a:r>
                      <a:r>
                        <a:rPr lang="en-ZA" sz="1600" u="none" strike="noStrike" dirty="0">
                          <a:solidFill>
                            <a:srgbClr val="FF0000"/>
                          </a:solidFill>
                          <a:effectLst/>
                          <a:latin typeface="Book Antiqua" panose="02040602050305030304" pitchFamily="18" charset="0"/>
                        </a:rPr>
                        <a:t>39 616 </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rgbClr val="FF0000"/>
                          </a:solidFill>
                          <a:effectLst/>
                          <a:latin typeface="Book Antiqua" panose="02040602050305030304" pitchFamily="18" charset="0"/>
                        </a:rPr>
                        <a:t>-14.5%</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Transport</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49 716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57 987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a:t>
                      </a:r>
                      <a:r>
                        <a:rPr lang="en-ZA" sz="1600" u="none" strike="noStrike" dirty="0">
                          <a:effectLst/>
                          <a:latin typeface="Book Antiqua" panose="02040602050305030304" pitchFamily="18" charset="0"/>
                        </a:rPr>
                        <a:t>8 271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Book Antiqua" panose="02040602050305030304" pitchFamily="18" charset="0"/>
                        </a:rPr>
                        <a:t>16.6%</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6021">
                <a:tc>
                  <a:txBody>
                    <a:bodyPr/>
                    <a:lstStyle/>
                    <a:p>
                      <a:pPr algn="l" fontAlgn="b"/>
                      <a:r>
                        <a:rPr lang="en-ZA" sz="1600" b="1" u="none" strike="noStrike" dirty="0">
                          <a:effectLst/>
                          <a:latin typeface="Book Antiqua" panose="02040602050305030304" pitchFamily="18" charset="0"/>
                        </a:rPr>
                        <a:t>Finance</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93 644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124 856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a:t>
                      </a:r>
                      <a:r>
                        <a:rPr lang="en-ZA" sz="1600" u="none" strike="noStrike" dirty="0">
                          <a:effectLst/>
                          <a:latin typeface="Book Antiqua" panose="02040602050305030304" pitchFamily="18" charset="0"/>
                        </a:rPr>
                        <a:t>31 212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Book Antiqua" panose="02040602050305030304" pitchFamily="18" charset="0"/>
                        </a:rPr>
                        <a:t>33.3%</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Community services</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160 450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230 935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a:t>
                      </a:r>
                      <a:r>
                        <a:rPr lang="en-ZA" sz="1600" u="none" strike="noStrike" dirty="0" smtClean="0">
                          <a:effectLst/>
                          <a:latin typeface="Book Antiqua" panose="02040602050305030304" pitchFamily="18" charset="0"/>
                        </a:rPr>
                        <a:t>   </a:t>
                      </a:r>
                      <a:r>
                        <a:rPr lang="en-ZA" sz="1600" u="none" strike="noStrike" dirty="0">
                          <a:effectLst/>
                          <a:latin typeface="Book Antiqua" panose="02040602050305030304" pitchFamily="18" charset="0"/>
                        </a:rPr>
                        <a:t>70 485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effectLst/>
                          <a:latin typeface="Book Antiqua" panose="02040602050305030304" pitchFamily="18" charset="0"/>
                        </a:rPr>
                        <a:t>43.9%</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Private households</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u="none" strike="noStrike" dirty="0">
                          <a:effectLst/>
                          <a:latin typeface="Book Antiqua" panose="02040602050305030304" pitchFamily="18" charset="0"/>
                        </a:rPr>
                        <a:t>       97 412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effectLst/>
                          <a:latin typeface="Book Antiqua" panose="02040602050305030304" pitchFamily="18" charset="0"/>
                        </a:rPr>
                        <a:t>       82 108 </a:t>
                      </a:r>
                      <a:endParaRPr lang="en-ZA" sz="1600" b="0"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u="none" strike="noStrike" dirty="0">
                          <a:solidFill>
                            <a:srgbClr val="FF0000"/>
                          </a:solidFill>
                          <a:effectLst/>
                          <a:latin typeface="Book Antiqua" panose="02040602050305030304" pitchFamily="18" charset="0"/>
                        </a:rPr>
                        <a:t>    </a:t>
                      </a:r>
                      <a:r>
                        <a:rPr lang="en-ZA" sz="1600" u="none" strike="noStrike" dirty="0" smtClean="0">
                          <a:solidFill>
                            <a:srgbClr val="FF0000"/>
                          </a:solidFill>
                          <a:effectLst/>
                          <a:latin typeface="Book Antiqua" panose="02040602050305030304" pitchFamily="18" charset="0"/>
                        </a:rPr>
                        <a:t>  </a:t>
                      </a:r>
                      <a:r>
                        <a:rPr lang="en-ZA" sz="1600" u="none" strike="noStrike" dirty="0">
                          <a:solidFill>
                            <a:srgbClr val="FF0000"/>
                          </a:solidFill>
                          <a:effectLst/>
                          <a:latin typeface="Book Antiqua" panose="02040602050305030304" pitchFamily="18" charset="0"/>
                        </a:rPr>
                        <a:t>-15 304 </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600" u="none" strike="noStrike" dirty="0">
                          <a:solidFill>
                            <a:srgbClr val="FF0000"/>
                          </a:solidFill>
                          <a:effectLst/>
                          <a:latin typeface="Book Antiqua" panose="02040602050305030304" pitchFamily="18" charset="0"/>
                        </a:rPr>
                        <a:t>-15.7%</a:t>
                      </a:r>
                      <a:endParaRPr lang="en-ZA" sz="1600" b="0" i="0" u="none" strike="noStrike" dirty="0">
                        <a:solidFill>
                          <a:srgbClr val="FF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243">
                <a:tc>
                  <a:txBody>
                    <a:bodyPr/>
                    <a:lstStyle/>
                    <a:p>
                      <a:pPr algn="l" fontAlgn="b"/>
                      <a:r>
                        <a:rPr lang="en-ZA" sz="1600" b="1" u="none" strike="noStrike" dirty="0">
                          <a:effectLst/>
                          <a:latin typeface="Book Antiqua" panose="02040602050305030304" pitchFamily="18" charset="0"/>
                        </a:rPr>
                        <a:t>Total</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b="1" u="none" strike="noStrike" dirty="0">
                          <a:effectLst/>
                          <a:latin typeface="Book Antiqua" panose="02040602050305030304" pitchFamily="18" charset="0"/>
                        </a:rPr>
                        <a:t> </a:t>
                      </a:r>
                      <a:r>
                        <a:rPr lang="en-ZA" sz="1600" b="1" u="none" strike="noStrike" dirty="0" smtClean="0">
                          <a:effectLst/>
                          <a:latin typeface="Book Antiqua" panose="02040602050305030304" pitchFamily="18" charset="0"/>
                        </a:rPr>
                        <a:t> 1 </a:t>
                      </a:r>
                      <a:r>
                        <a:rPr lang="en-ZA" sz="1600" b="1" u="none" strike="noStrike" dirty="0">
                          <a:effectLst/>
                          <a:latin typeface="Book Antiqua" panose="02040602050305030304" pitchFamily="18" charset="0"/>
                        </a:rPr>
                        <a:t>033 223 </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b="1" u="none" strike="noStrike" dirty="0">
                          <a:effectLst/>
                          <a:latin typeface="Book Antiqua" panose="02040602050305030304" pitchFamily="18" charset="0"/>
                        </a:rPr>
                        <a:t> </a:t>
                      </a:r>
                      <a:r>
                        <a:rPr lang="en-ZA" sz="1600" b="1" u="none" strike="noStrike" dirty="0" smtClean="0">
                          <a:effectLst/>
                          <a:latin typeface="Book Antiqua" panose="02040602050305030304" pitchFamily="18" charset="0"/>
                        </a:rPr>
                        <a:t> 1 </a:t>
                      </a:r>
                      <a:r>
                        <a:rPr lang="en-ZA" sz="1600" b="1" u="none" strike="noStrike" dirty="0">
                          <a:effectLst/>
                          <a:latin typeface="Book Antiqua" panose="02040602050305030304" pitchFamily="18" charset="0"/>
                        </a:rPr>
                        <a:t>135 374 </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l" fontAlgn="b"/>
                      <a:r>
                        <a:rPr lang="en-ZA" sz="1600" b="1" u="none" strike="noStrike" dirty="0">
                          <a:effectLst/>
                          <a:latin typeface="Book Antiqua" panose="02040602050305030304" pitchFamily="18" charset="0"/>
                        </a:rPr>
                        <a:t>     </a:t>
                      </a:r>
                      <a:r>
                        <a:rPr lang="en-ZA" sz="1600" b="1" u="none" strike="noStrike" dirty="0" smtClean="0">
                          <a:effectLst/>
                          <a:latin typeface="Book Antiqua" panose="02040602050305030304" pitchFamily="18" charset="0"/>
                        </a:rPr>
                        <a:t> 102 </a:t>
                      </a:r>
                      <a:r>
                        <a:rPr lang="en-ZA" sz="1600" b="1" u="none" strike="noStrike" dirty="0">
                          <a:effectLst/>
                          <a:latin typeface="Book Antiqua" panose="02040602050305030304" pitchFamily="18" charset="0"/>
                        </a:rPr>
                        <a:t>151 </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ZA" sz="1600" b="1" u="none" strike="noStrike" dirty="0">
                          <a:effectLst/>
                          <a:latin typeface="Book Antiqua" panose="02040602050305030304" pitchFamily="18" charset="0"/>
                        </a:rPr>
                        <a:t>9.9%</a:t>
                      </a:r>
                      <a:endParaRPr lang="en-ZA" sz="1600" b="1" i="0" u="none" strike="noStrike" dirty="0">
                        <a:solidFill>
                          <a:srgbClr val="000000"/>
                        </a:solidFill>
                        <a:effectLst/>
                        <a:latin typeface="Book Antiqua" panose="02040602050305030304" pitchFamily="18" charset="0"/>
                      </a:endParaRPr>
                    </a:p>
                  </a:txBody>
                  <a:tcPr marL="9524" marR="9524"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
        <p:nvSpPr>
          <p:cNvPr id="41043"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4000" b="1" smtClean="0"/>
              <a:t>UNEMPLOYMENT</a:t>
            </a:r>
            <a:endParaRPr lang="en-ZA" altLang="en-US" sz="4000" smtClean="0"/>
          </a:p>
        </p:txBody>
      </p:sp>
      <p:sp>
        <p:nvSpPr>
          <p:cNvPr id="3" name="Content Placeholder 2"/>
          <p:cNvSpPr>
            <a:spLocks noGrp="1"/>
          </p:cNvSpPr>
          <p:nvPr>
            <p:ph idx="1"/>
          </p:nvPr>
        </p:nvSpPr>
        <p:spPr>
          <a:xfrm>
            <a:off x="468313" y="1341438"/>
            <a:ext cx="8229600" cy="4525962"/>
          </a:xfrm>
        </p:spPr>
        <p:txBody>
          <a:bodyPr rtlCol="0">
            <a:normAutofit fontScale="85000" lnSpcReduction="10000"/>
          </a:bodyPr>
          <a:lstStyle/>
          <a:p>
            <a:pPr marL="180975" indent="-180975" algn="just" eaLnBrk="1" fontAlgn="auto" hangingPunct="1">
              <a:lnSpc>
                <a:spcPct val="110000"/>
              </a:lnSpc>
              <a:spcBef>
                <a:spcPts val="600"/>
              </a:spcBef>
              <a:spcAft>
                <a:spcPts val="0"/>
              </a:spcAft>
              <a:buFont typeface="Arial" panose="020B0604020202020204" pitchFamily="34" charset="0"/>
              <a:buChar char="•"/>
              <a:defRPr/>
            </a:pPr>
            <a:r>
              <a:rPr lang="en-ZA" sz="2400" dirty="0">
                <a:cs typeface="Arial" pitchFamily="34" charset="0"/>
              </a:rPr>
              <a:t>The unemployment rate increased from </a:t>
            </a:r>
            <a:r>
              <a:rPr lang="en-ZA" sz="2400" b="1" dirty="0">
                <a:cs typeface="Arial" pitchFamily="34" charset="0"/>
              </a:rPr>
              <a:t>24.3%</a:t>
            </a:r>
            <a:r>
              <a:rPr lang="en-ZA" sz="2400" dirty="0">
                <a:cs typeface="Arial" pitchFamily="34" charset="0"/>
              </a:rPr>
              <a:t> at the end of </a:t>
            </a:r>
            <a:r>
              <a:rPr lang="en-ZA" sz="2400" dirty="0" smtClean="0">
                <a:cs typeface="Arial" pitchFamily="34" charset="0"/>
              </a:rPr>
              <a:t>Q1 2009 </a:t>
            </a:r>
            <a:r>
              <a:rPr lang="en-ZA" sz="2400" dirty="0">
                <a:cs typeface="Arial" pitchFamily="34" charset="0"/>
              </a:rPr>
              <a:t>to </a:t>
            </a:r>
            <a:r>
              <a:rPr lang="en-ZA" sz="2400" b="1" dirty="0" smtClean="0">
                <a:cs typeface="Arial" pitchFamily="34" charset="0"/>
              </a:rPr>
              <a:t>29.3%</a:t>
            </a:r>
            <a:r>
              <a:rPr lang="en-ZA" sz="2400" dirty="0" smtClean="0">
                <a:cs typeface="Arial" pitchFamily="34" charset="0"/>
              </a:rPr>
              <a:t> </a:t>
            </a:r>
            <a:r>
              <a:rPr lang="en-ZA" sz="2400" dirty="0">
                <a:cs typeface="Arial" pitchFamily="34" charset="0"/>
              </a:rPr>
              <a:t>at the end of </a:t>
            </a:r>
            <a:r>
              <a:rPr lang="en-ZA" sz="2400" dirty="0" smtClean="0">
                <a:cs typeface="Arial" pitchFamily="34" charset="0"/>
              </a:rPr>
              <a:t>Q3 </a:t>
            </a:r>
            <a:r>
              <a:rPr lang="en-ZA" sz="2400" dirty="0">
                <a:cs typeface="Arial" pitchFamily="34" charset="0"/>
              </a:rPr>
              <a:t>2014</a:t>
            </a:r>
          </a:p>
          <a:p>
            <a:pPr marL="180975" indent="-180975" algn="just" eaLnBrk="1" fontAlgn="auto" hangingPunct="1">
              <a:lnSpc>
                <a:spcPct val="110000"/>
              </a:lnSpc>
              <a:spcBef>
                <a:spcPts val="600"/>
              </a:spcBef>
              <a:spcAft>
                <a:spcPts val="0"/>
              </a:spcAft>
              <a:buFont typeface="Arial" panose="020B0604020202020204" pitchFamily="34" charset="0"/>
              <a:buChar char="•"/>
              <a:defRPr/>
            </a:pPr>
            <a:r>
              <a:rPr lang="en-ZA" sz="2400" dirty="0">
                <a:cs typeface="Arial" pitchFamily="34" charset="0"/>
              </a:rPr>
              <a:t>Mpumalanga’s unemployment rate was </a:t>
            </a:r>
            <a:r>
              <a:rPr lang="en-ZA" sz="2400" b="1" dirty="0">
                <a:cs typeface="Arial" pitchFamily="34" charset="0"/>
              </a:rPr>
              <a:t>6</a:t>
            </a:r>
            <a:r>
              <a:rPr lang="en-ZA" sz="2400" b="1" baseline="30000" dirty="0">
                <a:cs typeface="Arial" pitchFamily="34" charset="0"/>
              </a:rPr>
              <a:t>th</a:t>
            </a:r>
            <a:r>
              <a:rPr lang="en-ZA" sz="2400" dirty="0">
                <a:cs typeface="Arial" pitchFamily="34" charset="0"/>
              </a:rPr>
              <a:t> highest among the 9 provinces at the end of Q1 2009,  </a:t>
            </a:r>
            <a:r>
              <a:rPr lang="en-ZA" sz="2400" b="1" dirty="0">
                <a:cs typeface="Arial" pitchFamily="34" charset="0"/>
              </a:rPr>
              <a:t>4</a:t>
            </a:r>
            <a:r>
              <a:rPr lang="en-ZA" sz="2400" b="1" baseline="30000" dirty="0">
                <a:cs typeface="Arial" pitchFamily="34" charset="0"/>
              </a:rPr>
              <a:t>th</a:t>
            </a:r>
            <a:r>
              <a:rPr lang="en-ZA" sz="2400" b="1" dirty="0">
                <a:cs typeface="Arial" pitchFamily="34" charset="0"/>
              </a:rPr>
              <a:t> </a:t>
            </a:r>
            <a:r>
              <a:rPr lang="en-ZA" sz="2400" dirty="0">
                <a:cs typeface="Arial" pitchFamily="34" charset="0"/>
              </a:rPr>
              <a:t>highest at the end of </a:t>
            </a:r>
            <a:r>
              <a:rPr lang="en-ZA" sz="2400" dirty="0" smtClean="0">
                <a:cs typeface="Arial" pitchFamily="34" charset="0"/>
              </a:rPr>
              <a:t>Q3 </a:t>
            </a:r>
            <a:r>
              <a:rPr lang="en-ZA" sz="2400" dirty="0">
                <a:cs typeface="Arial" pitchFamily="34" charset="0"/>
              </a:rPr>
              <a:t>2014</a:t>
            </a:r>
          </a:p>
          <a:p>
            <a:pPr marL="180975" indent="-180975" algn="just" eaLnBrk="1" fontAlgn="auto" hangingPunct="1">
              <a:lnSpc>
                <a:spcPct val="110000"/>
              </a:lnSpc>
              <a:spcBef>
                <a:spcPts val="600"/>
              </a:spcBef>
              <a:spcAft>
                <a:spcPts val="0"/>
              </a:spcAft>
              <a:buFont typeface="Arial" panose="020B0604020202020204" pitchFamily="34" charset="0"/>
              <a:buChar char="•"/>
              <a:defRPr/>
            </a:pPr>
            <a:r>
              <a:rPr lang="en-ZA" sz="2400" dirty="0">
                <a:cs typeface="Arial" pitchFamily="34" charset="0"/>
              </a:rPr>
              <a:t>Specific unemployment rates at the end of </a:t>
            </a:r>
            <a:r>
              <a:rPr lang="en-ZA" sz="2400" dirty="0" smtClean="0">
                <a:cs typeface="Arial" pitchFamily="34" charset="0"/>
              </a:rPr>
              <a:t>Q3 </a:t>
            </a:r>
            <a:r>
              <a:rPr lang="en-ZA" sz="2400" dirty="0">
                <a:cs typeface="Arial" pitchFamily="34" charset="0"/>
              </a:rPr>
              <a:t>2014:</a:t>
            </a:r>
          </a:p>
          <a:p>
            <a:pPr marL="581025" lvl="1" indent="-180975" algn="just" eaLnBrk="1" fontAlgn="auto" hangingPunct="1">
              <a:lnSpc>
                <a:spcPct val="110000"/>
              </a:lnSpc>
              <a:spcBef>
                <a:spcPts val="600"/>
              </a:spcBef>
              <a:spcAft>
                <a:spcPts val="0"/>
              </a:spcAft>
              <a:buFont typeface="Arial" panose="020B0604020202020204" pitchFamily="34" charset="0"/>
              <a:buChar char="–"/>
              <a:defRPr/>
            </a:pPr>
            <a:r>
              <a:rPr lang="en-ZA" sz="2000" dirty="0">
                <a:cs typeface="Arial" pitchFamily="34" charset="0"/>
              </a:rPr>
              <a:t>Male = </a:t>
            </a:r>
            <a:r>
              <a:rPr lang="en-ZA" sz="2000" b="1" dirty="0" smtClean="0">
                <a:cs typeface="Arial" pitchFamily="34" charset="0"/>
              </a:rPr>
              <a:t>25.7%</a:t>
            </a:r>
            <a:endParaRPr lang="en-ZA" sz="2000" b="1" dirty="0">
              <a:cs typeface="Arial" pitchFamily="34" charset="0"/>
            </a:endParaRPr>
          </a:p>
          <a:p>
            <a:pPr marL="581025" lvl="1" indent="-180975" algn="just" eaLnBrk="1" fontAlgn="auto" hangingPunct="1">
              <a:lnSpc>
                <a:spcPct val="110000"/>
              </a:lnSpc>
              <a:spcBef>
                <a:spcPts val="600"/>
              </a:spcBef>
              <a:spcAft>
                <a:spcPts val="0"/>
              </a:spcAft>
              <a:buFont typeface="Arial" panose="020B0604020202020204" pitchFamily="34" charset="0"/>
              <a:buChar char="–"/>
              <a:defRPr/>
            </a:pPr>
            <a:r>
              <a:rPr lang="en-ZA" sz="2000" dirty="0">
                <a:cs typeface="Arial" pitchFamily="34" charset="0"/>
              </a:rPr>
              <a:t>Female = </a:t>
            </a:r>
            <a:r>
              <a:rPr lang="en-ZA" sz="2000" b="1" dirty="0" smtClean="0">
                <a:cs typeface="Arial" pitchFamily="34" charset="0"/>
              </a:rPr>
              <a:t>33.6%</a:t>
            </a:r>
            <a:endParaRPr lang="en-ZA" sz="2000" b="1" dirty="0">
              <a:cs typeface="Arial" pitchFamily="34" charset="0"/>
            </a:endParaRPr>
          </a:p>
          <a:p>
            <a:pPr marL="581025" lvl="1" indent="-180975" algn="just" eaLnBrk="1" fontAlgn="auto" hangingPunct="1">
              <a:lnSpc>
                <a:spcPct val="110000"/>
              </a:lnSpc>
              <a:spcBef>
                <a:spcPts val="600"/>
              </a:spcBef>
              <a:spcAft>
                <a:spcPts val="0"/>
              </a:spcAft>
              <a:buFont typeface="Arial" panose="020B0604020202020204" pitchFamily="34" charset="0"/>
              <a:buChar char="–"/>
              <a:defRPr/>
            </a:pPr>
            <a:r>
              <a:rPr lang="en-ZA" sz="2000" dirty="0">
                <a:cs typeface="Arial" pitchFamily="34" charset="0"/>
              </a:rPr>
              <a:t>Youth (15-34 yr) = </a:t>
            </a:r>
            <a:r>
              <a:rPr lang="en-ZA" sz="2000" b="1" dirty="0" smtClean="0">
                <a:cs typeface="Arial" pitchFamily="34" charset="0"/>
              </a:rPr>
              <a:t>41.8%</a:t>
            </a:r>
            <a:endParaRPr lang="en-ZA" sz="2400" b="1" dirty="0">
              <a:cs typeface="Arial" pitchFamily="34" charset="0"/>
            </a:endParaRPr>
          </a:p>
          <a:p>
            <a:pPr marL="180975" indent="-180975" algn="just" eaLnBrk="1" fontAlgn="auto" hangingPunct="1">
              <a:lnSpc>
                <a:spcPct val="110000"/>
              </a:lnSpc>
              <a:spcBef>
                <a:spcPts val="600"/>
              </a:spcBef>
              <a:spcAft>
                <a:spcPts val="0"/>
              </a:spcAft>
              <a:buFont typeface="Arial" panose="020B0604020202020204" pitchFamily="34" charset="0"/>
              <a:buChar char="•"/>
              <a:defRPr/>
            </a:pPr>
            <a:r>
              <a:rPr lang="en-ZA" sz="2400" b="1" dirty="0" smtClean="0"/>
              <a:t>71.3%</a:t>
            </a:r>
            <a:r>
              <a:rPr lang="en-ZA" sz="2400" dirty="0" smtClean="0"/>
              <a:t> </a:t>
            </a:r>
            <a:r>
              <a:rPr lang="en-ZA" sz="2400" dirty="0"/>
              <a:t>of the unemployed in Mpumalanga </a:t>
            </a:r>
            <a:r>
              <a:rPr lang="en-ZA" sz="2400" dirty="0" smtClean="0"/>
              <a:t>indicated that they have been unemployed </a:t>
            </a:r>
            <a:r>
              <a:rPr lang="en-ZA" sz="2400" dirty="0"/>
              <a:t>in excess of 12 </a:t>
            </a:r>
            <a:r>
              <a:rPr lang="en-ZA" sz="2400" dirty="0" smtClean="0"/>
              <a:t>months</a:t>
            </a:r>
            <a:endParaRPr lang="en-ZA" sz="2400" b="1" dirty="0">
              <a:cs typeface="Arial" pitchFamily="34" charset="0"/>
            </a:endParaRPr>
          </a:p>
          <a:p>
            <a:pPr marL="180975" indent="-180975" algn="just" eaLnBrk="1" fontAlgn="auto" hangingPunct="1">
              <a:lnSpc>
                <a:spcPct val="110000"/>
              </a:lnSpc>
              <a:spcBef>
                <a:spcPts val="600"/>
              </a:spcBef>
              <a:spcAft>
                <a:spcPts val="0"/>
              </a:spcAft>
              <a:buFont typeface="Arial" panose="020B0604020202020204" pitchFamily="34" charset="0"/>
              <a:buChar char="•"/>
              <a:defRPr/>
            </a:pPr>
            <a:r>
              <a:rPr lang="en-ZA" sz="2400" dirty="0">
                <a:cs typeface="Arial" pitchFamily="34" charset="0"/>
              </a:rPr>
              <a:t>The number of unemployed increased from 338 404 in Q1 </a:t>
            </a:r>
            <a:r>
              <a:rPr lang="en-ZA" sz="2400" dirty="0" smtClean="0">
                <a:cs typeface="Arial" pitchFamily="34" charset="0"/>
              </a:rPr>
              <a:t>2009 </a:t>
            </a:r>
            <a:r>
              <a:rPr lang="en-ZA" sz="2400" dirty="0">
                <a:cs typeface="Arial" pitchFamily="34" charset="0"/>
              </a:rPr>
              <a:t>to </a:t>
            </a:r>
            <a:r>
              <a:rPr lang="en-ZA" sz="2400" dirty="0" smtClean="0">
                <a:cs typeface="Arial" pitchFamily="34" charset="0"/>
              </a:rPr>
              <a:t>  470 552 </a:t>
            </a:r>
            <a:r>
              <a:rPr lang="en-ZA" sz="2400" dirty="0">
                <a:cs typeface="Arial" pitchFamily="34" charset="0"/>
              </a:rPr>
              <a:t>in </a:t>
            </a:r>
            <a:r>
              <a:rPr lang="en-ZA" sz="2400" dirty="0" smtClean="0">
                <a:cs typeface="Arial" pitchFamily="34" charset="0"/>
              </a:rPr>
              <a:t>Q3 2014 </a:t>
            </a:r>
            <a:r>
              <a:rPr lang="en-ZA" sz="2400" dirty="0">
                <a:cs typeface="Arial" pitchFamily="34" charset="0"/>
              </a:rPr>
              <a:t>– </a:t>
            </a:r>
            <a:r>
              <a:rPr lang="en-ZA" sz="2400" b="1" dirty="0" smtClean="0">
                <a:cs typeface="Arial" pitchFamily="34" charset="0"/>
              </a:rPr>
              <a:t>132 148 </a:t>
            </a:r>
            <a:r>
              <a:rPr lang="en-ZA" sz="2400" dirty="0">
                <a:cs typeface="Arial" pitchFamily="34" charset="0"/>
              </a:rPr>
              <a:t>increase!</a:t>
            </a:r>
          </a:p>
          <a:p>
            <a:pPr marL="581025" lvl="1" indent="-180975" algn="just" eaLnBrk="1" fontAlgn="auto" hangingPunct="1">
              <a:lnSpc>
                <a:spcPct val="110000"/>
              </a:lnSpc>
              <a:spcBef>
                <a:spcPts val="600"/>
              </a:spcBef>
              <a:spcAft>
                <a:spcPts val="0"/>
              </a:spcAft>
              <a:buFont typeface="Arial" panose="020B0604020202020204" pitchFamily="34" charset="0"/>
              <a:buChar char="–"/>
              <a:defRPr/>
            </a:pPr>
            <a:r>
              <a:rPr lang="en-ZA" sz="2000" dirty="0">
                <a:cs typeface="Arial" pitchFamily="34" charset="0"/>
              </a:rPr>
              <a:t>The youth (15-34 yr) was </a:t>
            </a:r>
            <a:r>
              <a:rPr lang="en-ZA" sz="2000" b="1" dirty="0" smtClean="0">
                <a:cs typeface="Arial" pitchFamily="34" charset="0"/>
              </a:rPr>
              <a:t>74.4%</a:t>
            </a:r>
            <a:r>
              <a:rPr lang="en-ZA" sz="2000" dirty="0" smtClean="0">
                <a:cs typeface="Arial" pitchFamily="34" charset="0"/>
              </a:rPr>
              <a:t> </a:t>
            </a:r>
            <a:r>
              <a:rPr lang="en-ZA" sz="2000" dirty="0">
                <a:cs typeface="Arial" pitchFamily="34" charset="0"/>
              </a:rPr>
              <a:t>of the unemployed at the end of </a:t>
            </a:r>
            <a:r>
              <a:rPr lang="en-ZA" sz="2000" dirty="0" smtClean="0">
                <a:cs typeface="Arial" pitchFamily="34" charset="0"/>
              </a:rPr>
              <a:t>Q3 2014</a:t>
            </a:r>
            <a:r>
              <a:rPr lang="en-ZA" sz="2000" dirty="0">
                <a:cs typeface="Arial" pitchFamily="34" charset="0"/>
              </a:rPr>
              <a:t>!</a:t>
            </a:r>
          </a:p>
          <a:p>
            <a:pPr eaLnBrk="1" fontAlgn="auto" hangingPunct="1">
              <a:spcAft>
                <a:spcPts val="0"/>
              </a:spcAft>
              <a:buFont typeface="Arial" panose="020B0604020202020204" pitchFamily="34" charset="0"/>
              <a:buChar char="•"/>
              <a:defRPr/>
            </a:pPr>
            <a:endParaRPr lang="en-ZA" dirty="0"/>
          </a:p>
        </p:txBody>
      </p:sp>
      <p:sp>
        <p:nvSpPr>
          <p:cNvPr id="4198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ZA" altLang="en-US" sz="4000" b="1" dirty="0" smtClean="0"/>
              <a:t>UNEMPLOYMENT - 2013</a:t>
            </a:r>
            <a:endParaRPr lang="en-ZA" altLang="en-US" sz="4000" dirty="0" smtClean="0"/>
          </a:p>
        </p:txBody>
      </p:sp>
      <p:graphicFrame>
        <p:nvGraphicFramePr>
          <p:cNvPr id="43011" name="Content Placeholder 4"/>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43042" r:id="rId3" imgW="8327858" imgH="4627265" progId="Excel.Chart.8">
                  <p:embed/>
                </p:oleObj>
              </mc:Choice>
              <mc:Fallback>
                <p:oleObj r:id="rId3" imgW="8327858" imgH="4627265"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3012" name="Group 7"/>
          <p:cNvGrpSpPr>
            <a:grpSpLocks/>
          </p:cNvGrpSpPr>
          <p:nvPr/>
        </p:nvGrpSpPr>
        <p:grpSpPr bwMode="auto">
          <a:xfrm>
            <a:off x="7019925" y="2565400"/>
            <a:ext cx="1368425" cy="307975"/>
            <a:chOff x="7020272" y="2564904"/>
            <a:chExt cx="1368152" cy="307777"/>
          </a:xfrm>
        </p:grpSpPr>
        <p:sp>
          <p:nvSpPr>
            <p:cNvPr id="43014" name="TextBox 5"/>
            <p:cNvSpPr txBox="1">
              <a:spLocks noChangeArrowheads="1"/>
            </p:cNvSpPr>
            <p:nvPr/>
          </p:nvSpPr>
          <p:spPr bwMode="auto">
            <a:xfrm>
              <a:off x="7020272" y="2564904"/>
              <a:ext cx="1368152" cy="30777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buFontTx/>
                <a:buNone/>
              </a:pPr>
              <a:r>
                <a:rPr lang="en-ZA" altLang="en-US" sz="1400"/>
                <a:t>         = CRDP</a:t>
              </a:r>
            </a:p>
          </p:txBody>
        </p:sp>
        <p:sp>
          <p:nvSpPr>
            <p:cNvPr id="7" name="Rectangle 6"/>
            <p:cNvSpPr/>
            <p:nvPr/>
          </p:nvSpPr>
          <p:spPr>
            <a:xfrm>
              <a:off x="7156770" y="2626777"/>
              <a:ext cx="288867" cy="1840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grpSp>
      <p:sp>
        <p:nvSpPr>
          <p:cNvPr id="43013"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28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531813"/>
            <a:ext cx="8218487" cy="1949451"/>
          </a:xfrm>
        </p:spPr>
        <p:txBody>
          <a:bodyPr/>
          <a:lstStyle/>
          <a:p>
            <a:pPr eaLnBrk="1" hangingPunct="1"/>
            <a:r>
              <a:rPr lang="en-US" altLang="en-US" sz="3200" b="1" smtClean="0"/>
              <a:t>ECONOMIC DEVELOPMENT &amp; TOURISM</a:t>
            </a:r>
          </a:p>
        </p:txBody>
      </p:sp>
      <p:sp>
        <p:nvSpPr>
          <p:cNvPr id="3" name="Content Placeholder 2"/>
          <p:cNvSpPr>
            <a:spLocks noGrp="1"/>
          </p:cNvSpPr>
          <p:nvPr>
            <p:ph idx="1"/>
          </p:nvPr>
        </p:nvSpPr>
        <p:spPr>
          <a:xfrm>
            <a:off x="395536" y="1052736"/>
            <a:ext cx="8291264" cy="5073427"/>
          </a:xfrm>
        </p:spPr>
        <p:txBody>
          <a:bodyPr rtlCol="0">
            <a:normAutofit fontScale="62500" lnSpcReduction="20000"/>
          </a:bodyPr>
          <a:lstStyle/>
          <a:p>
            <a:pPr algn="just" eaLnBrk="1" fontAlgn="auto" hangingPunct="1">
              <a:spcBef>
                <a:spcPts val="1200"/>
              </a:spcBef>
              <a:spcAft>
                <a:spcPts val="0"/>
              </a:spcAft>
              <a:buFont typeface="Arial" panose="020B0604020202020204" pitchFamily="34" charset="0"/>
              <a:buChar char="•"/>
              <a:defRPr/>
            </a:pPr>
            <a:r>
              <a:rPr lang="en-US" sz="24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000" dirty="0" smtClean="0"/>
              <a:t>Increased from R713 million in 2010/11 to R769 million this year – average increase of only 1.9% pa (below the CPI)</a:t>
            </a:r>
          </a:p>
          <a:p>
            <a:pPr lvl="1" algn="just" eaLnBrk="1" fontAlgn="auto" hangingPunct="1">
              <a:spcBef>
                <a:spcPts val="1200"/>
              </a:spcBef>
              <a:spcAft>
                <a:spcPts val="0"/>
              </a:spcAft>
              <a:buFont typeface="Arial" panose="020B0604020202020204" pitchFamily="34" charset="0"/>
              <a:buChar char="–"/>
              <a:defRPr/>
            </a:pPr>
            <a:r>
              <a:rPr lang="en-US" sz="2000" dirty="0" smtClean="0"/>
              <a:t>2.1% of the MPG budget of R37 billion this year </a:t>
            </a:r>
          </a:p>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ZA" sz="2300" dirty="0" smtClean="0"/>
              <a:t>Mandate – inclusive economic growth (target of 5%+) and creation of decent and sustainable jobs (more than 81 000 new jobs pa to achieve a 15% unemployment rate in 2020) – importance of job tracking in this regard</a:t>
            </a:r>
          </a:p>
          <a:p>
            <a:pPr lvl="1" algn="just" eaLnBrk="1" fontAlgn="auto" hangingPunct="1">
              <a:spcBef>
                <a:spcPts val="1200"/>
              </a:spcBef>
              <a:spcAft>
                <a:spcPts val="0"/>
              </a:spcAft>
              <a:buFont typeface="Arial" panose="020B0604020202020204" pitchFamily="34" charset="0"/>
              <a:buChar char="–"/>
              <a:defRPr/>
            </a:pPr>
            <a:r>
              <a:rPr lang="en-ZA" sz="2300" dirty="0" smtClean="0"/>
              <a:t>Communication, consultation and partnerships with the private sector</a:t>
            </a:r>
          </a:p>
          <a:p>
            <a:pPr lvl="1" algn="just" eaLnBrk="1" fontAlgn="auto" hangingPunct="1">
              <a:spcBef>
                <a:spcPts val="1200"/>
              </a:spcBef>
              <a:spcAft>
                <a:spcPts val="0"/>
              </a:spcAft>
              <a:buFont typeface="Arial" panose="020B0604020202020204" pitchFamily="34" charset="0"/>
              <a:buChar char="–"/>
              <a:defRPr/>
            </a:pPr>
            <a:r>
              <a:rPr lang="en-ZA" sz="2300" dirty="0" smtClean="0"/>
              <a:t>Importance of </a:t>
            </a:r>
            <a:r>
              <a:rPr lang="en-ZA" sz="2300" dirty="0" err="1" smtClean="0"/>
              <a:t>SMMes</a:t>
            </a:r>
            <a:r>
              <a:rPr lang="en-ZA" sz="2300" dirty="0" smtClean="0"/>
              <a:t> and Cooperatives making a difference and impact in terms of job creation – challenges to start a new business and doing business in South Africa! </a:t>
            </a:r>
            <a:r>
              <a:rPr lang="en-ZA" sz="2300" dirty="0" smtClean="0"/>
              <a:t>(Global Competitiveness and </a:t>
            </a:r>
            <a:r>
              <a:rPr lang="en-ZA" sz="2300" dirty="0" smtClean="0"/>
              <a:t>other relevant </a:t>
            </a:r>
            <a:r>
              <a:rPr lang="en-ZA" sz="2300" dirty="0" smtClean="0"/>
              <a:t>reports such as Doing Business in South Africa)</a:t>
            </a:r>
            <a:endParaRPr lang="en-ZA" sz="2300" dirty="0" smtClean="0"/>
          </a:p>
          <a:p>
            <a:pPr lvl="1" algn="just" eaLnBrk="1" fontAlgn="auto" hangingPunct="1">
              <a:spcBef>
                <a:spcPts val="1200"/>
              </a:spcBef>
              <a:spcAft>
                <a:spcPts val="0"/>
              </a:spcAft>
              <a:buFont typeface="Arial" panose="020B0604020202020204" pitchFamily="34" charset="0"/>
              <a:buChar char="–"/>
              <a:defRPr/>
            </a:pPr>
            <a:r>
              <a:rPr lang="en-ZA" sz="2300" dirty="0" smtClean="0"/>
              <a:t>Importance of the MEGDP and economic interventions in line with it – appointment of service provider to identify interventions per local municipal area and to assist/support with the implementation of LED</a:t>
            </a:r>
          </a:p>
          <a:p>
            <a:pPr lvl="1" algn="just" eaLnBrk="1" fontAlgn="auto" hangingPunct="1">
              <a:spcBef>
                <a:spcPts val="1200"/>
              </a:spcBef>
              <a:spcAft>
                <a:spcPts val="0"/>
              </a:spcAft>
              <a:buFont typeface="Arial" panose="020B0604020202020204" pitchFamily="34" charset="0"/>
              <a:buChar char="–"/>
              <a:defRPr/>
            </a:pPr>
            <a:r>
              <a:rPr lang="en-ZA" sz="2300" dirty="0" smtClean="0"/>
              <a:t>Importance of the development &amp; implementation of provincial investment strategy – important role of MEGA to attract/promote investment and stimulate growth</a:t>
            </a:r>
          </a:p>
          <a:p>
            <a:pPr lvl="1" algn="just" eaLnBrk="1" fontAlgn="auto" hangingPunct="1">
              <a:spcBef>
                <a:spcPts val="1200"/>
              </a:spcBef>
              <a:spcAft>
                <a:spcPts val="0"/>
              </a:spcAft>
              <a:buFont typeface="Arial" panose="020B0604020202020204" pitchFamily="34" charset="0"/>
              <a:buChar char="–"/>
              <a:defRPr/>
            </a:pPr>
            <a:r>
              <a:rPr lang="en-ZA" sz="2300" dirty="0" smtClean="0"/>
              <a:t>MTPA’s expenditure should be in the right areas to promote tourism that will impact positively on job creation and economic growth </a:t>
            </a:r>
            <a:r>
              <a:rPr lang="en-US" sz="2300" dirty="0" smtClean="0"/>
              <a:t>  </a:t>
            </a:r>
          </a:p>
          <a:p>
            <a:pPr marL="0" indent="0" algn="just" eaLnBrk="1" fontAlgn="auto" hangingPunct="1">
              <a:spcBef>
                <a:spcPts val="1200"/>
              </a:spcBef>
              <a:spcAft>
                <a:spcPts val="0"/>
              </a:spcAft>
              <a:buFont typeface="Arial" pitchFamily="34" charset="0"/>
              <a:buNone/>
              <a:defRPr/>
            </a:pPr>
            <a:endParaRPr lang="en-US" sz="23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44036"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solidFill>
                  <a:srgbClr val="898989"/>
                </a:solidFill>
                <a:latin typeface="Book Antiqua" pitchFamily="18" charset="0"/>
              </a:rPr>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95288" y="115888"/>
            <a:ext cx="8291512" cy="1027112"/>
          </a:xfrm>
        </p:spPr>
        <p:txBody>
          <a:bodyPr/>
          <a:lstStyle/>
          <a:p>
            <a:pPr eaLnBrk="1" hangingPunct="1"/>
            <a:r>
              <a:rPr lang="en-ZA" altLang="en-US" sz="4000" b="1" smtClean="0"/>
              <a:t>SOCIO-ECONOMIC RESEARCH</a:t>
            </a:r>
            <a:endParaRPr lang="en-ZA" altLang="en-US" sz="4000" smtClean="0"/>
          </a:p>
        </p:txBody>
      </p:sp>
      <p:graphicFrame>
        <p:nvGraphicFramePr>
          <p:cNvPr id="10" name="Content Placeholder 9"/>
          <p:cNvGraphicFramePr>
            <a:graphicFrameLocks noGrp="1"/>
          </p:cNvGraphicFramePr>
          <p:nvPr>
            <p:ph idx="1"/>
          </p:nvPr>
        </p:nvGraphicFramePr>
        <p:xfrm>
          <a:off x="395288" y="908050"/>
          <a:ext cx="8291511" cy="6042026"/>
        </p:xfrm>
        <a:graphic>
          <a:graphicData uri="http://schemas.openxmlformats.org/drawingml/2006/table">
            <a:tbl>
              <a:tblPr firstRow="1" bandRow="1">
                <a:tableStyleId>{5C22544A-7EE6-4342-B048-85BDC9FD1C3A}</a:tableStyleId>
              </a:tblPr>
              <a:tblGrid>
                <a:gridCol w="2213942"/>
                <a:gridCol w="1012928"/>
                <a:gridCol w="2025856"/>
                <a:gridCol w="1085279"/>
                <a:gridCol w="1953506"/>
              </a:tblGrid>
              <a:tr h="682851">
                <a:tc>
                  <a:txBody>
                    <a:bodyPr/>
                    <a:lstStyle/>
                    <a:p>
                      <a:pPr algn="ctr"/>
                      <a:r>
                        <a:rPr lang="en-ZA" sz="1800" b="1" dirty="0" smtClean="0">
                          <a:solidFill>
                            <a:schemeClr val="tx1"/>
                          </a:solidFill>
                          <a:latin typeface="Book Antiqua" pitchFamily="18" charset="0"/>
                        </a:rPr>
                        <a:t>Socio-economic research</a:t>
                      </a:r>
                      <a:endParaRPr lang="en-ZA" sz="1800" b="1"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6">
                  <a:txBody>
                    <a:bodyPr/>
                    <a:lstStyle/>
                    <a:p>
                      <a:pPr algn="ctr"/>
                      <a:endParaRPr lang="en-ZA" sz="1400" b="1" dirty="0" smtClean="0">
                        <a:solidFill>
                          <a:schemeClr val="tx1"/>
                        </a:solidFill>
                      </a:endParaRPr>
                    </a:p>
                    <a:p>
                      <a:pPr algn="ctr"/>
                      <a:endParaRPr lang="en-ZA" sz="1400" b="1" dirty="0" smtClean="0">
                        <a:solidFill>
                          <a:schemeClr val="tx1"/>
                        </a:solidFill>
                      </a:endParaRPr>
                    </a:p>
                    <a:p>
                      <a:pPr algn="ctr"/>
                      <a:endParaRPr lang="en-ZA" sz="1400" b="1" dirty="0" smtClean="0">
                        <a:solidFill>
                          <a:schemeClr val="tx1"/>
                        </a:solidFill>
                      </a:endParaRPr>
                    </a:p>
                    <a:p>
                      <a:pPr algn="ctr"/>
                      <a:endParaRPr lang="en-ZA" sz="1400" b="1" dirty="0" smtClean="0">
                        <a:solidFill>
                          <a:schemeClr val="tx1"/>
                        </a:solidFill>
                        <a:latin typeface="Book Antiqua" pitchFamily="18" charset="0"/>
                      </a:endParaRPr>
                    </a:p>
                    <a:p>
                      <a:pPr algn="ctr"/>
                      <a:r>
                        <a:rPr lang="en-ZA" sz="1400" b="1" dirty="0" smtClean="0">
                          <a:solidFill>
                            <a:schemeClr val="tx1"/>
                          </a:solidFill>
                          <a:latin typeface="Book Antiqua" pitchFamily="18" charset="0"/>
                        </a:rPr>
                        <a:t>Inform </a:t>
                      </a:r>
                      <a:r>
                        <a:rPr lang="en-ZA" sz="1400" b="1" baseline="0" dirty="0" smtClean="0">
                          <a:solidFill>
                            <a:schemeClr val="tx1"/>
                          </a:solidFill>
                          <a:latin typeface="Book Antiqua" pitchFamily="18" charset="0"/>
                        </a:rPr>
                        <a:t> planning &amp; budget processes</a:t>
                      </a:r>
                      <a:endParaRPr lang="en-ZA" sz="1400" b="1"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800" b="1" dirty="0" smtClean="0">
                          <a:solidFill>
                            <a:schemeClr val="tx1"/>
                          </a:solidFill>
                          <a:latin typeface="Book Antiqua" pitchFamily="18" charset="0"/>
                        </a:rPr>
                        <a:t>Planning and Budget</a:t>
                      </a:r>
                      <a:endParaRPr lang="en-ZA" sz="1800" b="1"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6">
                  <a:txBody>
                    <a:bodyPr/>
                    <a:lstStyle/>
                    <a:p>
                      <a:pPr algn="ctr"/>
                      <a:endParaRPr lang="en-ZA" sz="1400" b="1" dirty="0" smtClean="0">
                        <a:solidFill>
                          <a:schemeClr val="tx1"/>
                        </a:solidFill>
                      </a:endParaRPr>
                    </a:p>
                    <a:p>
                      <a:pPr algn="ctr"/>
                      <a:endParaRPr lang="en-ZA" sz="1400" b="1" dirty="0" smtClean="0">
                        <a:solidFill>
                          <a:schemeClr val="tx1"/>
                        </a:solidFill>
                      </a:endParaRPr>
                    </a:p>
                    <a:p>
                      <a:pPr algn="ctr"/>
                      <a:endParaRPr lang="en-ZA" sz="1400" b="1" dirty="0" smtClean="0">
                        <a:solidFill>
                          <a:schemeClr val="tx1"/>
                        </a:solidFill>
                      </a:endParaRPr>
                    </a:p>
                    <a:p>
                      <a:pPr algn="ctr"/>
                      <a:endParaRPr lang="en-ZA" sz="1400" b="1" dirty="0" smtClean="0">
                        <a:solidFill>
                          <a:schemeClr val="tx1"/>
                        </a:solidFill>
                        <a:latin typeface="Book Antiqua" pitchFamily="18" charset="0"/>
                      </a:endParaRPr>
                    </a:p>
                    <a:p>
                      <a:pPr algn="ctr"/>
                      <a:r>
                        <a:rPr lang="en-ZA" sz="1400" b="1" dirty="0" smtClean="0">
                          <a:solidFill>
                            <a:schemeClr val="tx1"/>
                          </a:solidFill>
                          <a:latin typeface="Book Antiqua" pitchFamily="18" charset="0"/>
                        </a:rPr>
                        <a:t>Priorities, strategies &amp; spending</a:t>
                      </a:r>
                      <a:endParaRPr lang="en-ZA" sz="1400" b="1"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800" b="1" dirty="0" smtClean="0">
                          <a:solidFill>
                            <a:schemeClr val="tx1"/>
                          </a:solidFill>
                          <a:latin typeface="Book Antiqua" pitchFamily="18" charset="0"/>
                        </a:rPr>
                        <a:t>Economic impact</a:t>
                      </a:r>
                      <a:endParaRPr lang="en-ZA" sz="1800" b="1"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1463251">
                <a:tc rowSpan="3">
                  <a:txBody>
                    <a:bodyPr/>
                    <a:lstStyle/>
                    <a:p>
                      <a:pPr>
                        <a:buFont typeface="Arial" pitchFamily="34" charset="0"/>
                        <a:buChar char="•"/>
                      </a:pPr>
                      <a:r>
                        <a:rPr lang="en-ZA" sz="1400" b="0" dirty="0" smtClean="0">
                          <a:solidFill>
                            <a:schemeClr val="tx1"/>
                          </a:solidFill>
                          <a:latin typeface="Book Antiqua" pitchFamily="18" charset="0"/>
                        </a:rPr>
                        <a:t> Demographics</a:t>
                      </a:r>
                    </a:p>
                    <a:p>
                      <a:pPr>
                        <a:buFont typeface="Arial" pitchFamily="34" charset="0"/>
                        <a:buChar char="•"/>
                      </a:pPr>
                      <a:r>
                        <a:rPr lang="en-ZA" sz="1400" b="0" dirty="0" smtClean="0">
                          <a:solidFill>
                            <a:schemeClr val="tx1"/>
                          </a:solidFill>
                          <a:latin typeface="Book Antiqua" pitchFamily="18" charset="0"/>
                        </a:rPr>
                        <a:t> Labour</a:t>
                      </a:r>
                    </a:p>
                    <a:p>
                      <a:pPr>
                        <a:buFont typeface="Arial" pitchFamily="34" charset="0"/>
                        <a:buChar char="•"/>
                      </a:pPr>
                      <a:r>
                        <a:rPr lang="en-ZA" sz="1400" b="0" dirty="0" smtClean="0">
                          <a:solidFill>
                            <a:schemeClr val="tx1"/>
                          </a:solidFill>
                          <a:latin typeface="Book Antiqua" pitchFamily="18" charset="0"/>
                        </a:rPr>
                        <a:t> Education &amp; health</a:t>
                      </a:r>
                    </a:p>
                    <a:p>
                      <a:pPr>
                        <a:buFont typeface="Arial" pitchFamily="34" charset="0"/>
                        <a:buChar char="•"/>
                      </a:pPr>
                      <a:r>
                        <a:rPr lang="en-ZA" sz="1400" b="0" dirty="0" smtClean="0">
                          <a:solidFill>
                            <a:schemeClr val="tx1"/>
                          </a:solidFill>
                          <a:latin typeface="Book Antiqua" pitchFamily="18" charset="0"/>
                        </a:rPr>
                        <a:t> Basic service    delivery/infrastructure</a:t>
                      </a:r>
                    </a:p>
                    <a:p>
                      <a:pPr>
                        <a:buFont typeface="Arial" pitchFamily="34" charset="0"/>
                        <a:buChar char="•"/>
                      </a:pPr>
                      <a:r>
                        <a:rPr lang="en-ZA" sz="1400" b="0" dirty="0" smtClean="0">
                          <a:solidFill>
                            <a:schemeClr val="tx1"/>
                          </a:solidFill>
                          <a:latin typeface="Book Antiqua" pitchFamily="18" charset="0"/>
                        </a:rPr>
                        <a:t> Development &amp; income</a:t>
                      </a:r>
                    </a:p>
                    <a:p>
                      <a:pPr>
                        <a:buFont typeface="Arial" pitchFamily="34" charset="0"/>
                        <a:buChar char="•"/>
                      </a:pPr>
                      <a:r>
                        <a:rPr lang="en-ZA" sz="1400" b="0" dirty="0" smtClean="0">
                          <a:solidFill>
                            <a:schemeClr val="tx1"/>
                          </a:solidFill>
                          <a:latin typeface="Book Antiqua" pitchFamily="18" charset="0"/>
                        </a:rPr>
                        <a:t> Poverty &amp; inequality</a:t>
                      </a:r>
                    </a:p>
                    <a:p>
                      <a:pPr>
                        <a:buFont typeface="Arial" pitchFamily="34" charset="0"/>
                        <a:buChar char="•"/>
                      </a:pPr>
                      <a:r>
                        <a:rPr lang="en-ZA" sz="1400" b="0" dirty="0" smtClean="0">
                          <a:solidFill>
                            <a:schemeClr val="tx1"/>
                          </a:solidFill>
                          <a:latin typeface="Book Antiqua" pitchFamily="18" charset="0"/>
                        </a:rPr>
                        <a:t> Economic industries/sectors &amp; performance</a:t>
                      </a:r>
                    </a:p>
                    <a:p>
                      <a:pPr>
                        <a:buFont typeface="Arial" pitchFamily="34" charset="0"/>
                        <a:buChar char="•"/>
                      </a:pPr>
                      <a:endParaRPr lang="en-ZA" sz="1400" b="0" dirty="0" smtClean="0">
                        <a:solidFill>
                          <a:schemeClr val="tx1"/>
                        </a:solidFill>
                        <a:latin typeface="Book Antiqua" pitchFamily="18" charset="0"/>
                      </a:endParaRPr>
                    </a:p>
                    <a:p>
                      <a:pPr>
                        <a:buFont typeface="Arial" pitchFamily="34" charset="0"/>
                        <a:buNone/>
                      </a:pPr>
                      <a:endParaRPr lang="en-ZA" sz="1400" b="0" dirty="0" smtClean="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vMerge="1">
                  <a:txBody>
                    <a:bodyPr/>
                    <a:lstStyle/>
                    <a:p>
                      <a:endParaRPr lang="en-ZA"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ZA" sz="1400" b="0" dirty="0" smtClean="0">
                        <a:solidFill>
                          <a:schemeClr val="tx1"/>
                        </a:solidFill>
                      </a:endParaRPr>
                    </a:p>
                    <a:p>
                      <a:endParaRPr lang="en-ZA" sz="1400" b="0" dirty="0" smtClean="0">
                        <a:solidFill>
                          <a:schemeClr val="tx1"/>
                        </a:solidFill>
                      </a:endParaRPr>
                    </a:p>
                    <a:p>
                      <a:endParaRPr lang="en-ZA" sz="1400" b="0" dirty="0" smtClean="0">
                        <a:solidFill>
                          <a:schemeClr val="tx1"/>
                        </a:solidFill>
                      </a:endParaRPr>
                    </a:p>
                    <a:p>
                      <a:pPr algn="ctr"/>
                      <a:endParaRPr lang="en-ZA" sz="1400" b="0" dirty="0" smtClean="0">
                        <a:solidFill>
                          <a:schemeClr val="tx1"/>
                        </a:solidFill>
                      </a:endParaRPr>
                    </a:p>
                    <a:p>
                      <a:endParaRPr lang="en-ZA" sz="1400" b="0" dirty="0" smtClean="0">
                        <a:solidFill>
                          <a:schemeClr val="tx1"/>
                        </a:solidFill>
                      </a:endParaRPr>
                    </a:p>
                    <a:p>
                      <a:endParaRPr lang="en-ZA" sz="1400" b="0" dirty="0" smtClean="0">
                        <a:solidFill>
                          <a:schemeClr val="tx1"/>
                        </a:solidFill>
                      </a:endParaRPr>
                    </a:p>
                    <a:p>
                      <a:endParaRPr lang="en-ZA" sz="1400" b="0" dirty="0" smtClean="0">
                        <a:solidFill>
                          <a:schemeClr val="tx1"/>
                        </a:solidFill>
                      </a:endParaRPr>
                    </a:p>
                    <a:p>
                      <a:endParaRPr lang="en-ZA" sz="1400" b="0" dirty="0">
                        <a:solidFill>
                          <a:schemeClr val="tx1"/>
                        </a:solidFill>
                      </a:endParaRPr>
                    </a:p>
                  </a:txBody>
                  <a:tcPr marL="91443" marR="91443"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Arial" pitchFamily="34" charset="0"/>
                        <a:buChar char="•"/>
                      </a:pPr>
                      <a:r>
                        <a:rPr lang="en-ZA" sz="1400" b="0" dirty="0" smtClean="0">
                          <a:solidFill>
                            <a:schemeClr val="tx1"/>
                          </a:solidFill>
                          <a:latin typeface="Book Antiqua" pitchFamily="18" charset="0"/>
                        </a:rPr>
                        <a:t> Service delivery</a:t>
                      </a:r>
                    </a:p>
                    <a:p>
                      <a:pPr>
                        <a:buFont typeface="Arial" pitchFamily="34" charset="0"/>
                        <a:buChar char="•"/>
                      </a:pPr>
                      <a:r>
                        <a:rPr lang="en-ZA" sz="1400" b="0" dirty="0" smtClean="0">
                          <a:solidFill>
                            <a:schemeClr val="tx1"/>
                          </a:solidFill>
                          <a:latin typeface="Book Antiqua" pitchFamily="18" charset="0"/>
                        </a:rPr>
                        <a:t> Economic growth &amp; development</a:t>
                      </a:r>
                    </a:p>
                    <a:p>
                      <a:pPr>
                        <a:buFont typeface="Arial" pitchFamily="34" charset="0"/>
                        <a:buChar char="•"/>
                      </a:pPr>
                      <a:r>
                        <a:rPr lang="en-ZA" sz="1400" b="0" dirty="0" smtClean="0">
                          <a:solidFill>
                            <a:schemeClr val="tx1"/>
                          </a:solidFill>
                          <a:latin typeface="Book Antiqua" pitchFamily="18" charset="0"/>
                        </a:rPr>
                        <a:t> Unemployment</a:t>
                      </a:r>
                    </a:p>
                    <a:p>
                      <a:pPr>
                        <a:buFont typeface="Arial" pitchFamily="34" charset="0"/>
                        <a:buChar char="•"/>
                      </a:pPr>
                      <a:r>
                        <a:rPr lang="en-ZA" sz="1400" b="0" dirty="0" smtClean="0">
                          <a:solidFill>
                            <a:schemeClr val="tx1"/>
                          </a:solidFill>
                          <a:latin typeface="Book Antiqua" pitchFamily="18" charset="0"/>
                        </a:rPr>
                        <a:t> Poverty</a:t>
                      </a:r>
                    </a:p>
                    <a:p>
                      <a:pPr>
                        <a:buFont typeface="Arial" pitchFamily="34" charset="0"/>
                        <a:buChar char="•"/>
                      </a:pPr>
                      <a:r>
                        <a:rPr lang="en-ZA" sz="1400" b="0" dirty="0" smtClean="0">
                          <a:solidFill>
                            <a:schemeClr val="tx1"/>
                          </a:solidFill>
                          <a:latin typeface="Book Antiqua" pitchFamily="18" charset="0"/>
                        </a:rPr>
                        <a:t> Inequality</a:t>
                      </a:r>
                      <a:endParaRPr lang="en-ZA" sz="1400" b="0"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79057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4">
                  <a:txBody>
                    <a:bodyPr/>
                    <a:lstStyle/>
                    <a:p>
                      <a:endParaRPr lang="en-ZA" sz="1800" dirty="0"/>
                    </a:p>
                  </a:txBody>
                  <a:tcPr marL="91443" marR="91443"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5124">
                <a:tc vMerge="1">
                  <a:txBody>
                    <a:bodyPr/>
                    <a:lstStyle/>
                    <a:p>
                      <a:endParaRPr lang="en-ZA"/>
                    </a:p>
                  </a:txBody>
                  <a:tcPr/>
                </a:tc>
                <a:tc vMerge="1">
                  <a:txBody>
                    <a:bodyPr/>
                    <a:lstStyle/>
                    <a:p>
                      <a:endParaRPr lang="en-ZA"/>
                    </a:p>
                  </a:txBody>
                  <a:tcPr/>
                </a:tc>
                <a:tc rowSpan="2">
                  <a:txBody>
                    <a:bodyPr/>
                    <a:lstStyle/>
                    <a:p>
                      <a:pPr algn="ctr"/>
                      <a:r>
                        <a:rPr lang="en-ZA" sz="1800" b="1" dirty="0" smtClean="0">
                          <a:solidFill>
                            <a:schemeClr val="tx1"/>
                          </a:solidFill>
                          <a:latin typeface="Book Antiqua" pitchFamily="18" charset="0"/>
                        </a:rPr>
                        <a:t>Socio-economic framework</a:t>
                      </a:r>
                      <a:endParaRPr lang="en-ZA" sz="1800" b="1"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vMerge="1">
                  <a:txBody>
                    <a:bodyPr/>
                    <a:lstStyle/>
                    <a:p>
                      <a:endParaRPr lang="en-ZA"/>
                    </a:p>
                  </a:txBody>
                  <a:tcPr/>
                </a:tc>
                <a:tc vMerge="1">
                  <a:txBody>
                    <a:bodyPr/>
                    <a:lstStyle/>
                    <a:p>
                      <a:endParaRPr lang="en-ZA"/>
                    </a:p>
                  </a:txBody>
                  <a:tcPr/>
                </a:tc>
              </a:tr>
              <a:tr h="384120">
                <a:tc rowSpan="2">
                  <a:txBody>
                    <a:bodyPr/>
                    <a:lstStyle/>
                    <a:p>
                      <a:endParaRPr lang="en-ZA" sz="1800" dirty="0"/>
                    </a:p>
                  </a:txBody>
                  <a:tcPr marL="91443" marR="91443" marT="45730" marB="457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ZA"/>
                    </a:p>
                  </a:txBody>
                  <a:tcPr/>
                </a:tc>
                <a:tc vMerge="1">
                  <a:txBody>
                    <a:bodyPr/>
                    <a:lstStyle/>
                    <a:p>
                      <a:pPr algn="ctr"/>
                      <a:endParaRPr lang="en-ZA" sz="18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vMerge="1">
                  <a:txBody>
                    <a:bodyPr/>
                    <a:lstStyle/>
                    <a:p>
                      <a:endParaRPr lang="en-ZA"/>
                    </a:p>
                  </a:txBody>
                  <a:tcPr/>
                </a:tc>
                <a:tc vMerge="1">
                  <a:txBody>
                    <a:bodyPr/>
                    <a:lstStyle/>
                    <a:p>
                      <a:endParaRPr lang="en-ZA"/>
                    </a:p>
                  </a:txBody>
                  <a:tcPr/>
                </a:tc>
              </a:tr>
              <a:tr h="2146102">
                <a:tc vMerge="1">
                  <a:txBody>
                    <a:bodyPr/>
                    <a:lstStyle/>
                    <a:p>
                      <a:endParaRPr lang="en-ZA"/>
                    </a:p>
                  </a:txBody>
                  <a:tcPr/>
                </a:tc>
                <a:tc vMerge="1">
                  <a:txBody>
                    <a:bodyPr/>
                    <a:lstStyle/>
                    <a:p>
                      <a:endParaRPr lang="en-ZA"/>
                    </a:p>
                  </a:txBody>
                  <a:tcPr/>
                </a:tc>
                <a:tc>
                  <a:txBody>
                    <a:bodyPr/>
                    <a:lstStyle/>
                    <a:p>
                      <a:pPr>
                        <a:buFont typeface="Arial" pitchFamily="34" charset="0"/>
                        <a:buChar char="•"/>
                      </a:pPr>
                      <a:r>
                        <a:rPr lang="en-ZA" sz="1400" b="0" dirty="0" smtClean="0">
                          <a:solidFill>
                            <a:schemeClr val="tx1"/>
                          </a:solidFill>
                          <a:latin typeface="Book Antiqua" pitchFamily="18" charset="0"/>
                        </a:rPr>
                        <a:t> MTSF &amp; Outcomes</a:t>
                      </a:r>
                    </a:p>
                    <a:p>
                      <a:pPr>
                        <a:buFont typeface="Arial" pitchFamily="34" charset="0"/>
                        <a:buChar char="•"/>
                      </a:pPr>
                      <a:r>
                        <a:rPr lang="en-ZA" sz="1400" b="0" dirty="0" smtClean="0">
                          <a:solidFill>
                            <a:schemeClr val="tx1"/>
                          </a:solidFill>
                          <a:latin typeface="Book Antiqua" pitchFamily="18" charset="0"/>
                        </a:rPr>
                        <a:t> National priorities</a:t>
                      </a:r>
                    </a:p>
                    <a:p>
                      <a:pPr>
                        <a:buFont typeface="Arial" pitchFamily="34" charset="0"/>
                        <a:buChar char="•"/>
                      </a:pPr>
                      <a:r>
                        <a:rPr lang="en-ZA" sz="1400" b="0" dirty="0" smtClean="0">
                          <a:solidFill>
                            <a:schemeClr val="tx1"/>
                          </a:solidFill>
                          <a:latin typeface="Book Antiqua" pitchFamily="18" charset="0"/>
                        </a:rPr>
                        <a:t> National budget</a:t>
                      </a:r>
                    </a:p>
                    <a:p>
                      <a:pPr>
                        <a:buFont typeface="Arial" pitchFamily="34" charset="0"/>
                        <a:buChar char="•"/>
                      </a:pPr>
                      <a:r>
                        <a:rPr lang="en-ZA" sz="1400" b="0" dirty="0" smtClean="0">
                          <a:solidFill>
                            <a:schemeClr val="tx1"/>
                          </a:solidFill>
                          <a:latin typeface="Book Antiqua" pitchFamily="18" charset="0"/>
                        </a:rPr>
                        <a:t> SONA</a:t>
                      </a:r>
                    </a:p>
                    <a:p>
                      <a:pPr>
                        <a:buFont typeface="Arial" pitchFamily="34" charset="0"/>
                        <a:buChar char="•"/>
                      </a:pPr>
                      <a:r>
                        <a:rPr lang="en-ZA" sz="1400" b="0" dirty="0" smtClean="0">
                          <a:solidFill>
                            <a:schemeClr val="tx1"/>
                          </a:solidFill>
                          <a:latin typeface="Book Antiqua" pitchFamily="18" charset="0"/>
                        </a:rPr>
                        <a:t> National Department</a:t>
                      </a:r>
                      <a:r>
                        <a:rPr lang="en-ZA" sz="1400" b="0" baseline="0" dirty="0" smtClean="0">
                          <a:solidFill>
                            <a:schemeClr val="tx1"/>
                          </a:solidFill>
                          <a:latin typeface="Book Antiqua" pitchFamily="18" charset="0"/>
                        </a:rPr>
                        <a:t> Policies &amp; NDP</a:t>
                      </a:r>
                    </a:p>
                    <a:p>
                      <a:pPr>
                        <a:buFont typeface="Arial" pitchFamily="34" charset="0"/>
                        <a:buChar char="•"/>
                      </a:pPr>
                      <a:r>
                        <a:rPr lang="en-ZA" sz="1400" b="0" baseline="0" dirty="0" smtClean="0">
                          <a:solidFill>
                            <a:schemeClr val="tx1"/>
                          </a:solidFill>
                          <a:latin typeface="Book Antiqua" pitchFamily="18" charset="0"/>
                        </a:rPr>
                        <a:t> PGDS &amp; IDP/LED</a:t>
                      </a:r>
                    </a:p>
                    <a:p>
                      <a:pPr>
                        <a:buFont typeface="Arial" pitchFamily="34" charset="0"/>
                        <a:buChar char="•"/>
                      </a:pPr>
                      <a:r>
                        <a:rPr lang="en-ZA" sz="1400" b="0" baseline="0" dirty="0" smtClean="0">
                          <a:solidFill>
                            <a:schemeClr val="tx1"/>
                          </a:solidFill>
                          <a:latin typeface="Book Antiqua" pitchFamily="18" charset="0"/>
                        </a:rPr>
                        <a:t> SOPA &amp; MEGDP</a:t>
                      </a:r>
                    </a:p>
                    <a:p>
                      <a:pPr>
                        <a:buFont typeface="Arial" pitchFamily="34" charset="0"/>
                        <a:buChar char="•"/>
                      </a:pPr>
                      <a:r>
                        <a:rPr lang="en-ZA" sz="1400" b="0" baseline="0" dirty="0" smtClean="0">
                          <a:solidFill>
                            <a:schemeClr val="tx1"/>
                          </a:solidFill>
                          <a:latin typeface="Book Antiqua" pitchFamily="18" charset="0"/>
                        </a:rPr>
                        <a:t> Vision 2030</a:t>
                      </a:r>
                      <a:endParaRPr lang="en-ZA" sz="1400" b="0" dirty="0">
                        <a:solidFill>
                          <a:schemeClr val="tx1"/>
                        </a:solidFill>
                        <a:latin typeface="Book Antiqua" pitchFamily="18" charset="0"/>
                      </a:endParaRPr>
                    </a:p>
                  </a:txBody>
                  <a:tcPr marL="91443" marR="9144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vMerge="1">
                  <a:txBody>
                    <a:bodyPr/>
                    <a:lstStyle/>
                    <a:p>
                      <a:endParaRPr lang="en-ZA"/>
                    </a:p>
                  </a:txBody>
                  <a:tcPr/>
                </a:tc>
                <a:tc vMerge="1">
                  <a:txBody>
                    <a:bodyPr/>
                    <a:lstStyle/>
                    <a:p>
                      <a:endParaRPr lang="en-ZA"/>
                    </a:p>
                  </a:txBody>
                  <a:tcPr/>
                </a:tc>
              </a:tr>
            </a:tbl>
          </a:graphicData>
        </a:graphic>
      </p:graphicFrame>
      <p:sp>
        <p:nvSpPr>
          <p:cNvPr id="12" name="Up Arrow 11"/>
          <p:cNvSpPr/>
          <p:nvPr/>
        </p:nvSpPr>
        <p:spPr>
          <a:xfrm>
            <a:off x="4357688" y="2286000"/>
            <a:ext cx="571500" cy="157162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3" name="Right Arrow 12"/>
          <p:cNvSpPr/>
          <p:nvPr/>
        </p:nvSpPr>
        <p:spPr>
          <a:xfrm>
            <a:off x="2714625" y="1571625"/>
            <a:ext cx="857250" cy="571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4" name="Right Arrow 13"/>
          <p:cNvSpPr/>
          <p:nvPr/>
        </p:nvSpPr>
        <p:spPr>
          <a:xfrm>
            <a:off x="5786438" y="1571625"/>
            <a:ext cx="857250" cy="571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7446" name="Footer Placeholder 7"/>
          <p:cNvSpPr>
            <a:spLocks noGrp="1"/>
          </p:cNvSpPr>
          <p:nvPr>
            <p:ph type="ftr" sz="quarter" idx="11"/>
          </p:nvPr>
        </p:nvSpPr>
        <p:spPr bwMode="auto">
          <a:xfrm>
            <a:off x="6248400" y="6308725"/>
            <a:ext cx="2895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US" altLang="en-US" sz="1600" smtClean="0">
                <a:solidFill>
                  <a:srgbClr val="000000"/>
                </a:solidFill>
              </a:rPr>
              <a:t>3</a:t>
            </a:r>
            <a:endParaRPr lang="en-ZA" altLang="en-US" sz="1600" smtClean="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531813"/>
            <a:ext cx="8218487" cy="2093913"/>
          </a:xfrm>
        </p:spPr>
        <p:txBody>
          <a:bodyPr/>
          <a:lstStyle/>
          <a:p>
            <a:pPr eaLnBrk="1" hangingPunct="1"/>
            <a:r>
              <a:rPr lang="en-US" altLang="en-US" sz="3600" b="1" smtClean="0"/>
              <a:t>DARDLEA</a:t>
            </a:r>
          </a:p>
        </p:txBody>
      </p:sp>
      <p:sp>
        <p:nvSpPr>
          <p:cNvPr id="3" name="Content Placeholder 2"/>
          <p:cNvSpPr>
            <a:spLocks noGrp="1"/>
          </p:cNvSpPr>
          <p:nvPr>
            <p:ph idx="1"/>
          </p:nvPr>
        </p:nvSpPr>
        <p:spPr>
          <a:xfrm>
            <a:off x="468313" y="692150"/>
            <a:ext cx="8218487" cy="5434013"/>
          </a:xfrm>
        </p:spPr>
        <p:txBody>
          <a:bodyPr rtlCol="0">
            <a:normAutofit fontScale="70000" lnSpcReduction="20000"/>
          </a:bodyPr>
          <a:lstStyle/>
          <a:p>
            <a:pPr algn="just" eaLnBrk="1" fontAlgn="auto" hangingPunct="1">
              <a:spcBef>
                <a:spcPts val="1200"/>
              </a:spcBef>
              <a:spcAft>
                <a:spcPts val="0"/>
              </a:spcAft>
              <a:buFont typeface="Arial" panose="020B0604020202020204" pitchFamily="34" charset="0"/>
              <a:buChar char="•"/>
              <a:defRPr/>
            </a:pPr>
            <a:r>
              <a:rPr lang="en-US" sz="23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300" dirty="0" smtClean="0"/>
              <a:t>Increased from just more than R700 million in 2010/11 to R1.1 billion this year – average increase of 12% pa – more than 45% of budget = COE </a:t>
            </a:r>
          </a:p>
          <a:p>
            <a:pPr lvl="1" algn="just" eaLnBrk="1" fontAlgn="auto" hangingPunct="1">
              <a:spcBef>
                <a:spcPts val="1200"/>
              </a:spcBef>
              <a:spcAft>
                <a:spcPts val="0"/>
              </a:spcAft>
              <a:buFont typeface="Arial" panose="020B0604020202020204" pitchFamily="34" charset="0"/>
              <a:buChar char="–"/>
              <a:defRPr/>
            </a:pPr>
            <a:r>
              <a:rPr lang="en-US" sz="2300" dirty="0" smtClean="0"/>
              <a:t>3% of the MPG budget of R37 billion this year </a:t>
            </a:r>
          </a:p>
          <a:p>
            <a:pPr lvl="1" algn="just" eaLnBrk="1" fontAlgn="auto" hangingPunct="1">
              <a:spcBef>
                <a:spcPts val="1200"/>
              </a:spcBef>
              <a:spcAft>
                <a:spcPts val="0"/>
              </a:spcAft>
              <a:buFont typeface="Arial" panose="020B0604020202020204" pitchFamily="34" charset="0"/>
              <a:buChar char="–"/>
              <a:defRPr/>
            </a:pPr>
            <a:r>
              <a:rPr lang="en-US" sz="2300" dirty="0" smtClean="0"/>
              <a:t>Infrastructure expenditure increased from only R15 million in 2010/11 to R226 million this year – average increase of 97% pa  </a:t>
            </a:r>
          </a:p>
          <a:p>
            <a:pPr algn="just" eaLnBrk="1" fontAlgn="auto" hangingPunct="1">
              <a:spcBef>
                <a:spcPts val="1200"/>
              </a:spcBef>
              <a:spcAft>
                <a:spcPts val="0"/>
              </a:spcAft>
              <a:buFont typeface="Arial" panose="020B0604020202020204" pitchFamily="34" charset="0"/>
              <a:buChar char="•"/>
              <a:defRPr/>
            </a:pPr>
            <a:r>
              <a:rPr lang="en-US" sz="23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ZA" sz="2300" dirty="0" smtClean="0"/>
              <a:t>Important coordinating role/responsibility to increase economic growth and create jobs in the 8 CRDP areas</a:t>
            </a:r>
            <a:endParaRPr lang="en-ZA" sz="2300" dirty="0"/>
          </a:p>
          <a:p>
            <a:pPr lvl="1" algn="just" eaLnBrk="1" fontAlgn="auto" hangingPunct="1">
              <a:spcBef>
                <a:spcPts val="1200"/>
              </a:spcBef>
              <a:spcAft>
                <a:spcPts val="0"/>
              </a:spcAft>
              <a:buFont typeface="Arial" panose="020B0604020202020204" pitchFamily="34" charset="0"/>
              <a:buChar char="–"/>
              <a:defRPr/>
            </a:pPr>
            <a:r>
              <a:rPr lang="en-ZA" sz="2300" dirty="0" smtClean="0"/>
              <a:t>Relatively good impact of CRDP expenditure the last couple of years – especially in terms of the reduction of poverty &amp; inequality in the CRDP areas – questions however about decent and sustainable jobs as well as the impact on the CRDP economies and more specifically the agricultural industry</a:t>
            </a:r>
          </a:p>
          <a:p>
            <a:pPr lvl="1" algn="just" eaLnBrk="1" fontAlgn="auto" hangingPunct="1">
              <a:spcBef>
                <a:spcPts val="1200"/>
              </a:spcBef>
              <a:spcAft>
                <a:spcPts val="0"/>
              </a:spcAft>
              <a:buFont typeface="Arial" panose="020B0604020202020204" pitchFamily="34" charset="0"/>
              <a:buChar char="–"/>
              <a:defRPr/>
            </a:pPr>
            <a:r>
              <a:rPr lang="en-ZA" sz="2300" dirty="0" smtClean="0"/>
              <a:t>Importance of impact assessment of CRDP projects by DARDLEA – quantitative and qualitative!</a:t>
            </a:r>
          </a:p>
          <a:p>
            <a:pPr lvl="1" algn="just" eaLnBrk="1" fontAlgn="auto" hangingPunct="1">
              <a:spcBef>
                <a:spcPts val="1200"/>
              </a:spcBef>
              <a:spcAft>
                <a:spcPts val="0"/>
              </a:spcAft>
              <a:buFont typeface="Arial" panose="020B0604020202020204" pitchFamily="34" charset="0"/>
              <a:buChar char="–"/>
              <a:defRPr/>
            </a:pPr>
            <a:r>
              <a:rPr lang="en-ZA" sz="2300" dirty="0" smtClean="0"/>
              <a:t>Agriculture the core mandate/business of the Department – addressing challenges in the industry in cooperation with relevant stakeholders, especially in terms of the job losses and low economic growth as well as integrating the more than 70 000 subsistence farmers in the province into the more formal stream of agricultural activities – land issues and challenges!     </a:t>
            </a:r>
            <a:r>
              <a:rPr lang="en-US" sz="2300" dirty="0" smtClean="0"/>
              <a:t>  </a:t>
            </a:r>
          </a:p>
          <a:p>
            <a:pPr marL="0" indent="0" algn="just" eaLnBrk="1" fontAlgn="auto" hangingPunct="1">
              <a:spcBef>
                <a:spcPts val="1200"/>
              </a:spcBef>
              <a:spcAft>
                <a:spcPts val="0"/>
              </a:spcAft>
              <a:buFont typeface="Arial" pitchFamily="34" charset="0"/>
              <a:buNone/>
              <a:defRPr/>
            </a:pPr>
            <a:endParaRPr lang="en-US" sz="23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45060"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531813"/>
            <a:ext cx="8218487" cy="1949451"/>
          </a:xfrm>
        </p:spPr>
        <p:txBody>
          <a:bodyPr/>
          <a:lstStyle/>
          <a:p>
            <a:pPr eaLnBrk="1" hangingPunct="1"/>
            <a:r>
              <a:rPr lang="en-US" altLang="en-US" sz="3600" b="1" smtClean="0"/>
              <a:t>PWR&amp;T</a:t>
            </a:r>
          </a:p>
        </p:txBody>
      </p:sp>
      <p:sp>
        <p:nvSpPr>
          <p:cNvPr id="3" name="Content Placeholder 2"/>
          <p:cNvSpPr>
            <a:spLocks noGrp="1"/>
          </p:cNvSpPr>
          <p:nvPr>
            <p:ph idx="1"/>
          </p:nvPr>
        </p:nvSpPr>
        <p:spPr>
          <a:xfrm>
            <a:off x="395288" y="765175"/>
            <a:ext cx="8291512" cy="5360988"/>
          </a:xfrm>
        </p:spPr>
        <p:txBody>
          <a:bodyPr rtlCol="0">
            <a:normAutofit fontScale="85000" lnSpcReduction="20000"/>
          </a:bodyPr>
          <a:lstStyle/>
          <a:p>
            <a:pPr algn="just" eaLnBrk="1" fontAlgn="auto" hangingPunct="1">
              <a:spcBef>
                <a:spcPts val="1200"/>
              </a:spcBef>
              <a:spcAft>
                <a:spcPts val="0"/>
              </a:spcAft>
              <a:buFont typeface="Arial" panose="020B0604020202020204" pitchFamily="34" charset="0"/>
              <a:buChar char="•"/>
              <a:defRPr/>
            </a:pPr>
            <a:r>
              <a:rPr lang="en-US" sz="24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000" dirty="0" smtClean="0"/>
              <a:t>Increased from R2.8 billion in 2010/11 to R4.2 billion this year – average increase of 10.7% pa</a:t>
            </a:r>
          </a:p>
          <a:p>
            <a:pPr lvl="1" algn="just" eaLnBrk="1" fontAlgn="auto" hangingPunct="1">
              <a:spcBef>
                <a:spcPts val="1200"/>
              </a:spcBef>
              <a:spcAft>
                <a:spcPts val="0"/>
              </a:spcAft>
              <a:buFont typeface="Arial" panose="020B0604020202020204" pitchFamily="34" charset="0"/>
              <a:buChar char="–"/>
              <a:defRPr/>
            </a:pPr>
            <a:r>
              <a:rPr lang="en-US" sz="2000" dirty="0" smtClean="0"/>
              <a:t>11.4% of the MPG budget of R37 billion this year </a:t>
            </a:r>
          </a:p>
          <a:p>
            <a:pPr lvl="1" algn="just" eaLnBrk="1" fontAlgn="auto" hangingPunct="1">
              <a:spcBef>
                <a:spcPts val="1200"/>
              </a:spcBef>
              <a:spcAft>
                <a:spcPts val="0"/>
              </a:spcAft>
              <a:buFont typeface="Arial" panose="020B0604020202020204" pitchFamily="34" charset="0"/>
              <a:buChar char="–"/>
              <a:defRPr/>
            </a:pPr>
            <a:r>
              <a:rPr lang="en-US" sz="2000" dirty="0" smtClean="0"/>
              <a:t>Infrastructure expenditure increased from R1 billion in 2010/11 to R1.8 billion this year – average increase of 15.8% pa – almost 50% of the infrastructure budget!</a:t>
            </a:r>
          </a:p>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ZA" sz="2000" dirty="0" smtClean="0"/>
              <a:t>Important role to address infrastructure, growth and job creation challenge of Mpumalanga – capacity as implementing agent? </a:t>
            </a:r>
            <a:endParaRPr lang="en-ZA" sz="2000" dirty="0"/>
          </a:p>
          <a:p>
            <a:pPr lvl="1" algn="just" eaLnBrk="1" fontAlgn="auto" hangingPunct="1">
              <a:spcBef>
                <a:spcPts val="1200"/>
              </a:spcBef>
              <a:spcAft>
                <a:spcPts val="0"/>
              </a:spcAft>
              <a:buFont typeface="Arial" panose="020B0604020202020204" pitchFamily="34" charset="0"/>
              <a:buChar char="–"/>
              <a:defRPr/>
            </a:pPr>
            <a:r>
              <a:rPr lang="en-ZA" sz="2000" dirty="0" smtClean="0"/>
              <a:t>Impact in terms of road infrastructure and especially EPWP jobs</a:t>
            </a:r>
            <a:endParaRPr lang="en-ZA" sz="2000" dirty="0"/>
          </a:p>
          <a:p>
            <a:pPr lvl="1" algn="just" eaLnBrk="1" fontAlgn="auto" hangingPunct="1">
              <a:spcBef>
                <a:spcPts val="1200"/>
              </a:spcBef>
              <a:spcAft>
                <a:spcPts val="0"/>
              </a:spcAft>
              <a:buFont typeface="Arial" panose="020B0604020202020204" pitchFamily="34" charset="0"/>
              <a:buChar char="–"/>
              <a:defRPr/>
            </a:pPr>
            <a:r>
              <a:rPr lang="en-ZA" sz="2000" dirty="0" smtClean="0"/>
              <a:t>Debate regarding the accuracy of the EPWP job opportunity numbers and sustainability of these jobs – not always reflected in official employment numbers?</a:t>
            </a:r>
          </a:p>
          <a:p>
            <a:pPr lvl="1" algn="just" eaLnBrk="1" fontAlgn="auto" hangingPunct="1">
              <a:spcBef>
                <a:spcPts val="1200"/>
              </a:spcBef>
              <a:spcAft>
                <a:spcPts val="0"/>
              </a:spcAft>
              <a:buFont typeface="Arial" panose="020B0604020202020204" pitchFamily="34" charset="0"/>
              <a:buChar char="–"/>
              <a:defRPr/>
            </a:pPr>
            <a:r>
              <a:rPr lang="en-ZA" sz="2000" dirty="0" smtClean="0"/>
              <a:t>Public infrastructure investment target of NDP &amp; Vision 2030, 10% of GDP! MPG infrastructure expenditure less than 2% of the provincial GDP at the moment – need to increase this expenditure with more than 16% pa to achieve the 10% target in 2030! </a:t>
            </a:r>
            <a:r>
              <a:rPr lang="en-US" sz="2000" dirty="0" smtClean="0"/>
              <a:t>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46084"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solidFill>
                  <a:srgbClr val="898989"/>
                </a:solidFill>
                <a:latin typeface="Book Antiqua" pitchFamily="18" charset="0"/>
              </a:rPr>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z="4000" b="1" smtClean="0"/>
              <a:t>POVERTY &amp; INEQUALITY</a:t>
            </a:r>
            <a:endParaRPr lang="en-ZA" altLang="en-US" sz="4000" b="1" smtClean="0"/>
          </a:p>
        </p:txBody>
      </p:sp>
      <p:sp>
        <p:nvSpPr>
          <p:cNvPr id="3" name="Content Placeholder 2"/>
          <p:cNvSpPr>
            <a:spLocks noGrp="1"/>
          </p:cNvSpPr>
          <p:nvPr>
            <p:ph idx="1"/>
          </p:nvPr>
        </p:nvSpPr>
        <p:spPr>
          <a:xfrm>
            <a:off x="468313" y="1700213"/>
            <a:ext cx="8218487" cy="4425950"/>
          </a:xfrm>
        </p:spPr>
        <p:txBody>
          <a:bodyPr rtlCol="0">
            <a:normAutofit/>
          </a:bodyPr>
          <a:lstStyle/>
          <a:p>
            <a:pPr marL="0" indent="0" algn="ctr" eaLnBrk="1" fontAlgn="auto" hangingPunct="1">
              <a:spcBef>
                <a:spcPts val="600"/>
              </a:spcBef>
              <a:spcAft>
                <a:spcPts val="600"/>
              </a:spcAft>
              <a:buFont typeface="Arial" pitchFamily="34" charset="0"/>
              <a:buNone/>
              <a:defRPr/>
            </a:pPr>
            <a:r>
              <a:rPr lang="en-GB" sz="2400" b="1" dirty="0">
                <a:solidFill>
                  <a:prstClr val="black"/>
                </a:solidFill>
                <a:cs typeface="Arial" pitchFamily="34" charset="0"/>
              </a:rPr>
              <a:t>OBJECTIVE TO REDUCE POVERTY &amp; INCOME INEQUALITY</a:t>
            </a:r>
          </a:p>
          <a:p>
            <a:pPr marL="457200" indent="-457200" eaLnBrk="1" fontAlgn="auto" hangingPunct="1">
              <a:spcBef>
                <a:spcPts val="600"/>
              </a:spcBef>
              <a:spcAft>
                <a:spcPts val="600"/>
              </a:spcAft>
              <a:buFont typeface="Arial" panose="020B0604020202020204" pitchFamily="34" charset="0"/>
              <a:buChar char="•"/>
              <a:defRPr/>
            </a:pPr>
            <a:r>
              <a:rPr lang="en-ZA" sz="2400" dirty="0" smtClean="0">
                <a:solidFill>
                  <a:prstClr val="black"/>
                </a:solidFill>
              </a:rPr>
              <a:t>The </a:t>
            </a:r>
            <a:r>
              <a:rPr lang="en-ZA" sz="2400" dirty="0">
                <a:solidFill>
                  <a:prstClr val="black"/>
                </a:solidFill>
              </a:rPr>
              <a:t>poverty rate is targeted to be at least </a:t>
            </a:r>
            <a:r>
              <a:rPr lang="en-ZA" sz="2400" b="1" dirty="0">
                <a:solidFill>
                  <a:prstClr val="black"/>
                </a:solidFill>
              </a:rPr>
              <a:t>25%</a:t>
            </a:r>
            <a:r>
              <a:rPr lang="en-ZA" sz="2400" dirty="0">
                <a:solidFill>
                  <a:prstClr val="black"/>
                </a:solidFill>
              </a:rPr>
              <a:t> by 2020 (MEGDP) &amp; at least </a:t>
            </a:r>
            <a:r>
              <a:rPr lang="en-ZA" sz="2400" b="1" dirty="0">
                <a:solidFill>
                  <a:prstClr val="black"/>
                </a:solidFill>
              </a:rPr>
              <a:t>5% </a:t>
            </a:r>
            <a:r>
              <a:rPr lang="en-ZA" sz="2400" dirty="0">
                <a:solidFill>
                  <a:prstClr val="black"/>
                </a:solidFill>
              </a:rPr>
              <a:t>by 2030 (Vision 2030)</a:t>
            </a:r>
          </a:p>
          <a:p>
            <a:pPr marL="457200" indent="-457200" eaLnBrk="1" fontAlgn="auto" hangingPunct="1">
              <a:spcBef>
                <a:spcPts val="600"/>
              </a:spcBef>
              <a:spcAft>
                <a:spcPts val="600"/>
              </a:spcAft>
              <a:buFont typeface="Arial" panose="020B0604020202020204" pitchFamily="34" charset="0"/>
              <a:buChar char="•"/>
              <a:defRPr/>
            </a:pPr>
            <a:r>
              <a:rPr lang="en-ZA" sz="2400" dirty="0">
                <a:solidFill>
                  <a:prstClr val="black"/>
                </a:solidFill>
              </a:rPr>
              <a:t>Reduce the Gini-coefficient in </a:t>
            </a:r>
            <a:r>
              <a:rPr lang="en-ZA" sz="2400" dirty="0" smtClean="0">
                <a:solidFill>
                  <a:prstClr val="black"/>
                </a:solidFill>
              </a:rPr>
              <a:t>Mpumalanga </a:t>
            </a:r>
            <a:r>
              <a:rPr lang="en-ZA" sz="2400" dirty="0">
                <a:solidFill>
                  <a:prstClr val="black"/>
                </a:solidFill>
              </a:rPr>
              <a:t>to at least </a:t>
            </a:r>
            <a:r>
              <a:rPr lang="en-ZA" sz="2400" b="1" dirty="0">
                <a:solidFill>
                  <a:prstClr val="black"/>
                </a:solidFill>
              </a:rPr>
              <a:t>0.60 </a:t>
            </a:r>
            <a:r>
              <a:rPr lang="en-ZA" sz="2400" dirty="0">
                <a:solidFill>
                  <a:prstClr val="black"/>
                </a:solidFill>
              </a:rPr>
              <a:t>by 2030 (NDP &amp; Vision 2030)</a:t>
            </a:r>
          </a:p>
          <a:p>
            <a:pPr marL="457200" indent="-457200" algn="just" eaLnBrk="1" fontAlgn="auto" hangingPunct="1">
              <a:spcBef>
                <a:spcPts val="600"/>
              </a:spcBef>
              <a:spcAft>
                <a:spcPts val="600"/>
              </a:spcAft>
              <a:buFont typeface="Arial" panose="020B0604020202020204" pitchFamily="34" charset="0"/>
              <a:buChar char="•"/>
              <a:defRPr/>
            </a:pPr>
            <a:r>
              <a:rPr lang="en-ZA" sz="2400" dirty="0">
                <a:solidFill>
                  <a:prstClr val="black"/>
                </a:solidFill>
              </a:rPr>
              <a:t>The proportion of income earned by the bottom 40% in Mpumalanga should rise to </a:t>
            </a:r>
            <a:r>
              <a:rPr lang="en-ZA" sz="2400" b="1" dirty="0">
                <a:solidFill>
                  <a:prstClr val="black"/>
                </a:solidFill>
              </a:rPr>
              <a:t>10%</a:t>
            </a:r>
            <a:r>
              <a:rPr lang="en-ZA" sz="2400" dirty="0">
                <a:solidFill>
                  <a:prstClr val="black"/>
                </a:solidFill>
              </a:rPr>
              <a:t> by 2030 (NDP &amp; Vision 2030)</a:t>
            </a:r>
            <a:endParaRPr lang="en-ZA" sz="2400" dirty="0">
              <a:solidFill>
                <a:prstClr val="black"/>
              </a:solidFill>
              <a:cs typeface="Arial" charset="0"/>
            </a:endParaRPr>
          </a:p>
          <a:p>
            <a:pPr marL="457200" indent="-457200" eaLnBrk="1" fontAlgn="auto" hangingPunct="1">
              <a:spcBef>
                <a:spcPts val="600"/>
              </a:spcBef>
              <a:spcAft>
                <a:spcPts val="600"/>
              </a:spcAft>
              <a:buFont typeface="Arial" panose="020B0604020202020204" pitchFamily="34" charset="0"/>
              <a:buChar char="•"/>
              <a:defRPr/>
            </a:pPr>
            <a:endParaRPr lang="en-ZA" sz="2400" dirty="0">
              <a:solidFill>
                <a:prstClr val="black"/>
              </a:solidFill>
              <a:latin typeface="Arial"/>
              <a:cs typeface="Arial" charset="0"/>
            </a:endParaRPr>
          </a:p>
          <a:p>
            <a:pPr eaLnBrk="1" fontAlgn="auto" hangingPunct="1">
              <a:spcAft>
                <a:spcPts val="0"/>
              </a:spcAft>
              <a:buFont typeface="Arial" panose="020B0604020202020204" pitchFamily="34" charset="0"/>
              <a:buChar char="•"/>
              <a:defRPr/>
            </a:pPr>
            <a:endParaRPr lang="en-ZA" dirty="0"/>
          </a:p>
        </p:txBody>
      </p:sp>
      <p:sp>
        <p:nvSpPr>
          <p:cNvPr id="4710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9750" y="115888"/>
            <a:ext cx="8218488" cy="1301750"/>
          </a:xfrm>
        </p:spPr>
        <p:txBody>
          <a:bodyPr/>
          <a:lstStyle/>
          <a:p>
            <a:pPr eaLnBrk="1" hangingPunct="1"/>
            <a:r>
              <a:rPr lang="en-US" altLang="en-US" sz="4000" b="1" smtClean="0"/>
              <a:t>POVERTY</a:t>
            </a:r>
            <a:endParaRPr lang="en-ZA" altLang="en-US" sz="4000" b="1" smtClean="0"/>
          </a:p>
        </p:txBody>
      </p:sp>
      <p:sp>
        <p:nvSpPr>
          <p:cNvPr id="3" name="Content Placeholder 2"/>
          <p:cNvSpPr>
            <a:spLocks noGrp="1"/>
          </p:cNvSpPr>
          <p:nvPr>
            <p:ph idx="1"/>
          </p:nvPr>
        </p:nvSpPr>
        <p:spPr>
          <a:xfrm>
            <a:off x="468313" y="1196975"/>
            <a:ext cx="8218487" cy="4929188"/>
          </a:xfrm>
        </p:spPr>
        <p:txBody>
          <a:bodyPr rtlCol="0">
            <a:normAutofit lnSpcReduction="10000"/>
          </a:bodyPr>
          <a:lstStyle/>
          <a:p>
            <a:pPr marL="0" indent="0" algn="ctr" eaLnBrk="1" fontAlgn="auto" hangingPunct="1">
              <a:spcBef>
                <a:spcPts val="0"/>
              </a:spcBef>
              <a:spcAft>
                <a:spcPts val="0"/>
              </a:spcAft>
              <a:buFont typeface="Arial" pitchFamily="34" charset="0"/>
              <a:buNone/>
              <a:defRPr/>
            </a:pPr>
            <a:r>
              <a:rPr lang="en-GB" sz="2400" b="1" dirty="0">
                <a:solidFill>
                  <a:prstClr val="black"/>
                </a:solidFill>
                <a:cs typeface="Arial" pitchFamily="34" charset="0"/>
              </a:rPr>
              <a:t>POVERTY RATE </a:t>
            </a:r>
            <a:r>
              <a:rPr lang="en-GB" sz="2400" b="1" dirty="0" smtClean="0">
                <a:solidFill>
                  <a:prstClr val="black"/>
                </a:solidFill>
                <a:cs typeface="Arial" pitchFamily="34" charset="0"/>
              </a:rPr>
              <a:t>REDUCTION</a:t>
            </a:r>
            <a:endParaRPr lang="en-ZA" sz="1800" dirty="0">
              <a:solidFill>
                <a:prstClr val="black"/>
              </a:solidFill>
              <a:latin typeface="Arial"/>
            </a:endParaRPr>
          </a:p>
          <a:p>
            <a:pPr marL="457200" indent="-457200" algn="just" eaLnBrk="1" fontAlgn="auto" hangingPunct="1">
              <a:spcBef>
                <a:spcPts val="0"/>
              </a:spcBef>
              <a:spcAft>
                <a:spcPts val="0"/>
              </a:spcAft>
              <a:buFont typeface="Arial" panose="020B0604020202020204" pitchFamily="34" charset="0"/>
              <a:buChar char="•"/>
              <a:defRPr/>
            </a:pPr>
            <a:r>
              <a:rPr lang="en-ZA" sz="2400" dirty="0">
                <a:solidFill>
                  <a:prstClr val="black"/>
                </a:solidFill>
              </a:rPr>
              <a:t>The </a:t>
            </a:r>
            <a:r>
              <a:rPr lang="en-ZA" sz="2400" dirty="0" smtClean="0">
                <a:solidFill>
                  <a:prstClr val="black"/>
                </a:solidFill>
              </a:rPr>
              <a:t>share of population in </a:t>
            </a:r>
            <a:r>
              <a:rPr lang="en-ZA" sz="2400" dirty="0">
                <a:solidFill>
                  <a:prstClr val="black"/>
                </a:solidFill>
              </a:rPr>
              <a:t>Mpumalanga </a:t>
            </a:r>
            <a:r>
              <a:rPr lang="en-ZA" sz="2400" dirty="0" smtClean="0">
                <a:solidFill>
                  <a:prstClr val="black"/>
                </a:solidFill>
              </a:rPr>
              <a:t>below the lower-bound poverty line declined/improved </a:t>
            </a:r>
            <a:r>
              <a:rPr lang="en-ZA" sz="2400" dirty="0">
                <a:solidFill>
                  <a:prstClr val="black"/>
                </a:solidFill>
              </a:rPr>
              <a:t>from </a:t>
            </a:r>
            <a:r>
              <a:rPr lang="en-ZA" sz="2400" b="1" dirty="0" smtClean="0">
                <a:solidFill>
                  <a:prstClr val="black"/>
                </a:solidFill>
              </a:rPr>
              <a:t>51.2%</a:t>
            </a:r>
            <a:r>
              <a:rPr lang="en-ZA" sz="2400" dirty="0" smtClean="0">
                <a:solidFill>
                  <a:prstClr val="black"/>
                </a:solidFill>
              </a:rPr>
              <a:t> </a:t>
            </a:r>
            <a:r>
              <a:rPr lang="en-ZA" sz="2400" dirty="0">
                <a:solidFill>
                  <a:prstClr val="black"/>
                </a:solidFill>
              </a:rPr>
              <a:t>in 2009 to </a:t>
            </a:r>
            <a:r>
              <a:rPr lang="en-ZA" sz="2400" b="1" dirty="0" smtClean="0">
                <a:solidFill>
                  <a:prstClr val="black"/>
                </a:solidFill>
              </a:rPr>
              <a:t>36.5% </a:t>
            </a:r>
            <a:r>
              <a:rPr lang="en-ZA" sz="2400" dirty="0">
                <a:solidFill>
                  <a:prstClr val="black"/>
                </a:solidFill>
              </a:rPr>
              <a:t>in </a:t>
            </a:r>
            <a:r>
              <a:rPr lang="en-ZA" sz="2400" dirty="0" smtClean="0">
                <a:solidFill>
                  <a:prstClr val="black"/>
                </a:solidFill>
              </a:rPr>
              <a:t>2013</a:t>
            </a:r>
          </a:p>
          <a:p>
            <a:pPr marL="457200" indent="-457200" algn="just" eaLnBrk="1" fontAlgn="auto" hangingPunct="1">
              <a:spcBef>
                <a:spcPts val="0"/>
              </a:spcBef>
              <a:spcAft>
                <a:spcPts val="0"/>
              </a:spcAft>
              <a:buFont typeface="Arial" panose="020B0604020202020204" pitchFamily="34" charset="0"/>
              <a:buChar char="•"/>
              <a:defRPr/>
            </a:pPr>
            <a:r>
              <a:rPr lang="en-ZA" sz="2400" dirty="0" smtClean="0">
                <a:solidFill>
                  <a:prstClr val="black"/>
                </a:solidFill>
              </a:rPr>
              <a:t>2013 lower-bound poverty line = R513 per capita per month</a:t>
            </a:r>
            <a:endParaRPr lang="en-ZA" sz="2400" dirty="0">
              <a:solidFill>
                <a:prstClr val="black"/>
              </a:solidFill>
            </a:endParaRPr>
          </a:p>
          <a:p>
            <a:pPr marL="457200" indent="-457200" algn="just" eaLnBrk="1" fontAlgn="auto" hangingPunct="1">
              <a:spcBef>
                <a:spcPts val="0"/>
              </a:spcBef>
              <a:spcAft>
                <a:spcPts val="0"/>
              </a:spcAft>
              <a:buFont typeface="Arial" panose="020B0604020202020204" pitchFamily="34" charset="0"/>
              <a:buChar char="•"/>
              <a:defRPr/>
            </a:pPr>
            <a:r>
              <a:rPr lang="en-ZA" sz="2400" dirty="0">
                <a:solidFill>
                  <a:prstClr val="black"/>
                </a:solidFill>
              </a:rPr>
              <a:t>In </a:t>
            </a:r>
            <a:r>
              <a:rPr lang="en-ZA" sz="2400" dirty="0" smtClean="0">
                <a:solidFill>
                  <a:prstClr val="black"/>
                </a:solidFill>
              </a:rPr>
              <a:t>2013, </a:t>
            </a:r>
            <a:r>
              <a:rPr lang="en-ZA" sz="2400" dirty="0">
                <a:solidFill>
                  <a:prstClr val="black"/>
                </a:solidFill>
              </a:rPr>
              <a:t>Mpumalanga’s </a:t>
            </a:r>
            <a:r>
              <a:rPr lang="en-ZA" sz="2400" dirty="0" smtClean="0">
                <a:solidFill>
                  <a:prstClr val="black"/>
                </a:solidFill>
              </a:rPr>
              <a:t>share of population below the lower-bound poverty line </a:t>
            </a:r>
            <a:r>
              <a:rPr lang="en-ZA" sz="2400" dirty="0">
                <a:solidFill>
                  <a:prstClr val="black"/>
                </a:solidFill>
              </a:rPr>
              <a:t>was the </a:t>
            </a:r>
            <a:r>
              <a:rPr lang="en-ZA" sz="2400" b="1" dirty="0">
                <a:solidFill>
                  <a:prstClr val="black"/>
                </a:solidFill>
              </a:rPr>
              <a:t>4</a:t>
            </a:r>
            <a:r>
              <a:rPr lang="en-ZA" sz="2400" b="1" baseline="30000" dirty="0" smtClean="0">
                <a:solidFill>
                  <a:prstClr val="black"/>
                </a:solidFill>
              </a:rPr>
              <a:t>th</a:t>
            </a:r>
            <a:r>
              <a:rPr lang="en-ZA" sz="2400" b="1" dirty="0" smtClean="0">
                <a:solidFill>
                  <a:prstClr val="black"/>
                </a:solidFill>
              </a:rPr>
              <a:t> </a:t>
            </a:r>
            <a:r>
              <a:rPr lang="en-ZA" sz="2400" dirty="0" smtClean="0">
                <a:solidFill>
                  <a:prstClr val="black"/>
                </a:solidFill>
              </a:rPr>
              <a:t>highest (unfavourable) </a:t>
            </a:r>
            <a:r>
              <a:rPr lang="en-ZA" sz="2400" dirty="0">
                <a:solidFill>
                  <a:prstClr val="black"/>
                </a:solidFill>
              </a:rPr>
              <a:t>among the provinces and higher than the SA rate of </a:t>
            </a:r>
            <a:r>
              <a:rPr lang="en-ZA" sz="2400" dirty="0" smtClean="0">
                <a:solidFill>
                  <a:prstClr val="black"/>
                </a:solidFill>
              </a:rPr>
              <a:t>34.1%</a:t>
            </a:r>
            <a:endParaRPr lang="en-ZA" sz="2400" dirty="0">
              <a:solidFill>
                <a:prstClr val="black"/>
              </a:solidFill>
            </a:endParaRPr>
          </a:p>
          <a:p>
            <a:pPr marL="457200" indent="-457200" algn="just" eaLnBrk="1" fontAlgn="auto" hangingPunct="1">
              <a:spcBef>
                <a:spcPts val="0"/>
              </a:spcBef>
              <a:spcAft>
                <a:spcPts val="0"/>
              </a:spcAft>
              <a:buFont typeface="Arial" panose="020B0604020202020204" pitchFamily="34" charset="0"/>
              <a:buChar char="•"/>
              <a:defRPr/>
            </a:pPr>
            <a:r>
              <a:rPr lang="en-ZA" sz="2400" dirty="0" smtClean="0">
                <a:solidFill>
                  <a:prstClr val="black"/>
                </a:solidFill>
              </a:rPr>
              <a:t>The </a:t>
            </a:r>
            <a:r>
              <a:rPr lang="en-ZA" sz="2400" dirty="0">
                <a:solidFill>
                  <a:prstClr val="black"/>
                </a:solidFill>
              </a:rPr>
              <a:t>number of people </a:t>
            </a:r>
            <a:r>
              <a:rPr lang="en-ZA" sz="2400" dirty="0" smtClean="0">
                <a:solidFill>
                  <a:prstClr val="black"/>
                </a:solidFill>
              </a:rPr>
              <a:t>below the lower bound poverty  line declined </a:t>
            </a:r>
            <a:r>
              <a:rPr lang="en-ZA" sz="2400" dirty="0">
                <a:solidFill>
                  <a:prstClr val="black"/>
                </a:solidFill>
              </a:rPr>
              <a:t>from </a:t>
            </a:r>
            <a:r>
              <a:rPr lang="en-ZA" sz="2400" b="1" dirty="0" smtClean="0">
                <a:solidFill>
                  <a:prstClr val="black"/>
                </a:solidFill>
              </a:rPr>
              <a:t>1.998 </a:t>
            </a:r>
            <a:r>
              <a:rPr lang="en-ZA" sz="2400" b="1" dirty="0">
                <a:solidFill>
                  <a:prstClr val="black"/>
                </a:solidFill>
              </a:rPr>
              <a:t>million </a:t>
            </a:r>
            <a:r>
              <a:rPr lang="en-ZA" sz="2400" dirty="0">
                <a:solidFill>
                  <a:prstClr val="black"/>
                </a:solidFill>
              </a:rPr>
              <a:t>in 2009 to </a:t>
            </a:r>
            <a:r>
              <a:rPr lang="en-ZA" sz="2400" b="1" dirty="0" smtClean="0">
                <a:solidFill>
                  <a:prstClr val="black"/>
                </a:solidFill>
              </a:rPr>
              <a:t>1.529 </a:t>
            </a:r>
            <a:r>
              <a:rPr lang="en-ZA" sz="2400" b="1" dirty="0">
                <a:solidFill>
                  <a:prstClr val="black"/>
                </a:solidFill>
              </a:rPr>
              <a:t>million </a:t>
            </a:r>
            <a:r>
              <a:rPr lang="en-ZA" sz="2400" dirty="0">
                <a:solidFill>
                  <a:prstClr val="black"/>
                </a:solidFill>
              </a:rPr>
              <a:t>in </a:t>
            </a:r>
            <a:r>
              <a:rPr lang="en-ZA" sz="2400" dirty="0" smtClean="0">
                <a:solidFill>
                  <a:prstClr val="black"/>
                </a:solidFill>
              </a:rPr>
              <a:t>2013 </a:t>
            </a:r>
            <a:r>
              <a:rPr lang="en-ZA" sz="2400" dirty="0">
                <a:solidFill>
                  <a:prstClr val="black"/>
                </a:solidFill>
              </a:rPr>
              <a:t>– a decline/improvement of </a:t>
            </a:r>
            <a:r>
              <a:rPr lang="en-ZA" sz="2400" dirty="0" smtClean="0">
                <a:solidFill>
                  <a:prstClr val="black"/>
                </a:solidFill>
              </a:rPr>
              <a:t>469 162 people</a:t>
            </a:r>
            <a:endParaRPr lang="en-ZA" sz="2400" dirty="0">
              <a:solidFill>
                <a:prstClr val="black"/>
              </a:solidFill>
            </a:endParaRPr>
          </a:p>
        </p:txBody>
      </p:sp>
      <p:sp>
        <p:nvSpPr>
          <p:cNvPr id="4813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333375"/>
            <a:ext cx="8218487" cy="534988"/>
          </a:xfrm>
        </p:spPr>
        <p:txBody>
          <a:bodyPr/>
          <a:lstStyle/>
          <a:p>
            <a:pPr eaLnBrk="1" hangingPunct="1"/>
            <a:r>
              <a:rPr lang="en-ZA" altLang="en-US" sz="4000" b="1" dirty="0" smtClean="0"/>
              <a:t>POVERTY (2013)</a:t>
            </a:r>
          </a:p>
        </p:txBody>
      </p:sp>
      <p:graphicFrame>
        <p:nvGraphicFramePr>
          <p:cNvPr id="49155" name="Content Placeholder 4"/>
          <p:cNvGraphicFramePr>
            <a:graphicFrameLocks noGrp="1"/>
          </p:cNvGraphicFramePr>
          <p:nvPr>
            <p:ph idx="1"/>
          </p:nvPr>
        </p:nvGraphicFramePr>
        <p:xfrm>
          <a:off x="406400" y="1217613"/>
          <a:ext cx="8331200" cy="4959350"/>
        </p:xfrm>
        <a:graphic>
          <a:graphicData uri="http://schemas.openxmlformats.org/presentationml/2006/ole">
            <mc:AlternateContent xmlns:mc="http://schemas.openxmlformats.org/markup-compatibility/2006">
              <mc:Choice xmlns:v="urn:schemas-microsoft-com:vml" Requires="v">
                <p:oleObj spid="_x0000_s49184" r:id="rId3" imgW="8327858" imgH="4956478" progId="Excel.Chart.8">
                  <p:embed/>
                </p:oleObj>
              </mc:Choice>
              <mc:Fallback>
                <p:oleObj r:id="rId3" imgW="8327858" imgH="4956478"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217613"/>
                        <a:ext cx="8331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0"/>
            <a:ext cx="8229600" cy="1331913"/>
          </a:xfrm>
        </p:spPr>
        <p:txBody>
          <a:bodyPr/>
          <a:lstStyle/>
          <a:p>
            <a:pPr eaLnBrk="1" hangingPunct="1"/>
            <a:r>
              <a:rPr lang="en-US" altLang="en-US" sz="4000" b="1" smtClean="0"/>
              <a:t>POVERTY</a:t>
            </a:r>
            <a:endParaRPr lang="en-ZA" altLang="en-US" sz="4000" smtClean="0"/>
          </a:p>
        </p:txBody>
      </p:sp>
      <p:sp>
        <p:nvSpPr>
          <p:cNvPr id="3" name="Content Placeholder 2"/>
          <p:cNvSpPr>
            <a:spLocks noGrp="1"/>
          </p:cNvSpPr>
          <p:nvPr>
            <p:ph idx="1"/>
          </p:nvPr>
        </p:nvSpPr>
        <p:spPr>
          <a:xfrm>
            <a:off x="468313" y="1052513"/>
            <a:ext cx="8218487" cy="5073650"/>
          </a:xfrm>
        </p:spPr>
        <p:txBody>
          <a:bodyPr rtlCol="0">
            <a:normAutofit/>
          </a:bodyPr>
          <a:lstStyle/>
          <a:p>
            <a:pPr marL="0" indent="0" algn="ctr" eaLnBrk="1" fontAlgn="auto" hangingPunct="1">
              <a:spcAft>
                <a:spcPts val="0"/>
              </a:spcAft>
              <a:buFont typeface="Arial" pitchFamily="34" charset="0"/>
              <a:buNone/>
              <a:defRPr/>
            </a:pPr>
            <a:r>
              <a:rPr lang="en-ZA" sz="2000" b="1" dirty="0" smtClean="0"/>
              <a:t>MULTIDIMENSIONAL POVERTY</a:t>
            </a:r>
          </a:p>
          <a:p>
            <a:pPr algn="just" eaLnBrk="1" fontAlgn="auto" hangingPunct="1">
              <a:spcAft>
                <a:spcPts val="0"/>
              </a:spcAft>
              <a:buFont typeface="Arial" panose="020B0604020202020204" pitchFamily="34" charset="0"/>
              <a:buChar char="•"/>
              <a:defRPr/>
            </a:pPr>
            <a:r>
              <a:rPr lang="en-ZA" sz="2100" dirty="0"/>
              <a:t>Multidimensional poverty constitutes several factors that amount to the poor’s experience of deprivation such as poor health, lack of education, inadequate living standards, lack of income and lack of decent </a:t>
            </a:r>
            <a:r>
              <a:rPr lang="en-ZA" sz="2100" dirty="0" smtClean="0"/>
              <a:t>work </a:t>
            </a:r>
          </a:p>
          <a:p>
            <a:pPr algn="just" eaLnBrk="1" fontAlgn="auto" hangingPunct="1">
              <a:spcAft>
                <a:spcPts val="0"/>
              </a:spcAft>
              <a:buFont typeface="Arial" panose="020B0604020202020204" pitchFamily="34" charset="0"/>
              <a:buChar char="•"/>
              <a:defRPr/>
            </a:pPr>
            <a:r>
              <a:rPr lang="en-ZA" sz="2100" dirty="0" smtClean="0"/>
              <a:t>The </a:t>
            </a:r>
            <a:r>
              <a:rPr lang="en-ZA" sz="2100" dirty="0"/>
              <a:t>South African Multidimensional Poverty Index (SAMPI</a:t>
            </a:r>
            <a:r>
              <a:rPr lang="en-ZA" sz="2100" dirty="0" smtClean="0"/>
              <a:t>) was published </a:t>
            </a:r>
            <a:r>
              <a:rPr lang="en-ZA" sz="2100" dirty="0"/>
              <a:t>by Statistics South Africa in </a:t>
            </a:r>
            <a:r>
              <a:rPr lang="en-ZA" sz="2100" dirty="0" smtClean="0"/>
              <a:t>2014</a:t>
            </a:r>
          </a:p>
          <a:p>
            <a:pPr algn="just" eaLnBrk="1" fontAlgn="auto" hangingPunct="1">
              <a:spcAft>
                <a:spcPts val="0"/>
              </a:spcAft>
              <a:buFont typeface="Arial" panose="020B0604020202020204" pitchFamily="34" charset="0"/>
              <a:buChar char="•"/>
              <a:defRPr/>
            </a:pPr>
            <a:r>
              <a:rPr lang="en-ZA" sz="2100" dirty="0"/>
              <a:t>It is not intended to replace the poverty headcount using the poverty lines that have been developed and should rather be seen as a complementary measure to </a:t>
            </a:r>
            <a:r>
              <a:rPr lang="en-ZA" sz="2100" dirty="0" smtClean="0"/>
              <a:t>money-metric measures </a:t>
            </a:r>
          </a:p>
          <a:p>
            <a:pPr algn="just" eaLnBrk="1" fontAlgn="auto" hangingPunct="1">
              <a:spcAft>
                <a:spcPts val="0"/>
              </a:spcAft>
              <a:buFont typeface="Arial" panose="020B0604020202020204" pitchFamily="34" charset="0"/>
              <a:buChar char="•"/>
              <a:defRPr/>
            </a:pPr>
            <a:r>
              <a:rPr lang="en-ZA" sz="2100" dirty="0" smtClean="0"/>
              <a:t>Mpumalanga’s SAMPI </a:t>
            </a:r>
            <a:r>
              <a:rPr lang="en-ZA" sz="2100" dirty="0"/>
              <a:t>score </a:t>
            </a:r>
            <a:r>
              <a:rPr lang="en-ZA" sz="2100" dirty="0" smtClean="0"/>
              <a:t>was 0.08 in 2001, </a:t>
            </a:r>
            <a:r>
              <a:rPr lang="en-ZA" sz="2100" dirty="0"/>
              <a:t>which was equal to that of South Africa and joint </a:t>
            </a:r>
            <a:r>
              <a:rPr lang="en-ZA" sz="2100" dirty="0" smtClean="0"/>
              <a:t>4</a:t>
            </a:r>
            <a:r>
              <a:rPr lang="en-ZA" sz="2100" baseline="30000" dirty="0" smtClean="0"/>
              <a:t>th</a:t>
            </a:r>
            <a:r>
              <a:rPr lang="en-ZA" sz="2100" dirty="0" smtClean="0"/>
              <a:t> lowest/best</a:t>
            </a:r>
            <a:endParaRPr lang="en-ZA" sz="2100" dirty="0"/>
          </a:p>
          <a:p>
            <a:pPr algn="just" eaLnBrk="1" fontAlgn="auto" hangingPunct="1">
              <a:spcAft>
                <a:spcPts val="0"/>
              </a:spcAft>
              <a:buFont typeface="Arial" panose="020B0604020202020204" pitchFamily="34" charset="0"/>
              <a:buChar char="•"/>
              <a:defRPr/>
            </a:pPr>
            <a:r>
              <a:rPr lang="en-ZA" sz="2100" dirty="0" smtClean="0"/>
              <a:t>Mpumalanga’s SAMPI </a:t>
            </a:r>
            <a:r>
              <a:rPr lang="en-ZA" sz="2100" dirty="0"/>
              <a:t>score </a:t>
            </a:r>
            <a:r>
              <a:rPr lang="en-ZA" sz="2100" dirty="0" smtClean="0"/>
              <a:t>declined/improved </a:t>
            </a:r>
            <a:r>
              <a:rPr lang="en-ZA" sz="2100" dirty="0"/>
              <a:t>to </a:t>
            </a:r>
            <a:r>
              <a:rPr lang="en-ZA" sz="2100" dirty="0" smtClean="0"/>
              <a:t>0.03 in 2011, which was joint 5</a:t>
            </a:r>
            <a:r>
              <a:rPr lang="en-ZA" sz="2100" baseline="30000" dirty="0" smtClean="0"/>
              <a:t>th</a:t>
            </a:r>
            <a:r>
              <a:rPr lang="en-ZA" sz="2100" dirty="0" smtClean="0"/>
              <a:t> lowest </a:t>
            </a:r>
            <a:r>
              <a:rPr lang="en-ZA" sz="2100" dirty="0"/>
              <a:t>and equal to the national </a:t>
            </a:r>
            <a:r>
              <a:rPr lang="en-ZA" sz="2100" dirty="0" smtClean="0"/>
              <a:t>score</a:t>
            </a:r>
            <a:endParaRPr lang="en-ZA" sz="2100" dirty="0"/>
          </a:p>
        </p:txBody>
      </p:sp>
      <p:sp>
        <p:nvSpPr>
          <p:cNvPr id="50180"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Chart 7"/>
          <p:cNvGraphicFramePr>
            <a:graphicFrameLocks/>
          </p:cNvGraphicFramePr>
          <p:nvPr>
            <p:extLst>
              <p:ext uri="{D42A27DB-BD31-4B8C-83A1-F6EECF244321}">
                <p14:modId xmlns:p14="http://schemas.microsoft.com/office/powerpoint/2010/main" val="3032256053"/>
              </p:ext>
            </p:extLst>
          </p:nvPr>
        </p:nvGraphicFramePr>
        <p:xfrm>
          <a:off x="395536" y="1052736"/>
          <a:ext cx="8492877" cy="5306789"/>
        </p:xfrm>
        <a:graphic>
          <a:graphicData uri="http://schemas.openxmlformats.org/presentationml/2006/ole">
            <mc:AlternateContent xmlns:mc="http://schemas.openxmlformats.org/markup-compatibility/2006">
              <mc:Choice xmlns:v="urn:schemas-microsoft-com:vml" Requires="v">
                <p:oleObj spid="_x0000_s51232" r:id="rId3" imgW="8254699" imgH="5212532" progId="Excel.Chart.8">
                  <p:embed/>
                </p:oleObj>
              </mc:Choice>
              <mc:Fallback>
                <p:oleObj r:id="rId3" imgW="8254699" imgH="5212532" progId="Excel.Chart.8">
                  <p:embed/>
                  <p:pic>
                    <p:nvPicPr>
                      <p:cNvPr id="0" name="Char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52736"/>
                        <a:ext cx="8492877" cy="5306789"/>
                      </a:xfrm>
                      <a:prstGeom prst="rect">
                        <a:avLst/>
                      </a:prstGeom>
                      <a:noFill/>
                      <a:ln>
                        <a:noFill/>
                      </a:ln>
                      <a:extLst/>
                    </p:spPr>
                  </p:pic>
                </p:oleObj>
              </mc:Fallback>
            </mc:AlternateContent>
          </a:graphicData>
        </a:graphic>
      </p:graphicFrame>
      <p:sp>
        <p:nvSpPr>
          <p:cNvPr id="51203" name="Title 1"/>
          <p:cNvSpPr>
            <a:spLocks noGrp="1"/>
          </p:cNvSpPr>
          <p:nvPr>
            <p:ph type="title"/>
          </p:nvPr>
        </p:nvSpPr>
        <p:spPr>
          <a:xfrm>
            <a:off x="468313" y="549275"/>
            <a:ext cx="8675687" cy="319088"/>
          </a:xfrm>
        </p:spPr>
        <p:txBody>
          <a:bodyPr/>
          <a:lstStyle/>
          <a:p>
            <a:pPr eaLnBrk="1" hangingPunct="1"/>
            <a:r>
              <a:rPr lang="en-ZA" altLang="en-US" sz="4000" b="1" smtClean="0"/>
              <a:t>INDEX OF MULTIPLE DEPRIVATION</a:t>
            </a:r>
          </a:p>
        </p:txBody>
      </p:sp>
      <p:sp>
        <p:nvSpPr>
          <p:cNvPr id="51204"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115888"/>
            <a:ext cx="8229600" cy="1143000"/>
          </a:xfrm>
        </p:spPr>
        <p:txBody>
          <a:bodyPr/>
          <a:lstStyle/>
          <a:p>
            <a:pPr eaLnBrk="1" hangingPunct="1"/>
            <a:r>
              <a:rPr lang="en-US" altLang="en-US" sz="4000" b="1" smtClean="0"/>
              <a:t>INEQUALITY</a:t>
            </a:r>
            <a:endParaRPr lang="en-ZA" altLang="en-US" sz="4000" b="1" smtClean="0"/>
          </a:p>
        </p:txBody>
      </p:sp>
      <p:sp>
        <p:nvSpPr>
          <p:cNvPr id="3" name="Content Placeholder 2"/>
          <p:cNvSpPr>
            <a:spLocks noGrp="1"/>
          </p:cNvSpPr>
          <p:nvPr>
            <p:ph idx="1"/>
          </p:nvPr>
        </p:nvSpPr>
        <p:spPr>
          <a:xfrm>
            <a:off x="468313" y="1125538"/>
            <a:ext cx="8218487" cy="5000625"/>
          </a:xfrm>
        </p:spPr>
        <p:txBody>
          <a:bodyPr rtlCol="0">
            <a:normAutofit fontScale="40000" lnSpcReduction="20000"/>
          </a:bodyPr>
          <a:lstStyle/>
          <a:p>
            <a:pPr marL="0" indent="0" algn="ctr" eaLnBrk="1" fontAlgn="auto" hangingPunct="1">
              <a:lnSpc>
                <a:spcPct val="120000"/>
              </a:lnSpc>
              <a:spcBef>
                <a:spcPts val="300"/>
              </a:spcBef>
              <a:spcAft>
                <a:spcPts val="0"/>
              </a:spcAft>
              <a:buFont typeface="Arial" pitchFamily="34" charset="0"/>
              <a:buNone/>
              <a:defRPr/>
            </a:pPr>
            <a:r>
              <a:rPr lang="en-GB" sz="4200" b="1" dirty="0">
                <a:solidFill>
                  <a:prstClr val="black"/>
                </a:solidFill>
                <a:cs typeface="Arial" pitchFamily="34" charset="0"/>
              </a:rPr>
              <a:t>REDUCTION IN INCOME </a:t>
            </a:r>
            <a:r>
              <a:rPr lang="en-GB" sz="4200" b="1" dirty="0" smtClean="0">
                <a:solidFill>
                  <a:prstClr val="black"/>
                </a:solidFill>
                <a:cs typeface="Arial" pitchFamily="34" charset="0"/>
              </a:rPr>
              <a:t>INEQUALITY</a:t>
            </a:r>
            <a:endParaRPr lang="en-ZA" sz="1700" dirty="0">
              <a:solidFill>
                <a:prstClr val="black"/>
              </a:solidFill>
              <a:latin typeface="Arial"/>
            </a:endParaRPr>
          </a:p>
          <a:p>
            <a:pPr marL="457200" indent="-457200" algn="just" eaLnBrk="1" fontAlgn="auto" hangingPunct="1">
              <a:lnSpc>
                <a:spcPct val="120000"/>
              </a:lnSpc>
              <a:spcBef>
                <a:spcPts val="300"/>
              </a:spcBef>
              <a:spcAft>
                <a:spcPts val="0"/>
              </a:spcAft>
              <a:buFont typeface="Arial" panose="020B0604020202020204" pitchFamily="34" charset="0"/>
              <a:buChar char="•"/>
              <a:defRPr/>
            </a:pPr>
            <a:r>
              <a:rPr lang="en-ZA" sz="5000" dirty="0">
                <a:solidFill>
                  <a:prstClr val="black"/>
                </a:solidFill>
              </a:rPr>
              <a:t>The </a:t>
            </a:r>
            <a:r>
              <a:rPr lang="en-ZA" sz="5000" b="1" i="1" dirty="0">
                <a:solidFill>
                  <a:prstClr val="black"/>
                </a:solidFill>
              </a:rPr>
              <a:t>Gini-coefficient</a:t>
            </a:r>
            <a:r>
              <a:rPr lang="en-ZA" sz="5000" dirty="0">
                <a:solidFill>
                  <a:prstClr val="black"/>
                </a:solidFill>
              </a:rPr>
              <a:t> in Mpumalanga </a:t>
            </a:r>
            <a:r>
              <a:rPr lang="en-ZA" sz="5000" dirty="0" smtClean="0">
                <a:solidFill>
                  <a:prstClr val="black"/>
                </a:solidFill>
              </a:rPr>
              <a:t>was unchanged between 2009 and 2013 at </a:t>
            </a:r>
            <a:r>
              <a:rPr lang="en-ZA" sz="5000" b="1" dirty="0" smtClean="0">
                <a:solidFill>
                  <a:prstClr val="black"/>
                </a:solidFill>
              </a:rPr>
              <a:t>0.62</a:t>
            </a:r>
            <a:endParaRPr lang="en-ZA" sz="5000" dirty="0" smtClean="0">
              <a:solidFill>
                <a:prstClr val="black"/>
              </a:solidFill>
            </a:endParaRPr>
          </a:p>
          <a:p>
            <a:pPr marL="457200" indent="-457200" algn="just" eaLnBrk="1" fontAlgn="auto" hangingPunct="1">
              <a:lnSpc>
                <a:spcPct val="120000"/>
              </a:lnSpc>
              <a:spcBef>
                <a:spcPts val="300"/>
              </a:spcBef>
              <a:spcAft>
                <a:spcPts val="0"/>
              </a:spcAft>
              <a:buFont typeface="Arial" panose="020B0604020202020204" pitchFamily="34" charset="0"/>
              <a:buChar char="•"/>
              <a:defRPr/>
            </a:pPr>
            <a:r>
              <a:rPr lang="en-ZA" sz="5000" dirty="0" smtClean="0">
                <a:solidFill>
                  <a:prstClr val="black"/>
                </a:solidFill>
              </a:rPr>
              <a:t>Income </a:t>
            </a:r>
            <a:r>
              <a:rPr lang="en-ZA" sz="5000" dirty="0">
                <a:solidFill>
                  <a:prstClr val="black"/>
                </a:solidFill>
              </a:rPr>
              <a:t>in Mpumalanga was therefore </a:t>
            </a:r>
            <a:r>
              <a:rPr lang="en-ZA" sz="5000" dirty="0" smtClean="0">
                <a:solidFill>
                  <a:prstClr val="black"/>
                </a:solidFill>
              </a:rPr>
              <a:t>as unequally </a:t>
            </a:r>
            <a:r>
              <a:rPr lang="en-ZA" sz="5000" dirty="0">
                <a:solidFill>
                  <a:prstClr val="black"/>
                </a:solidFill>
              </a:rPr>
              <a:t>distributed in </a:t>
            </a:r>
            <a:r>
              <a:rPr lang="en-ZA" sz="5000" dirty="0" smtClean="0">
                <a:solidFill>
                  <a:prstClr val="black"/>
                </a:solidFill>
              </a:rPr>
              <a:t>2013 </a:t>
            </a:r>
            <a:r>
              <a:rPr lang="en-ZA" sz="5000" dirty="0">
                <a:solidFill>
                  <a:prstClr val="black"/>
                </a:solidFill>
              </a:rPr>
              <a:t>than in 2009</a:t>
            </a:r>
          </a:p>
          <a:p>
            <a:pPr marL="457200" indent="-457200" algn="just" eaLnBrk="1" fontAlgn="auto" hangingPunct="1">
              <a:lnSpc>
                <a:spcPct val="120000"/>
              </a:lnSpc>
              <a:spcBef>
                <a:spcPts val="300"/>
              </a:spcBef>
              <a:spcAft>
                <a:spcPts val="0"/>
              </a:spcAft>
              <a:buFont typeface="Arial" panose="020B0604020202020204" pitchFamily="34" charset="0"/>
              <a:buChar char="•"/>
              <a:defRPr/>
            </a:pPr>
            <a:r>
              <a:rPr lang="en-ZA" sz="5000" dirty="0">
                <a:solidFill>
                  <a:prstClr val="black"/>
                </a:solidFill>
              </a:rPr>
              <a:t>In </a:t>
            </a:r>
            <a:r>
              <a:rPr lang="en-ZA" sz="5000" dirty="0" smtClean="0">
                <a:solidFill>
                  <a:prstClr val="black"/>
                </a:solidFill>
              </a:rPr>
              <a:t>2013, </a:t>
            </a:r>
            <a:r>
              <a:rPr lang="en-ZA" sz="5000" dirty="0">
                <a:solidFill>
                  <a:prstClr val="black"/>
                </a:solidFill>
              </a:rPr>
              <a:t>Mpumalanga’s Gini-coefficient was </a:t>
            </a:r>
            <a:r>
              <a:rPr lang="en-ZA" sz="5000" dirty="0" smtClean="0">
                <a:solidFill>
                  <a:prstClr val="black"/>
                </a:solidFill>
              </a:rPr>
              <a:t>joint </a:t>
            </a:r>
            <a:r>
              <a:rPr lang="en-ZA" sz="5000" b="1" dirty="0" smtClean="0">
                <a:solidFill>
                  <a:prstClr val="black"/>
                </a:solidFill>
              </a:rPr>
              <a:t>4</a:t>
            </a:r>
            <a:r>
              <a:rPr lang="en-ZA" sz="5000" b="1" baseline="30000" dirty="0" smtClean="0">
                <a:solidFill>
                  <a:prstClr val="black"/>
                </a:solidFill>
              </a:rPr>
              <a:t>th</a:t>
            </a:r>
            <a:r>
              <a:rPr lang="en-ZA" sz="5000" b="1" dirty="0" smtClean="0">
                <a:solidFill>
                  <a:prstClr val="black"/>
                </a:solidFill>
              </a:rPr>
              <a:t> </a:t>
            </a:r>
            <a:r>
              <a:rPr lang="en-ZA" sz="5000" dirty="0" smtClean="0">
                <a:solidFill>
                  <a:prstClr val="black"/>
                </a:solidFill>
              </a:rPr>
              <a:t>highest</a:t>
            </a:r>
            <a:r>
              <a:rPr lang="en-ZA" sz="5000" dirty="0">
                <a:solidFill>
                  <a:prstClr val="black"/>
                </a:solidFill>
              </a:rPr>
              <a:t> </a:t>
            </a:r>
            <a:r>
              <a:rPr lang="en-ZA" sz="5000" dirty="0" smtClean="0">
                <a:solidFill>
                  <a:prstClr val="black"/>
                </a:solidFill>
              </a:rPr>
              <a:t>(unfavourable) </a:t>
            </a:r>
            <a:r>
              <a:rPr lang="en-ZA" sz="5000" dirty="0">
                <a:solidFill>
                  <a:prstClr val="black"/>
                </a:solidFill>
              </a:rPr>
              <a:t>among the </a:t>
            </a:r>
            <a:r>
              <a:rPr lang="en-ZA" sz="5000" dirty="0" smtClean="0">
                <a:solidFill>
                  <a:prstClr val="black"/>
                </a:solidFill>
              </a:rPr>
              <a:t>provinces, however, lower/better </a:t>
            </a:r>
            <a:r>
              <a:rPr lang="en-ZA" sz="5000" dirty="0">
                <a:solidFill>
                  <a:prstClr val="black"/>
                </a:solidFill>
              </a:rPr>
              <a:t>than </a:t>
            </a:r>
            <a:r>
              <a:rPr lang="en-ZA" sz="5000" dirty="0" smtClean="0">
                <a:solidFill>
                  <a:prstClr val="black"/>
                </a:solidFill>
              </a:rPr>
              <a:t>SA’s </a:t>
            </a:r>
            <a:r>
              <a:rPr lang="en-ZA" sz="5000" dirty="0">
                <a:solidFill>
                  <a:prstClr val="black"/>
                </a:solidFill>
              </a:rPr>
              <a:t>Gini-coefficient of </a:t>
            </a:r>
            <a:r>
              <a:rPr lang="en-ZA" sz="5000" b="1" dirty="0" smtClean="0">
                <a:solidFill>
                  <a:prstClr val="black"/>
                </a:solidFill>
              </a:rPr>
              <a:t>0.64</a:t>
            </a:r>
            <a:r>
              <a:rPr lang="en-ZA" sz="5000" dirty="0" smtClean="0">
                <a:solidFill>
                  <a:prstClr val="black"/>
                </a:solidFill>
              </a:rPr>
              <a:t> </a:t>
            </a:r>
            <a:r>
              <a:rPr lang="en-ZA" sz="5000" dirty="0">
                <a:solidFill>
                  <a:prstClr val="black"/>
                </a:solidFill>
              </a:rPr>
              <a:t>in 2013</a:t>
            </a:r>
          </a:p>
          <a:p>
            <a:pPr marL="457200" indent="-457200" algn="just" eaLnBrk="1" fontAlgn="auto" hangingPunct="1">
              <a:lnSpc>
                <a:spcPct val="120000"/>
              </a:lnSpc>
              <a:spcBef>
                <a:spcPts val="300"/>
              </a:spcBef>
              <a:spcAft>
                <a:spcPts val="0"/>
              </a:spcAft>
              <a:buFont typeface="Arial" panose="020B0604020202020204" pitchFamily="34" charset="0"/>
              <a:buChar char="•"/>
              <a:defRPr/>
            </a:pPr>
            <a:r>
              <a:rPr lang="en-ZA" sz="5000" dirty="0" smtClean="0">
                <a:solidFill>
                  <a:prstClr val="black"/>
                </a:solidFill>
              </a:rPr>
              <a:t>The </a:t>
            </a:r>
            <a:r>
              <a:rPr lang="en-ZA" sz="5000" dirty="0">
                <a:solidFill>
                  <a:prstClr val="black"/>
                </a:solidFill>
              </a:rPr>
              <a:t>proportion of income earned by the bottom 40% in Mpumalanga </a:t>
            </a:r>
            <a:r>
              <a:rPr lang="en-ZA" sz="5000" dirty="0" smtClean="0">
                <a:solidFill>
                  <a:prstClr val="black"/>
                </a:solidFill>
              </a:rPr>
              <a:t>increased/improved slightly </a:t>
            </a:r>
            <a:r>
              <a:rPr lang="en-ZA" sz="5000" dirty="0">
                <a:solidFill>
                  <a:prstClr val="black"/>
                </a:solidFill>
              </a:rPr>
              <a:t>from </a:t>
            </a:r>
            <a:r>
              <a:rPr lang="en-ZA" sz="5000" b="1" dirty="0" smtClean="0">
                <a:solidFill>
                  <a:prstClr val="black"/>
                </a:solidFill>
              </a:rPr>
              <a:t>7.5%</a:t>
            </a:r>
            <a:r>
              <a:rPr lang="en-ZA" sz="5000" dirty="0" smtClean="0">
                <a:solidFill>
                  <a:prstClr val="black"/>
                </a:solidFill>
              </a:rPr>
              <a:t> </a:t>
            </a:r>
            <a:r>
              <a:rPr lang="en-ZA" sz="5000" dirty="0">
                <a:solidFill>
                  <a:prstClr val="black"/>
                </a:solidFill>
              </a:rPr>
              <a:t>in 2009 to </a:t>
            </a:r>
            <a:r>
              <a:rPr lang="en-ZA" sz="5000" b="1" dirty="0" smtClean="0">
                <a:solidFill>
                  <a:prstClr val="black"/>
                </a:solidFill>
              </a:rPr>
              <a:t>7.6%</a:t>
            </a:r>
            <a:r>
              <a:rPr lang="en-ZA" sz="5000" dirty="0" smtClean="0">
                <a:solidFill>
                  <a:prstClr val="black"/>
                </a:solidFill>
              </a:rPr>
              <a:t> </a:t>
            </a:r>
            <a:r>
              <a:rPr lang="en-ZA" sz="5000" dirty="0">
                <a:solidFill>
                  <a:prstClr val="black"/>
                </a:solidFill>
              </a:rPr>
              <a:t>in </a:t>
            </a:r>
            <a:r>
              <a:rPr lang="en-ZA" sz="5000" dirty="0" smtClean="0">
                <a:solidFill>
                  <a:prstClr val="black"/>
                </a:solidFill>
              </a:rPr>
              <a:t>2013</a:t>
            </a:r>
          </a:p>
          <a:p>
            <a:pPr marL="457200" indent="-457200" algn="just" eaLnBrk="1" fontAlgn="auto" hangingPunct="1">
              <a:spcBef>
                <a:spcPts val="600"/>
              </a:spcBef>
              <a:spcAft>
                <a:spcPts val="600"/>
              </a:spcAft>
              <a:buFont typeface="Arial" panose="020B0604020202020204" pitchFamily="34" charset="0"/>
              <a:buChar char="•"/>
              <a:defRPr/>
            </a:pPr>
            <a:r>
              <a:rPr lang="en-ZA" sz="5000" dirty="0" smtClean="0">
                <a:solidFill>
                  <a:prstClr val="black"/>
                </a:solidFill>
              </a:rPr>
              <a:t>Mpumalanga’s Palma ratio declined/improved from </a:t>
            </a:r>
            <a:r>
              <a:rPr lang="en-ZA" sz="5000" b="1" dirty="0" smtClean="0">
                <a:solidFill>
                  <a:prstClr val="black"/>
                </a:solidFill>
              </a:rPr>
              <a:t>6.62 </a:t>
            </a:r>
            <a:r>
              <a:rPr lang="en-ZA" sz="5000" dirty="0" smtClean="0">
                <a:solidFill>
                  <a:prstClr val="black"/>
                </a:solidFill>
              </a:rPr>
              <a:t>in 2009 to </a:t>
            </a:r>
            <a:r>
              <a:rPr lang="en-ZA" sz="5000" b="1" dirty="0" smtClean="0">
                <a:solidFill>
                  <a:prstClr val="black"/>
                </a:solidFill>
              </a:rPr>
              <a:t>6.41</a:t>
            </a:r>
            <a:r>
              <a:rPr lang="en-ZA" sz="5000" dirty="0" smtClean="0">
                <a:solidFill>
                  <a:prstClr val="black"/>
                </a:solidFill>
              </a:rPr>
              <a:t> in 2013 – the </a:t>
            </a:r>
            <a:r>
              <a:rPr lang="en-ZA" sz="5000" dirty="0" smtClean="0"/>
              <a:t>Palma ratio reveals </a:t>
            </a:r>
            <a:r>
              <a:rPr lang="en-ZA" sz="5000" dirty="0"/>
              <a:t>that for every R1 of total income that the poorest </a:t>
            </a:r>
            <a:r>
              <a:rPr lang="en-ZA" sz="5000" dirty="0" smtClean="0"/>
              <a:t>40% earned, </a:t>
            </a:r>
            <a:r>
              <a:rPr lang="en-ZA" sz="5000" dirty="0"/>
              <a:t>the richest </a:t>
            </a:r>
            <a:r>
              <a:rPr lang="en-ZA" sz="5000" dirty="0" smtClean="0"/>
              <a:t>10% earned approximately R6.41 </a:t>
            </a:r>
            <a:endParaRPr lang="en-ZA" sz="5000" dirty="0">
              <a:solidFill>
                <a:prstClr val="black"/>
              </a:solidFill>
            </a:endParaRPr>
          </a:p>
          <a:p>
            <a:pPr eaLnBrk="1" fontAlgn="auto" hangingPunct="1">
              <a:spcAft>
                <a:spcPts val="0"/>
              </a:spcAft>
              <a:buFont typeface="Arial" panose="020B0604020202020204" pitchFamily="34" charset="0"/>
              <a:buChar char="•"/>
              <a:defRPr/>
            </a:pPr>
            <a:endParaRPr lang="en-ZA" sz="5000" dirty="0"/>
          </a:p>
        </p:txBody>
      </p:sp>
      <p:sp>
        <p:nvSpPr>
          <p:cNvPr id="5222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0"/>
            <a:ext cx="8229600" cy="838200"/>
          </a:xfrm>
        </p:spPr>
        <p:txBody>
          <a:bodyPr/>
          <a:lstStyle/>
          <a:p>
            <a:pPr eaLnBrk="1" hangingPunct="1"/>
            <a:r>
              <a:rPr lang="en-ZA" altLang="en-US" sz="4000" b="1" smtClean="0"/>
              <a:t>INCOME INEQUALITY</a:t>
            </a:r>
          </a:p>
        </p:txBody>
      </p:sp>
      <p:graphicFrame>
        <p:nvGraphicFramePr>
          <p:cNvPr id="6" name="Content Placeholder 5"/>
          <p:cNvGraphicFramePr>
            <a:graphicFrameLocks noGrp="1"/>
          </p:cNvGraphicFramePr>
          <p:nvPr>
            <p:ph idx="1"/>
          </p:nvPr>
        </p:nvGraphicFramePr>
        <p:xfrm>
          <a:off x="395288" y="1066800"/>
          <a:ext cx="8424861" cy="4797421"/>
        </p:xfrm>
        <a:graphic>
          <a:graphicData uri="http://schemas.openxmlformats.org/drawingml/2006/table">
            <a:tbl>
              <a:tblPr firstRow="1" bandRow="1">
                <a:tableStyleId>{5940675A-B579-460E-94D1-54222C63F5DA}</a:tableStyleId>
              </a:tblPr>
              <a:tblGrid>
                <a:gridCol w="1814250"/>
                <a:gridCol w="1141933"/>
                <a:gridCol w="1397551"/>
                <a:gridCol w="1397551"/>
                <a:gridCol w="1397551"/>
                <a:gridCol w="1276025"/>
              </a:tblGrid>
              <a:tr h="467334">
                <a:tc>
                  <a:txBody>
                    <a:bodyPr/>
                    <a:lstStyle/>
                    <a:p>
                      <a:pPr algn="l" fontAlgn="b"/>
                      <a:endParaRPr lang="en-ZA" sz="1100" b="0" i="0" u="none" strike="noStrike" dirty="0">
                        <a:solidFill>
                          <a:srgbClr val="000000"/>
                        </a:solidFill>
                        <a:effectLst/>
                        <a:latin typeface="Book Antiqua" panose="02040602050305030304" pitchFamily="18" charset="0"/>
                      </a:endParaRPr>
                    </a:p>
                  </a:txBody>
                  <a:tcPr marL="9525" marR="9525" marT="9525" marB="0" anchor="b">
                    <a:solidFill>
                      <a:schemeClr val="accent3">
                        <a:lumMod val="60000"/>
                        <a:lumOff val="40000"/>
                      </a:schemeClr>
                    </a:solidFill>
                  </a:tcPr>
                </a:tc>
                <a:tc>
                  <a:txBody>
                    <a:bodyPr/>
                    <a:lstStyle/>
                    <a:p>
                      <a:pPr algn="ctr" fontAlgn="b"/>
                      <a:r>
                        <a:rPr lang="en-ZA" sz="1200" b="1" i="0" u="none" strike="noStrike" dirty="0" smtClean="0">
                          <a:solidFill>
                            <a:srgbClr val="000000"/>
                          </a:solidFill>
                          <a:effectLst/>
                          <a:latin typeface="Book Antiqua" panose="02040602050305030304" pitchFamily="18" charset="0"/>
                        </a:rPr>
                        <a:t>1999</a:t>
                      </a:r>
                      <a:endParaRPr lang="en-ZA" sz="1200" b="1" i="0" u="none" strike="noStrike" dirty="0">
                        <a:solidFill>
                          <a:srgbClr val="000000"/>
                        </a:solidFill>
                        <a:effectLst/>
                        <a:latin typeface="Book Antiqua" panose="02040602050305030304" pitchFamily="18" charset="0"/>
                      </a:endParaRPr>
                    </a:p>
                  </a:txBody>
                  <a:tcPr marL="9525" marR="9525" marT="9525" marB="0" anchor="ctr">
                    <a:solidFill>
                      <a:schemeClr val="accent3">
                        <a:lumMod val="60000"/>
                        <a:lumOff val="40000"/>
                      </a:schemeClr>
                    </a:solidFill>
                  </a:tcPr>
                </a:tc>
                <a:tc>
                  <a:txBody>
                    <a:bodyPr/>
                    <a:lstStyle/>
                    <a:p>
                      <a:pPr algn="ctr" fontAlgn="b"/>
                      <a:r>
                        <a:rPr lang="en-ZA" sz="1200" b="1" i="0" u="none" strike="noStrike" dirty="0" smtClean="0">
                          <a:solidFill>
                            <a:srgbClr val="000000"/>
                          </a:solidFill>
                          <a:effectLst/>
                          <a:latin typeface="Book Antiqua" panose="02040602050305030304" pitchFamily="18" charset="0"/>
                        </a:rPr>
                        <a:t>2004</a:t>
                      </a:r>
                      <a:endParaRPr lang="en-ZA" sz="1200" b="1" i="0" u="none" strike="noStrike" dirty="0">
                        <a:solidFill>
                          <a:srgbClr val="000000"/>
                        </a:solidFill>
                        <a:effectLst/>
                        <a:latin typeface="Book Antiqua" panose="02040602050305030304" pitchFamily="18" charset="0"/>
                      </a:endParaRPr>
                    </a:p>
                  </a:txBody>
                  <a:tcPr marL="9525" marR="9525" marT="9525" marB="0" anchor="ctr">
                    <a:solidFill>
                      <a:schemeClr val="accent3">
                        <a:lumMod val="60000"/>
                        <a:lumOff val="40000"/>
                      </a:schemeClr>
                    </a:solidFill>
                  </a:tcPr>
                </a:tc>
                <a:tc>
                  <a:txBody>
                    <a:bodyPr/>
                    <a:lstStyle/>
                    <a:p>
                      <a:pPr algn="ctr" fontAlgn="b"/>
                      <a:r>
                        <a:rPr lang="en-ZA" sz="1200" b="1" i="0" u="none" strike="noStrike" dirty="0">
                          <a:solidFill>
                            <a:srgbClr val="000000"/>
                          </a:solidFill>
                          <a:effectLst/>
                          <a:latin typeface="Book Antiqua" panose="02040602050305030304" pitchFamily="18" charset="0"/>
                        </a:rPr>
                        <a:t>2009</a:t>
                      </a:r>
                    </a:p>
                  </a:txBody>
                  <a:tcPr marL="9525" marR="9525" marT="9525" marB="0" anchor="ctr">
                    <a:solidFill>
                      <a:schemeClr val="accent3">
                        <a:lumMod val="60000"/>
                        <a:lumOff val="40000"/>
                      </a:schemeClr>
                    </a:solidFill>
                  </a:tcPr>
                </a:tc>
                <a:tc>
                  <a:txBody>
                    <a:bodyPr/>
                    <a:lstStyle/>
                    <a:p>
                      <a:pPr algn="ctr" fontAlgn="b"/>
                      <a:r>
                        <a:rPr lang="en-ZA" sz="1200" b="1" i="0" u="none" strike="noStrike" dirty="0" smtClean="0">
                          <a:solidFill>
                            <a:srgbClr val="000000"/>
                          </a:solidFill>
                          <a:effectLst/>
                          <a:latin typeface="Book Antiqua" panose="02040602050305030304" pitchFamily="18" charset="0"/>
                        </a:rPr>
                        <a:t>2013</a:t>
                      </a:r>
                      <a:endParaRPr lang="en-ZA" sz="1200" b="1" i="0" u="none" strike="noStrike" dirty="0">
                        <a:solidFill>
                          <a:srgbClr val="000000"/>
                        </a:solidFill>
                        <a:effectLst/>
                        <a:latin typeface="Book Antiqua" panose="02040602050305030304" pitchFamily="18" charset="0"/>
                      </a:endParaRPr>
                    </a:p>
                  </a:txBody>
                  <a:tcPr marL="9525" marR="9525" marT="9525" marB="0" anchor="ctr">
                    <a:solidFill>
                      <a:schemeClr val="accent3">
                        <a:lumMod val="60000"/>
                        <a:lumOff val="40000"/>
                      </a:schemeClr>
                    </a:solidFill>
                  </a:tcPr>
                </a:tc>
                <a:tc>
                  <a:txBody>
                    <a:bodyPr/>
                    <a:lstStyle/>
                    <a:p>
                      <a:pPr algn="ctr" fontAlgn="b"/>
                      <a:r>
                        <a:rPr lang="en-ZA" sz="1200" b="1" i="0" u="none" strike="noStrike" dirty="0">
                          <a:solidFill>
                            <a:srgbClr val="000000"/>
                          </a:solidFill>
                          <a:effectLst/>
                          <a:latin typeface="Book Antiqua" panose="02040602050305030304" pitchFamily="18" charset="0"/>
                        </a:rPr>
                        <a:t>Ranking: </a:t>
                      </a:r>
                      <a:r>
                        <a:rPr lang="en-ZA" sz="1200" b="1" i="0" u="none" strike="noStrike" dirty="0" smtClean="0">
                          <a:solidFill>
                            <a:srgbClr val="000000"/>
                          </a:solidFill>
                          <a:effectLst/>
                          <a:latin typeface="Book Antiqua" panose="02040602050305030304" pitchFamily="18" charset="0"/>
                        </a:rPr>
                        <a:t>best</a:t>
                      </a:r>
                    </a:p>
                    <a:p>
                      <a:pPr algn="ctr" fontAlgn="b"/>
                      <a:r>
                        <a:rPr lang="en-ZA" sz="1200" b="1" i="0" u="none" strike="noStrike" dirty="0" smtClean="0">
                          <a:solidFill>
                            <a:srgbClr val="000000"/>
                          </a:solidFill>
                          <a:effectLst/>
                          <a:latin typeface="Book Antiqua" panose="02040602050305030304" pitchFamily="18" charset="0"/>
                        </a:rPr>
                        <a:t> </a:t>
                      </a:r>
                      <a:r>
                        <a:rPr lang="en-ZA" sz="1200" b="1" i="0" u="none" strike="noStrike" dirty="0">
                          <a:solidFill>
                            <a:srgbClr val="000000"/>
                          </a:solidFill>
                          <a:effectLst/>
                          <a:latin typeface="Book Antiqua" panose="02040602050305030304" pitchFamily="18" charset="0"/>
                        </a:rPr>
                        <a:t>(1) </a:t>
                      </a:r>
                      <a:r>
                        <a:rPr lang="en-ZA" sz="1200" b="1" i="0" u="none" strike="noStrike" dirty="0" smtClean="0">
                          <a:solidFill>
                            <a:srgbClr val="000000"/>
                          </a:solidFill>
                          <a:effectLst/>
                          <a:latin typeface="Book Antiqua" panose="02040602050305030304" pitchFamily="18" charset="0"/>
                        </a:rPr>
                        <a:t>- </a:t>
                      </a:r>
                      <a:r>
                        <a:rPr lang="en-ZA" sz="1200" b="1" i="0" u="none" strike="noStrike" dirty="0">
                          <a:solidFill>
                            <a:srgbClr val="000000"/>
                          </a:solidFill>
                          <a:effectLst/>
                          <a:latin typeface="Book Antiqua" panose="02040602050305030304" pitchFamily="18" charset="0"/>
                        </a:rPr>
                        <a:t>worst (18)</a:t>
                      </a:r>
                    </a:p>
                  </a:txBody>
                  <a:tcPr marL="9525" marR="9525" marT="9525" marB="0" anchor="ctr">
                    <a:solidFill>
                      <a:schemeClr val="accent3">
                        <a:lumMod val="60000"/>
                        <a:lumOff val="40000"/>
                      </a:schemeClr>
                    </a:solidFill>
                  </a:tcPr>
                </a:tc>
              </a:tr>
              <a:tr h="240748">
                <a:tc>
                  <a:txBody>
                    <a:bodyPr/>
                    <a:lstStyle/>
                    <a:p>
                      <a:pPr algn="l" fontAlgn="b"/>
                      <a:r>
                        <a:rPr lang="en-ZA" sz="1200" b="1" i="0" u="none" strike="noStrike" dirty="0">
                          <a:effectLst/>
                          <a:latin typeface="Book Antiqua" panose="02040602050305030304" pitchFamily="18" charset="0"/>
                        </a:rPr>
                        <a:t>Dr JS Moroka</a:t>
                      </a:r>
                    </a:p>
                  </a:txBody>
                  <a:tcPr marL="0" marR="0" marT="0" marB="0" anchor="ctr">
                    <a:solidFill>
                      <a:schemeClr val="accent3">
                        <a:lumMod val="60000"/>
                        <a:lumOff val="40000"/>
                      </a:schemeClr>
                    </a:solidFill>
                  </a:tcPr>
                </a:tc>
                <a:tc>
                  <a:txBody>
                    <a:bodyPr/>
                    <a:lstStyle/>
                    <a:p>
                      <a:pPr algn="ctr" fontAlgn="b"/>
                      <a:r>
                        <a:rPr lang="en-ZA" sz="1200" b="0" i="0" u="none" strike="noStrike" dirty="0">
                          <a:effectLst/>
                          <a:latin typeface="Book Antiqua" panose="02040602050305030304" pitchFamily="18" charset="0"/>
                        </a:rPr>
                        <a:t>9.7%</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9.0%</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11.1%</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11.4%</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1</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Thembisile Hani</a:t>
                      </a:r>
                    </a:p>
                  </a:txBody>
                  <a:tcPr marL="0" marR="0" marT="0" marB="0" anchor="ctr">
                    <a:solidFill>
                      <a:schemeClr val="accent3">
                        <a:lumMod val="60000"/>
                        <a:lumOff val="40000"/>
                      </a:schemeClr>
                    </a:solidFill>
                  </a:tcPr>
                </a:tc>
                <a:tc>
                  <a:txBody>
                    <a:bodyPr/>
                    <a:lstStyle/>
                    <a:p>
                      <a:pPr algn="ctr" fontAlgn="b"/>
                      <a:r>
                        <a:rPr lang="en-ZA" sz="1200" b="0" i="0" u="none" strike="noStrike" dirty="0">
                          <a:effectLst/>
                          <a:latin typeface="Book Antiqua" panose="02040602050305030304" pitchFamily="18" charset="0"/>
                        </a:rPr>
                        <a:t>9.5%</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9.1%</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10.8%</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11.3%</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2</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Bushbuckridge</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9.8%</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8.3%</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10.9%</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10.9%</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3</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Nkomazi</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9.4%</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8.4%</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9.9%</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10.1%</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4</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Chief Albert Luthuli</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9.4%</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7.9%</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9.8%</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10.1%</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5</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Mkhondo</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8.4%</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7.6%</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9.0%</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9.3%</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6</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Dipaleseng</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9.7%</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7.4%</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8.8%</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8.9%</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7</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Emakhazeni</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10.3%</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8.5%</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8.8%</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8.9%</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8</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Thaba Chweu</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9.7%</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7.7%</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8.1%</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8.3%</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9</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Umjindi</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8.9%</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7.7%</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8.2%</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8.2%</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10</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Lekwa</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8.4%</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7.3%</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8.0%</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8.2%</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11</a:t>
                      </a:r>
                    </a:p>
                  </a:txBody>
                  <a:tcPr marL="9525" marR="9525" marT="9525" marB="0" anchor="ctr">
                    <a:solidFill>
                      <a:schemeClr val="bg1"/>
                    </a:solidFill>
                  </a:tcPr>
                </a:tc>
              </a:tr>
              <a:tr h="237371">
                <a:tc>
                  <a:txBody>
                    <a:bodyPr/>
                    <a:lstStyle/>
                    <a:p>
                      <a:pPr algn="l" fontAlgn="b"/>
                      <a:r>
                        <a:rPr lang="en-ZA" sz="1200" b="1" i="0" u="none" strike="noStrike" dirty="0">
                          <a:effectLst/>
                          <a:latin typeface="Book Antiqua" panose="02040602050305030304" pitchFamily="18" charset="0"/>
                        </a:rPr>
                        <a:t>Victor Khanye</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8.0%</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7.2%</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7.8%</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8.2%</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12</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Msukaligwa</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8.3%</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6.9%</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7.8%</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8.1%</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13</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Dr Pixley Ka Isaka Seme</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7.8%</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6.6%</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7.7%</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8.0%</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14</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Mbombela</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7.9%</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6.9%</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7.3%</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7.1%</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15</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Steve Tshwete</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7.4%</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6.2%</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6.8%</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7.0%</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16</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Emalahleni</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7.6%</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6.1%</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6.8%</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6.8%</a:t>
                      </a:r>
                    </a:p>
                  </a:txBody>
                  <a:tcPr marL="0" marR="0" marT="0" marB="0" anchor="ctr">
                    <a:solidFill>
                      <a:schemeClr val="bg1"/>
                    </a:solidFill>
                  </a:tcPr>
                </a:tc>
                <a:tc>
                  <a:txBody>
                    <a:bodyPr/>
                    <a:lstStyle/>
                    <a:p>
                      <a:pPr algn="ctr" fontAlgn="b"/>
                      <a:r>
                        <a:rPr lang="en-ZA" sz="1200" b="0" i="0" u="none" strike="noStrike" dirty="0">
                          <a:solidFill>
                            <a:srgbClr val="000000"/>
                          </a:solidFill>
                          <a:effectLst/>
                          <a:latin typeface="Book Antiqua" panose="02040602050305030304" pitchFamily="18" charset="0"/>
                        </a:rPr>
                        <a:t>17</a:t>
                      </a:r>
                    </a:p>
                  </a:txBody>
                  <a:tcPr marL="9525" marR="9525" marT="9525" marB="0" anchor="ctr">
                    <a:solidFill>
                      <a:schemeClr val="bg1"/>
                    </a:solidFill>
                  </a:tcPr>
                </a:tc>
              </a:tr>
              <a:tr h="240748">
                <a:tc>
                  <a:txBody>
                    <a:bodyPr/>
                    <a:lstStyle/>
                    <a:p>
                      <a:pPr algn="l" fontAlgn="b"/>
                      <a:r>
                        <a:rPr lang="en-ZA" sz="1200" b="1" i="0" u="none" strike="noStrike" dirty="0">
                          <a:effectLst/>
                          <a:latin typeface="Book Antiqua" panose="02040602050305030304" pitchFamily="18" charset="0"/>
                        </a:rPr>
                        <a:t>Govan Mbeki</a:t>
                      </a:r>
                    </a:p>
                  </a:txBody>
                  <a:tcPr marL="0" marR="0" marT="0" marB="0" anchor="ctr">
                    <a:solidFill>
                      <a:schemeClr val="accent3">
                        <a:lumMod val="60000"/>
                        <a:lumOff val="40000"/>
                      </a:schemeClr>
                    </a:solidFill>
                  </a:tcPr>
                </a:tc>
                <a:tc>
                  <a:txBody>
                    <a:bodyPr/>
                    <a:lstStyle/>
                    <a:p>
                      <a:pPr algn="ctr" fontAlgn="b"/>
                      <a:r>
                        <a:rPr lang="en-ZA" sz="1200" b="0" i="0" u="none" strike="noStrike">
                          <a:effectLst/>
                          <a:latin typeface="Book Antiqua" panose="02040602050305030304" pitchFamily="18" charset="0"/>
                        </a:rPr>
                        <a:t>6.3%</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5.6%</a:t>
                      </a:r>
                    </a:p>
                  </a:txBody>
                  <a:tcPr marL="0" marR="0" marT="0" marB="0" anchor="ctr">
                    <a:solidFill>
                      <a:schemeClr val="bg1"/>
                    </a:solidFill>
                  </a:tcPr>
                </a:tc>
                <a:tc>
                  <a:txBody>
                    <a:bodyPr/>
                    <a:lstStyle/>
                    <a:p>
                      <a:pPr algn="ctr" fontAlgn="b"/>
                      <a:r>
                        <a:rPr lang="en-ZA" sz="1200" b="0" i="0" u="none" strike="noStrike">
                          <a:effectLst/>
                          <a:latin typeface="Book Antiqua" panose="02040602050305030304" pitchFamily="18" charset="0"/>
                        </a:rPr>
                        <a:t>6.0%</a:t>
                      </a:r>
                    </a:p>
                  </a:txBody>
                  <a:tcPr marL="0" marR="0" marT="0" marB="0" anchor="ctr">
                    <a:solidFill>
                      <a:schemeClr val="bg1"/>
                    </a:solidFill>
                  </a:tcPr>
                </a:tc>
                <a:tc>
                  <a:txBody>
                    <a:bodyPr/>
                    <a:lstStyle/>
                    <a:p>
                      <a:pPr algn="ctr" fontAlgn="b"/>
                      <a:r>
                        <a:rPr lang="en-ZA" sz="1200" b="0" i="0" u="none" strike="noStrike" dirty="0">
                          <a:effectLst/>
                          <a:latin typeface="Book Antiqua" panose="02040602050305030304" pitchFamily="18" charset="0"/>
                        </a:rPr>
                        <a:t>6.2%</a:t>
                      </a:r>
                    </a:p>
                  </a:txBody>
                  <a:tcPr marL="0" marR="0" marT="0" marB="0" anchor="ctr">
                    <a:solidFill>
                      <a:schemeClr val="bg1"/>
                    </a:solidFill>
                  </a:tcPr>
                </a:tc>
                <a:tc>
                  <a:txBody>
                    <a:bodyPr/>
                    <a:lstStyle/>
                    <a:p>
                      <a:pPr algn="ctr" fontAlgn="b"/>
                      <a:r>
                        <a:rPr lang="en-ZA" sz="1200" b="1" i="0" u="none" strike="noStrike" dirty="0">
                          <a:solidFill>
                            <a:srgbClr val="000000"/>
                          </a:solidFill>
                          <a:effectLst/>
                          <a:latin typeface="Book Antiqua" panose="02040602050305030304" pitchFamily="18" charset="0"/>
                        </a:rPr>
                        <a:t>18</a:t>
                      </a:r>
                    </a:p>
                  </a:txBody>
                  <a:tcPr marL="9525" marR="9525" marT="9525" marB="0" anchor="ctr">
                    <a:solidFill>
                      <a:schemeClr val="bg1"/>
                    </a:solidFill>
                  </a:tcPr>
                </a:tc>
              </a:tr>
            </a:tbl>
          </a:graphicData>
        </a:graphic>
      </p:graphicFrame>
      <p:sp>
        <p:nvSpPr>
          <p:cNvPr id="53393" name="Title 1"/>
          <p:cNvSpPr txBox="1">
            <a:spLocks/>
          </p:cNvSpPr>
          <p:nvPr/>
        </p:nvSpPr>
        <p:spPr bwMode="auto">
          <a:xfrm>
            <a:off x="620713" y="773113"/>
            <a:ext cx="822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buFontTx/>
              <a:buNone/>
            </a:pPr>
            <a:r>
              <a:rPr lang="en-ZA" altLang="en-US" sz="1600" b="1">
                <a:solidFill>
                  <a:srgbClr val="000000"/>
                </a:solidFill>
              </a:rPr>
              <a:t>Bottom 40 % ‘s share of the income (2013)</a:t>
            </a:r>
          </a:p>
        </p:txBody>
      </p:sp>
      <p:sp>
        <p:nvSpPr>
          <p:cNvPr id="53394"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38</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z="4000" b="1" smtClean="0"/>
              <a:t>POVERTY &amp; INEQUALITY</a:t>
            </a:r>
            <a:endParaRPr lang="en-ZA" altLang="en-US" sz="4000" b="1" smtClean="0"/>
          </a:p>
        </p:txBody>
      </p:sp>
      <p:sp>
        <p:nvSpPr>
          <p:cNvPr id="3" name="Content Placeholder 2"/>
          <p:cNvSpPr>
            <a:spLocks noGrp="1"/>
          </p:cNvSpPr>
          <p:nvPr>
            <p:ph idx="1"/>
          </p:nvPr>
        </p:nvSpPr>
        <p:spPr>
          <a:xfrm>
            <a:off x="468313" y="1341438"/>
            <a:ext cx="8218487" cy="4784725"/>
          </a:xfrm>
        </p:spPr>
        <p:txBody>
          <a:bodyPr rtlCol="0">
            <a:normAutofit fontScale="92500" lnSpcReduction="20000"/>
          </a:bodyPr>
          <a:lstStyle/>
          <a:p>
            <a:pPr marL="180975" indent="-180975" algn="ctr" eaLnBrk="1" fontAlgn="auto" hangingPunct="1">
              <a:spcBef>
                <a:spcPts val="600"/>
              </a:spcBef>
              <a:spcAft>
                <a:spcPts val="600"/>
              </a:spcAft>
              <a:buFont typeface="Arial" pitchFamily="34" charset="0"/>
              <a:buNone/>
              <a:defRPr/>
            </a:pPr>
            <a:r>
              <a:rPr lang="en-ZA" sz="2000" b="1" dirty="0">
                <a:solidFill>
                  <a:prstClr val="black"/>
                </a:solidFill>
                <a:cs typeface="Arial" pitchFamily="34" charset="0"/>
              </a:rPr>
              <a:t>CRITICAL ANALYSIS</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dirty="0">
                <a:solidFill>
                  <a:prstClr val="black"/>
                </a:solidFill>
                <a:cs typeface="Arial" pitchFamily="34" charset="0"/>
              </a:rPr>
              <a:t>Improvement in the </a:t>
            </a:r>
            <a:r>
              <a:rPr lang="en-ZA" sz="1900" b="1" dirty="0" smtClean="0">
                <a:solidFill>
                  <a:prstClr val="black"/>
                </a:solidFill>
                <a:cs typeface="Arial" pitchFamily="34" charset="0"/>
              </a:rPr>
              <a:t>share of population below the lower bound poverty line </a:t>
            </a:r>
            <a:r>
              <a:rPr lang="en-ZA" sz="1900" b="1" dirty="0">
                <a:solidFill>
                  <a:prstClr val="black"/>
                </a:solidFill>
                <a:cs typeface="Arial" pitchFamily="34" charset="0"/>
              </a:rPr>
              <a:t>&amp; distribution of income </a:t>
            </a:r>
            <a:r>
              <a:rPr lang="en-ZA" sz="1900" dirty="0">
                <a:solidFill>
                  <a:prstClr val="black"/>
                </a:solidFill>
                <a:cs typeface="Arial" pitchFamily="34" charset="0"/>
              </a:rPr>
              <a:t>since 2009</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b="1" dirty="0">
                <a:solidFill>
                  <a:prstClr val="black"/>
                </a:solidFill>
                <a:cs typeface="Arial" pitchFamily="34" charset="0"/>
              </a:rPr>
              <a:t>Increase in social grants </a:t>
            </a:r>
            <a:r>
              <a:rPr lang="en-ZA" sz="1900" dirty="0">
                <a:solidFill>
                  <a:prstClr val="black"/>
                </a:solidFill>
                <a:cs typeface="Arial" pitchFamily="34" charset="0"/>
              </a:rPr>
              <a:t>responsible for some improvement in poverty rate</a:t>
            </a:r>
          </a:p>
          <a:p>
            <a:pPr marL="581025" lvl="1" indent="-180975" algn="just" eaLnBrk="1" fontAlgn="auto" hangingPunct="1">
              <a:lnSpc>
                <a:spcPct val="110000"/>
              </a:lnSpc>
              <a:spcBef>
                <a:spcPts val="0"/>
              </a:spcBef>
              <a:spcAft>
                <a:spcPts val="0"/>
              </a:spcAft>
              <a:buFont typeface="Arial" panose="020B0604020202020204" pitchFamily="34" charset="0"/>
              <a:buChar char="–"/>
              <a:defRPr/>
            </a:pPr>
            <a:r>
              <a:rPr lang="en-ZA" sz="1900" dirty="0" smtClean="0">
                <a:solidFill>
                  <a:prstClr val="black"/>
                </a:solidFill>
                <a:cs typeface="Arial" pitchFamily="34" charset="0"/>
              </a:rPr>
              <a:t>Approximately 1 million grants pm (R459 million pm) </a:t>
            </a:r>
            <a:r>
              <a:rPr lang="en-ZA" sz="1900" dirty="0">
                <a:solidFill>
                  <a:prstClr val="black"/>
                </a:solidFill>
                <a:cs typeface="Arial" pitchFamily="34" charset="0"/>
              </a:rPr>
              <a:t>in </a:t>
            </a:r>
            <a:r>
              <a:rPr lang="en-ZA" sz="1900" dirty="0" smtClean="0">
                <a:solidFill>
                  <a:prstClr val="black"/>
                </a:solidFill>
                <a:cs typeface="Arial" pitchFamily="34" charset="0"/>
              </a:rPr>
              <a:t>2009/10 </a:t>
            </a:r>
            <a:r>
              <a:rPr lang="en-ZA" sz="1900" dirty="0">
                <a:solidFill>
                  <a:prstClr val="black"/>
                </a:solidFill>
                <a:cs typeface="Arial" pitchFamily="34" charset="0"/>
              </a:rPr>
              <a:t>to </a:t>
            </a:r>
            <a:r>
              <a:rPr lang="en-ZA" sz="1900" dirty="0" smtClean="0">
                <a:solidFill>
                  <a:prstClr val="black"/>
                </a:solidFill>
                <a:cs typeface="Arial" pitchFamily="34" charset="0"/>
              </a:rPr>
              <a:t>1.3 </a:t>
            </a:r>
            <a:r>
              <a:rPr lang="en-ZA" sz="1900" dirty="0">
                <a:solidFill>
                  <a:prstClr val="black"/>
                </a:solidFill>
                <a:cs typeface="Arial" pitchFamily="34" charset="0"/>
              </a:rPr>
              <a:t>million </a:t>
            </a:r>
            <a:r>
              <a:rPr lang="en-ZA" sz="1900" dirty="0" smtClean="0">
                <a:solidFill>
                  <a:prstClr val="black"/>
                </a:solidFill>
                <a:cs typeface="Arial" pitchFamily="34" charset="0"/>
              </a:rPr>
              <a:t>grants pm (R704 million pm) in 2013/14</a:t>
            </a:r>
            <a:endParaRPr lang="en-ZA" sz="1900" dirty="0">
              <a:solidFill>
                <a:prstClr val="black"/>
              </a:solidFill>
              <a:cs typeface="Arial" pitchFamily="34" charset="0"/>
            </a:endParaRP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dirty="0">
                <a:solidFill>
                  <a:prstClr val="black"/>
                </a:solidFill>
                <a:cs typeface="Arial" pitchFamily="34" charset="0"/>
              </a:rPr>
              <a:t>Despite impact of social grants</a:t>
            </a:r>
            <a:r>
              <a:rPr lang="en-ZA" sz="1900" b="1" dirty="0">
                <a:solidFill>
                  <a:prstClr val="black"/>
                </a:solidFill>
                <a:cs typeface="Arial" pitchFamily="34" charset="0"/>
              </a:rPr>
              <a:t>, job creation </a:t>
            </a:r>
            <a:r>
              <a:rPr lang="en-ZA" sz="1900" dirty="0">
                <a:solidFill>
                  <a:prstClr val="black"/>
                </a:solidFill>
                <a:cs typeface="Arial" pitchFamily="34" charset="0"/>
              </a:rPr>
              <a:t>is most important factor to impact positively on poverty</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dirty="0">
                <a:solidFill>
                  <a:prstClr val="black"/>
                </a:solidFill>
                <a:cs typeface="Arial" pitchFamily="34" charset="0"/>
              </a:rPr>
              <a:t>Reduce poverty by </a:t>
            </a:r>
            <a:r>
              <a:rPr lang="en-ZA" sz="1900" b="1" dirty="0">
                <a:solidFill>
                  <a:prstClr val="black"/>
                </a:solidFill>
                <a:cs typeface="Arial" pitchFamily="34" charset="0"/>
              </a:rPr>
              <a:t>building &amp; developing capabilities </a:t>
            </a:r>
            <a:r>
              <a:rPr lang="en-ZA" sz="1900" dirty="0">
                <a:solidFill>
                  <a:prstClr val="black"/>
                </a:solidFill>
                <a:cs typeface="Arial" pitchFamily="34" charset="0"/>
              </a:rPr>
              <a:t>of </a:t>
            </a:r>
            <a:r>
              <a:rPr lang="en-ZA" sz="1900" dirty="0" smtClean="0">
                <a:solidFill>
                  <a:prstClr val="black"/>
                </a:solidFill>
                <a:cs typeface="Arial" pitchFamily="34" charset="0"/>
              </a:rPr>
              <a:t>workforce </a:t>
            </a:r>
            <a:r>
              <a:rPr lang="en-ZA" sz="1900" dirty="0">
                <a:solidFill>
                  <a:prstClr val="black"/>
                </a:solidFill>
                <a:cs typeface="Arial" pitchFamily="34" charset="0"/>
              </a:rPr>
              <a:t>on a broad scale</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b="1" dirty="0">
                <a:solidFill>
                  <a:prstClr val="black"/>
                </a:solidFill>
                <a:cs typeface="Arial" pitchFamily="34" charset="0"/>
              </a:rPr>
              <a:t>Labour market inequality </a:t>
            </a:r>
            <a:r>
              <a:rPr lang="en-ZA" sz="1900" dirty="0">
                <a:solidFill>
                  <a:prstClr val="black"/>
                </a:solidFill>
                <a:cs typeface="Arial" pitchFamily="34" charset="0"/>
              </a:rPr>
              <a:t>is central to overall inequality &amp; poverty</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b="1" dirty="0">
                <a:solidFill>
                  <a:prstClr val="black"/>
                </a:solidFill>
                <a:cs typeface="Arial" pitchFamily="34" charset="0"/>
              </a:rPr>
              <a:t>Skills constraints </a:t>
            </a:r>
            <a:r>
              <a:rPr lang="en-ZA" sz="1900" dirty="0">
                <a:solidFill>
                  <a:prstClr val="black"/>
                </a:solidFill>
                <a:cs typeface="Arial" pitchFamily="34" charset="0"/>
              </a:rPr>
              <a:t>push up the premium for skilled labour, inducing large differences between salaries of skilled &amp; unskilled people and thus raising levels of inequality</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b="1" dirty="0">
                <a:solidFill>
                  <a:prstClr val="black"/>
                </a:solidFill>
                <a:cs typeface="Arial" pitchFamily="34" charset="0"/>
              </a:rPr>
              <a:t>Income inequality </a:t>
            </a:r>
            <a:r>
              <a:rPr lang="en-ZA" sz="1900" dirty="0">
                <a:solidFill>
                  <a:prstClr val="black"/>
                </a:solidFill>
                <a:cs typeface="Arial" pitchFamily="34" charset="0"/>
              </a:rPr>
              <a:t>can most effectively be reduced by improving the labour force’s skill levels and thus removing the premium for skilled labour – income inequality can’t be reduced without good quality education</a:t>
            </a:r>
          </a:p>
          <a:p>
            <a:pPr marL="180975" indent="-180975" algn="just" eaLnBrk="1" fontAlgn="auto" hangingPunct="1">
              <a:lnSpc>
                <a:spcPct val="110000"/>
              </a:lnSpc>
              <a:spcBef>
                <a:spcPts val="0"/>
              </a:spcBef>
              <a:spcAft>
                <a:spcPts val="0"/>
              </a:spcAft>
              <a:buFont typeface="Arial" panose="020B0604020202020204" pitchFamily="34" charset="0"/>
              <a:buChar char="•"/>
              <a:defRPr/>
            </a:pPr>
            <a:r>
              <a:rPr lang="en-ZA" sz="1900" b="1" dirty="0" smtClean="0">
                <a:solidFill>
                  <a:prstClr val="black"/>
                </a:solidFill>
                <a:cs typeface="Arial" pitchFamily="34" charset="0"/>
              </a:rPr>
              <a:t>Interventions should be aligned </a:t>
            </a:r>
            <a:r>
              <a:rPr lang="en-ZA" sz="1900" b="1" dirty="0">
                <a:solidFill>
                  <a:prstClr val="black"/>
                </a:solidFill>
                <a:cs typeface="Arial" pitchFamily="34" charset="0"/>
              </a:rPr>
              <a:t>to socio-economic status of </a:t>
            </a:r>
            <a:r>
              <a:rPr lang="en-ZA" sz="1900" b="1" dirty="0" smtClean="0">
                <a:solidFill>
                  <a:prstClr val="black"/>
                </a:solidFill>
                <a:cs typeface="Arial" pitchFamily="34" charset="0"/>
              </a:rPr>
              <a:t>specific area</a:t>
            </a:r>
            <a:endParaRPr lang="en-ZA" sz="1900" dirty="0"/>
          </a:p>
        </p:txBody>
      </p:sp>
      <p:sp>
        <p:nvSpPr>
          <p:cNvPr id="542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39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b="1" dirty="0"/>
              <a:t>BUDGET AS TOOL FOR GROWTH &amp; DEVELOPMENT</a:t>
            </a:r>
            <a:endParaRPr lang="en-ZA" dirty="0"/>
          </a:p>
        </p:txBody>
      </p:sp>
      <p:sp>
        <p:nvSpPr>
          <p:cNvPr id="18435" name="Content Placeholder 2"/>
          <p:cNvSpPr>
            <a:spLocks noGrp="1"/>
          </p:cNvSpPr>
          <p:nvPr>
            <p:ph idx="1"/>
          </p:nvPr>
        </p:nvSpPr>
        <p:spPr/>
        <p:txBody>
          <a:bodyPr/>
          <a:lstStyle/>
          <a:p>
            <a:pPr marL="0" indent="0" eaLnBrk="1" hangingPunct="1">
              <a:buFont typeface="Arial" charset="0"/>
              <a:buNone/>
            </a:pPr>
            <a:r>
              <a:rPr lang="en-ZA" altLang="en-US" smtClean="0"/>
              <a:t> </a:t>
            </a:r>
          </a:p>
        </p:txBody>
      </p:sp>
      <p:graphicFrame>
        <p:nvGraphicFramePr>
          <p:cNvPr id="4" name="Diagram 3"/>
          <p:cNvGraphicFramePr/>
          <p:nvPr/>
        </p:nvGraphicFramePr>
        <p:xfrm>
          <a:off x="-381000" y="1524000"/>
          <a:ext cx="3276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3429000" y="3200400"/>
          <a:ext cx="1600200"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5181600" y="1447800"/>
          <a:ext cx="2209800" cy="457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ight Brace 6"/>
          <p:cNvSpPr/>
          <p:nvPr/>
        </p:nvSpPr>
        <p:spPr>
          <a:xfrm>
            <a:off x="6858000" y="1447800"/>
            <a:ext cx="609600" cy="4572000"/>
          </a:xfrm>
          <a:prstGeom prst="rightBrac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ZA">
              <a:solidFill>
                <a:prstClr val="black"/>
              </a:solidFill>
            </a:endParaRPr>
          </a:p>
        </p:txBody>
      </p:sp>
      <p:graphicFrame>
        <p:nvGraphicFramePr>
          <p:cNvPr id="8" name="Diagram 7"/>
          <p:cNvGraphicFramePr/>
          <p:nvPr/>
        </p:nvGraphicFramePr>
        <p:xfrm>
          <a:off x="7696200" y="3048000"/>
          <a:ext cx="1295400" cy="1371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Right Arrow 8"/>
          <p:cNvSpPr/>
          <p:nvPr/>
        </p:nvSpPr>
        <p:spPr>
          <a:xfrm rot="2315617">
            <a:off x="2227263" y="2511425"/>
            <a:ext cx="1403350" cy="3810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1200" dirty="0">
                <a:solidFill>
                  <a:prstClr val="black"/>
                </a:solidFill>
              </a:rPr>
              <a:t>Expenditure</a:t>
            </a:r>
          </a:p>
        </p:txBody>
      </p:sp>
      <p:sp>
        <p:nvSpPr>
          <p:cNvPr id="10" name="Right Arrow 9"/>
          <p:cNvSpPr/>
          <p:nvPr/>
        </p:nvSpPr>
        <p:spPr>
          <a:xfrm>
            <a:off x="2286000" y="3505200"/>
            <a:ext cx="1143000" cy="3810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1200" dirty="0">
                <a:solidFill>
                  <a:prstClr val="black"/>
                </a:solidFill>
              </a:rPr>
              <a:t>Expenditure</a:t>
            </a:r>
          </a:p>
        </p:txBody>
      </p:sp>
      <p:sp>
        <p:nvSpPr>
          <p:cNvPr id="11" name="Right Arrow 10"/>
          <p:cNvSpPr/>
          <p:nvPr/>
        </p:nvSpPr>
        <p:spPr>
          <a:xfrm rot="19374623">
            <a:off x="2225675" y="4495800"/>
            <a:ext cx="1417638" cy="3810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sz="1200" dirty="0">
                <a:solidFill>
                  <a:prstClr val="black"/>
                </a:solidFill>
              </a:rPr>
              <a:t>Expenditure</a:t>
            </a:r>
          </a:p>
        </p:txBody>
      </p:sp>
      <p:sp>
        <p:nvSpPr>
          <p:cNvPr id="12" name="Right Arrow 11"/>
          <p:cNvSpPr/>
          <p:nvPr/>
        </p:nvSpPr>
        <p:spPr>
          <a:xfrm>
            <a:off x="5105400" y="3505200"/>
            <a:ext cx="152400" cy="4572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3" name="Left Brace 12"/>
          <p:cNvSpPr/>
          <p:nvPr/>
        </p:nvSpPr>
        <p:spPr>
          <a:xfrm>
            <a:off x="5334000" y="1447800"/>
            <a:ext cx="350838" cy="4572000"/>
          </a:xfrm>
          <a:prstGeom prst="leftBrac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ZA">
              <a:solidFill>
                <a:prstClr val="black"/>
              </a:solidFill>
            </a:endParaRPr>
          </a:p>
        </p:txBody>
      </p:sp>
      <p:sp>
        <p:nvSpPr>
          <p:cNvPr id="18446" name="Footer Placeholder 1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0"/>
            <a:ext cx="8291512" cy="1417638"/>
          </a:xfrm>
        </p:spPr>
        <p:txBody>
          <a:bodyPr rtlCol="0">
            <a:normAutofit/>
          </a:bodyPr>
          <a:lstStyle/>
          <a:p>
            <a:pPr eaLnBrk="1" fontAlgn="auto" hangingPunct="1">
              <a:spcAft>
                <a:spcPts val="0"/>
              </a:spcAft>
              <a:defRPr/>
            </a:pPr>
            <a:r>
              <a:rPr lang="en-US" sz="3600" b="1" dirty="0" smtClean="0">
                <a:latin typeface="+mn-lt"/>
              </a:rPr>
              <a:t>   </a:t>
            </a:r>
            <a:r>
              <a:rPr lang="en-US" sz="4000" b="1" dirty="0" smtClean="0"/>
              <a:t>BASIC SERVICE DELIVERY</a:t>
            </a:r>
            <a:endParaRPr lang="en-ZA" sz="4000" b="1" dirty="0"/>
          </a:p>
        </p:txBody>
      </p:sp>
      <p:graphicFrame>
        <p:nvGraphicFramePr>
          <p:cNvPr id="55299" name="Content Placeholder 7"/>
          <p:cNvGraphicFramePr>
            <a:graphicFrameLocks noGrp="1"/>
          </p:cNvGraphicFramePr>
          <p:nvPr>
            <p:ph idx="1"/>
          </p:nvPr>
        </p:nvGraphicFramePr>
        <p:xfrm>
          <a:off x="395288" y="981075"/>
          <a:ext cx="8342312" cy="5307013"/>
        </p:xfrm>
        <a:graphic>
          <a:graphicData uri="http://schemas.openxmlformats.org/presentationml/2006/ole">
            <mc:AlternateContent xmlns:mc="http://schemas.openxmlformats.org/markup-compatibility/2006">
              <mc:Choice xmlns:v="urn:schemas-microsoft-com:vml" Requires="v">
                <p:oleObj spid="_x0000_s55327" r:id="rId3" imgW="8327858" imgH="4999153" progId="Excel.Chart.8">
                  <p:embed/>
                </p:oleObj>
              </mc:Choice>
              <mc:Fallback>
                <p:oleObj r:id="rId3" imgW="8327858" imgH="4999153" progId="Excel.Chart.8">
                  <p:embed/>
                  <p:pic>
                    <p:nvPicPr>
                      <p:cNvPr id="0" name="Content Placeholder 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81075"/>
                        <a:ext cx="8342312"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z="4000" b="1" smtClean="0"/>
              <a:t>BASIC SERVICE DELIVERY - 2013</a:t>
            </a:r>
            <a:endParaRPr lang="en-ZA" altLang="en-US" sz="4000" b="1" smtClean="0"/>
          </a:p>
        </p:txBody>
      </p:sp>
      <p:graphicFrame>
        <p:nvGraphicFramePr>
          <p:cNvPr id="56323" name="Content Placeholder 8"/>
          <p:cNvGraphicFramePr>
            <a:graphicFrameLocks noGrp="1"/>
          </p:cNvGraphicFramePr>
          <p:nvPr>
            <p:ph sz="half" idx="1"/>
          </p:nvPr>
        </p:nvGraphicFramePr>
        <p:xfrm>
          <a:off x="406400" y="1549400"/>
          <a:ext cx="4140200" cy="4627563"/>
        </p:xfrm>
        <a:graphic>
          <a:graphicData uri="http://schemas.openxmlformats.org/presentationml/2006/ole">
            <mc:AlternateContent xmlns:mc="http://schemas.openxmlformats.org/markup-compatibility/2006">
              <mc:Choice xmlns:v="urn:schemas-microsoft-com:vml" Requires="v">
                <p:oleObj spid="_x0000_s56378" r:id="rId3" imgW="4139543" imgH="4627265" progId="Excel.Chart.8">
                  <p:embed/>
                </p:oleObj>
              </mc:Choice>
              <mc:Fallback>
                <p:oleObj r:id="rId3" imgW="4139543" imgH="4627265"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4" name="Content Placeholder 9"/>
          <p:cNvGraphicFramePr>
            <a:graphicFrameLocks noGrp="1"/>
          </p:cNvGraphicFramePr>
          <p:nvPr>
            <p:ph sz="half" idx="2"/>
          </p:nvPr>
        </p:nvGraphicFramePr>
        <p:xfrm>
          <a:off x="4597400" y="1549400"/>
          <a:ext cx="4140200" cy="4627563"/>
        </p:xfrm>
        <a:graphic>
          <a:graphicData uri="http://schemas.openxmlformats.org/presentationml/2006/ole">
            <mc:AlternateContent xmlns:mc="http://schemas.openxmlformats.org/markup-compatibility/2006">
              <mc:Choice xmlns:v="urn:schemas-microsoft-com:vml" Requires="v">
                <p:oleObj spid="_x0000_s56379" r:id="rId5" imgW="4139543" imgH="4627265" progId="Excel.Chart.8">
                  <p:embed/>
                </p:oleObj>
              </mc:Choice>
              <mc:Fallback>
                <p:oleObj r:id="rId5" imgW="4139543" imgH="4627265" progId="Excel.Chart.8">
                  <p:embed/>
                  <p:pic>
                    <p:nvPicPr>
                      <p:cNvPr id="0" name="Content Placeholder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5"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95288" y="333375"/>
            <a:ext cx="8291512" cy="581025"/>
          </a:xfrm>
        </p:spPr>
        <p:txBody>
          <a:bodyPr/>
          <a:lstStyle/>
          <a:p>
            <a:pPr eaLnBrk="1" hangingPunct="1"/>
            <a:r>
              <a:rPr lang="en-ZA" altLang="en-US" sz="3600" b="1" smtClean="0"/>
              <a:t>BASIC SERVICE DELIVERY - HOUSING</a:t>
            </a:r>
          </a:p>
        </p:txBody>
      </p:sp>
      <p:graphicFrame>
        <p:nvGraphicFramePr>
          <p:cNvPr id="57347" name="Content Placeholder 4"/>
          <p:cNvGraphicFramePr>
            <a:graphicFrameLocks noGrp="1"/>
          </p:cNvGraphicFramePr>
          <p:nvPr>
            <p:ph idx="1"/>
          </p:nvPr>
        </p:nvGraphicFramePr>
        <p:xfrm>
          <a:off x="0" y="1052513"/>
          <a:ext cx="8828088" cy="5522912"/>
        </p:xfrm>
        <a:graphic>
          <a:graphicData uri="http://schemas.openxmlformats.org/presentationml/2006/ole">
            <mc:AlternateContent xmlns:mc="http://schemas.openxmlformats.org/markup-compatibility/2006">
              <mc:Choice xmlns:v="urn:schemas-microsoft-com:vml" Requires="v">
                <p:oleObj spid="_x0000_s57375" r:id="rId3" imgW="8480271" imgH="5139373" progId="Excel.Chart.8">
                  <p:embed/>
                </p:oleObj>
              </mc:Choice>
              <mc:Fallback>
                <p:oleObj r:id="rId3" imgW="8480271" imgH="5139373"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8828088"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79388" y="260350"/>
            <a:ext cx="8736012" cy="882650"/>
          </a:xfrm>
        </p:spPr>
        <p:txBody>
          <a:bodyPr/>
          <a:lstStyle/>
          <a:p>
            <a:pPr eaLnBrk="1" hangingPunct="1"/>
            <a:r>
              <a:rPr lang="en-ZA" altLang="en-US" sz="3600" b="1" smtClean="0"/>
              <a:t>BASIC SERVICE DELIVERY- SANITATION</a:t>
            </a:r>
          </a:p>
        </p:txBody>
      </p:sp>
      <p:graphicFrame>
        <p:nvGraphicFramePr>
          <p:cNvPr id="58371" name="Content Placeholder 4"/>
          <p:cNvGraphicFramePr>
            <a:graphicFrameLocks noGrp="1"/>
          </p:cNvGraphicFramePr>
          <p:nvPr>
            <p:ph idx="1"/>
          </p:nvPr>
        </p:nvGraphicFramePr>
        <p:xfrm>
          <a:off x="406400" y="1146175"/>
          <a:ext cx="8331200" cy="5286375"/>
        </p:xfrm>
        <a:graphic>
          <a:graphicData uri="http://schemas.openxmlformats.org/presentationml/2006/ole">
            <mc:AlternateContent xmlns:mc="http://schemas.openxmlformats.org/markup-compatibility/2006">
              <mc:Choice xmlns:v="urn:schemas-microsoft-com:vml" Requires="v">
                <p:oleObj spid="_x0000_s58399" r:id="rId3" imgW="8327858" imgH="5285690" progId="Excel.Chart.8">
                  <p:embed/>
                </p:oleObj>
              </mc:Choice>
              <mc:Fallback>
                <p:oleObj r:id="rId3" imgW="8327858" imgH="5285690"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146175"/>
                        <a:ext cx="8331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z="4000" b="1" smtClean="0"/>
              <a:t>BASIC SERVICE DELIVERY - 2013</a:t>
            </a:r>
            <a:endParaRPr lang="en-ZA" altLang="en-US" sz="4000" b="1" smtClean="0"/>
          </a:p>
        </p:txBody>
      </p:sp>
      <p:graphicFrame>
        <p:nvGraphicFramePr>
          <p:cNvPr id="59395" name="Content Placeholder 8"/>
          <p:cNvGraphicFramePr>
            <a:graphicFrameLocks noGrp="1"/>
          </p:cNvGraphicFramePr>
          <p:nvPr>
            <p:ph sz="half" idx="1"/>
          </p:nvPr>
        </p:nvGraphicFramePr>
        <p:xfrm>
          <a:off x="406400" y="1549400"/>
          <a:ext cx="4140200" cy="4627563"/>
        </p:xfrm>
        <a:graphic>
          <a:graphicData uri="http://schemas.openxmlformats.org/presentationml/2006/ole">
            <mc:AlternateContent xmlns:mc="http://schemas.openxmlformats.org/markup-compatibility/2006">
              <mc:Choice xmlns:v="urn:schemas-microsoft-com:vml" Requires="v">
                <p:oleObj spid="_x0000_s59450" r:id="rId3" imgW="4139543" imgH="4627265" progId="Excel.Chart.8">
                  <p:embed/>
                </p:oleObj>
              </mc:Choice>
              <mc:Fallback>
                <p:oleObj r:id="rId3" imgW="4139543" imgH="4627265" progId="Excel.Chart.8">
                  <p:embed/>
                  <p:pic>
                    <p:nvPicPr>
                      <p:cNvPr id="0"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396" name="Content Placeholder 9"/>
          <p:cNvGraphicFramePr>
            <a:graphicFrameLocks noGrp="1"/>
          </p:cNvGraphicFramePr>
          <p:nvPr>
            <p:ph sz="half" idx="2"/>
          </p:nvPr>
        </p:nvGraphicFramePr>
        <p:xfrm>
          <a:off x="4597400" y="1549400"/>
          <a:ext cx="4140200" cy="4627563"/>
        </p:xfrm>
        <a:graphic>
          <a:graphicData uri="http://schemas.openxmlformats.org/presentationml/2006/ole">
            <mc:AlternateContent xmlns:mc="http://schemas.openxmlformats.org/markup-compatibility/2006">
              <mc:Choice xmlns:v="urn:schemas-microsoft-com:vml" Requires="v">
                <p:oleObj spid="_x0000_s59451" r:id="rId5" imgW="4139543" imgH="4627265" progId="Excel.Chart.8">
                  <p:embed/>
                </p:oleObj>
              </mc:Choice>
              <mc:Fallback>
                <p:oleObj r:id="rId5" imgW="4139543" imgH="4627265" progId="Excel.Chart.8">
                  <p:embed/>
                  <p:pic>
                    <p:nvPicPr>
                      <p:cNvPr id="0" name="Content Placeholder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549400"/>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7"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404813"/>
            <a:ext cx="8991600" cy="457200"/>
          </a:xfrm>
        </p:spPr>
        <p:txBody>
          <a:bodyPr/>
          <a:lstStyle/>
          <a:p>
            <a:pPr eaLnBrk="1" hangingPunct="1"/>
            <a:r>
              <a:rPr lang="en-ZA" altLang="en-US" sz="3600" b="1" smtClean="0"/>
              <a:t>BASIC SERVICE DELIVERY - ELECTRICITY</a:t>
            </a:r>
          </a:p>
        </p:txBody>
      </p:sp>
      <p:graphicFrame>
        <p:nvGraphicFramePr>
          <p:cNvPr id="60419" name="Content Placeholder 4"/>
          <p:cNvGraphicFramePr>
            <a:graphicFrameLocks noGrp="1"/>
          </p:cNvGraphicFramePr>
          <p:nvPr>
            <p:ph idx="1"/>
          </p:nvPr>
        </p:nvGraphicFramePr>
        <p:xfrm>
          <a:off x="406400" y="1074738"/>
          <a:ext cx="8331200" cy="5357812"/>
        </p:xfrm>
        <a:graphic>
          <a:graphicData uri="http://schemas.openxmlformats.org/presentationml/2006/ole">
            <mc:AlternateContent xmlns:mc="http://schemas.openxmlformats.org/markup-compatibility/2006">
              <mc:Choice xmlns:v="urn:schemas-microsoft-com:vml" Requires="v">
                <p:oleObj spid="_x0000_s60447" r:id="rId3" imgW="8327858" imgH="5358848" progId="Excel.Chart.8">
                  <p:embed/>
                </p:oleObj>
              </mc:Choice>
              <mc:Fallback>
                <p:oleObj r:id="rId3" imgW="8327858" imgH="5358848"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074738"/>
                        <a:ext cx="833120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0"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81000"/>
            <a:ext cx="8229600" cy="685800"/>
          </a:xfrm>
        </p:spPr>
        <p:txBody>
          <a:bodyPr/>
          <a:lstStyle/>
          <a:p>
            <a:pPr eaLnBrk="1" hangingPunct="1"/>
            <a:r>
              <a:rPr lang="en-ZA" altLang="en-US" sz="3600" b="1" smtClean="0"/>
              <a:t>BASIC SERVICE DELIVERY - WATER</a:t>
            </a:r>
          </a:p>
        </p:txBody>
      </p:sp>
      <p:graphicFrame>
        <p:nvGraphicFramePr>
          <p:cNvPr id="61443" name="Content Placeholder 4"/>
          <p:cNvGraphicFramePr>
            <a:graphicFrameLocks noGrp="1"/>
          </p:cNvGraphicFramePr>
          <p:nvPr>
            <p:ph idx="1"/>
          </p:nvPr>
        </p:nvGraphicFramePr>
        <p:xfrm>
          <a:off x="406400" y="1016000"/>
          <a:ext cx="8331200" cy="5487988"/>
        </p:xfrm>
        <a:graphic>
          <a:graphicData uri="http://schemas.openxmlformats.org/presentationml/2006/ole">
            <mc:AlternateContent xmlns:mc="http://schemas.openxmlformats.org/markup-compatibility/2006">
              <mc:Choice xmlns:v="urn:schemas-microsoft-com:vml" Requires="v">
                <p:oleObj spid="_x0000_s61471" r:id="rId3" imgW="8327858" imgH="5486876" progId="Excel.Chart.8">
                  <p:embed/>
                </p:oleObj>
              </mc:Choice>
              <mc:Fallback>
                <p:oleObj r:id="rId3" imgW="8327858" imgH="5486876"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016000"/>
                        <a:ext cx="83312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4"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z="4000" b="1" smtClean="0"/>
              <a:t>BLUE DROP REPORT (2012)</a:t>
            </a:r>
            <a:endParaRPr lang="en-ZA" altLang="en-US" sz="4000" b="1" smtClean="0"/>
          </a:p>
        </p:txBody>
      </p:sp>
      <p:graphicFrame>
        <p:nvGraphicFramePr>
          <p:cNvPr id="62467"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62496" r:id="rId3" imgW="8327858" imgH="4627265" progId="Excel.Chart.8">
                  <p:embed/>
                </p:oleObj>
              </mc:Choice>
              <mc:Fallback>
                <p:oleObj r:id="rId3" imgW="8327858" imgH="4627265"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2"/>
          <p:cNvSpPr txBox="1">
            <a:spLocks noChangeArrowheads="1"/>
          </p:cNvSpPr>
          <p:nvPr/>
        </p:nvSpPr>
        <p:spPr bwMode="auto">
          <a:xfrm>
            <a:off x="7308850" y="3716338"/>
            <a:ext cx="1177925" cy="1081087"/>
          </a:xfrm>
          <a:prstGeom prst="rect">
            <a:avLst/>
          </a:prstGeom>
          <a:solidFill>
            <a:srgbClr val="FFFFFF"/>
          </a:solidFill>
          <a:ln w="9525">
            <a:solidFill>
              <a:schemeClr val="tx2"/>
            </a:solidFill>
            <a:miter lim="800000"/>
            <a:headEnd/>
            <a:tailEnd/>
          </a:ln>
        </p:spPr>
        <p:txBody>
          <a:bodyPr/>
          <a:lstStyle/>
          <a:p>
            <a:pPr fontAlgn="auto">
              <a:spcBef>
                <a:spcPts val="0"/>
              </a:spcBef>
              <a:spcAft>
                <a:spcPts val="1000"/>
              </a:spcAft>
              <a:defRPr/>
            </a:pPr>
            <a:r>
              <a:rPr lang="en-ZA" altLang="en-US" sz="900" u="heavy" dirty="0">
                <a:solidFill>
                  <a:prstClr val="black"/>
                </a:solidFill>
                <a:uFill>
                  <a:solidFill>
                    <a:srgbClr val="1F497D"/>
                  </a:solidFill>
                </a:uFill>
                <a:latin typeface="+mn-lt"/>
                <a:cs typeface="+mn-cs"/>
              </a:rPr>
              <a:t>Excellent status</a:t>
            </a:r>
          </a:p>
          <a:p>
            <a:pPr fontAlgn="auto">
              <a:spcBef>
                <a:spcPts val="0"/>
              </a:spcBef>
              <a:spcAft>
                <a:spcPts val="1000"/>
              </a:spcAft>
              <a:defRPr/>
            </a:pPr>
            <a:r>
              <a:rPr lang="en-ZA" altLang="en-US" sz="900" u="heavy" dirty="0">
                <a:solidFill>
                  <a:prstClr val="black"/>
                </a:solidFill>
                <a:uFill>
                  <a:solidFill>
                    <a:srgbClr val="00B050"/>
                  </a:solidFill>
                </a:uFill>
                <a:latin typeface="+mn-lt"/>
                <a:cs typeface="+mn-cs"/>
              </a:rPr>
              <a:t>Good status</a:t>
            </a:r>
          </a:p>
          <a:p>
            <a:pPr fontAlgn="auto">
              <a:spcBef>
                <a:spcPts val="0"/>
              </a:spcBef>
              <a:spcAft>
                <a:spcPts val="1000"/>
              </a:spcAft>
              <a:defRPr/>
            </a:pPr>
            <a:r>
              <a:rPr lang="en-ZA" altLang="en-US" sz="900" u="heavy" dirty="0">
                <a:solidFill>
                  <a:prstClr val="black"/>
                </a:solidFill>
                <a:uFill>
                  <a:solidFill>
                    <a:srgbClr val="FFFF00"/>
                  </a:solidFill>
                </a:uFill>
                <a:latin typeface="+mn-lt"/>
                <a:cs typeface="+mn-cs"/>
              </a:rPr>
              <a:t>Very poor status</a:t>
            </a:r>
          </a:p>
          <a:p>
            <a:pPr fontAlgn="auto">
              <a:spcBef>
                <a:spcPts val="0"/>
              </a:spcBef>
              <a:spcAft>
                <a:spcPts val="1000"/>
              </a:spcAft>
              <a:defRPr/>
            </a:pPr>
            <a:r>
              <a:rPr lang="en-ZA" altLang="en-US" sz="900" u="heavy" dirty="0">
                <a:solidFill>
                  <a:prstClr val="black"/>
                </a:solidFill>
                <a:uFill>
                  <a:solidFill>
                    <a:srgbClr val="C00000"/>
                  </a:solidFill>
                </a:uFill>
                <a:latin typeface="+mn-lt"/>
                <a:cs typeface="+mn-cs"/>
              </a:rPr>
              <a:t>Critical status</a:t>
            </a:r>
            <a:endParaRPr lang="en-US" altLang="en-US" u="heavy" dirty="0">
              <a:solidFill>
                <a:prstClr val="black"/>
              </a:solidFill>
              <a:uFill>
                <a:solidFill>
                  <a:srgbClr val="C00000"/>
                </a:solidFill>
              </a:uFill>
              <a:latin typeface="Arial" pitchFamily="34" charset="0"/>
              <a:cs typeface="+mn-cs"/>
            </a:endParaRPr>
          </a:p>
        </p:txBody>
      </p:sp>
      <p:sp>
        <p:nvSpPr>
          <p:cNvPr id="6246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898989"/>
                </a:solidFill>
              </a:rPr>
              <a:t>47</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z="4000" b="1" smtClean="0"/>
              <a:t>GREEN DROP REPORT (2012)</a:t>
            </a:r>
            <a:endParaRPr lang="en-ZA" altLang="en-US" sz="4000" b="1" smtClean="0"/>
          </a:p>
        </p:txBody>
      </p:sp>
      <p:graphicFrame>
        <p:nvGraphicFramePr>
          <p:cNvPr id="63491"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63520" r:id="rId3" imgW="8327858" imgH="4627265" progId="Excel.Chart.8">
                  <p:embed/>
                </p:oleObj>
              </mc:Choice>
              <mc:Fallback>
                <p:oleObj r:id="rId3" imgW="8327858" imgH="4627265"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2"/>
          <p:cNvSpPr txBox="1">
            <a:spLocks noChangeArrowheads="1"/>
          </p:cNvSpPr>
          <p:nvPr/>
        </p:nvSpPr>
        <p:spPr bwMode="auto">
          <a:xfrm>
            <a:off x="7308850" y="2205038"/>
            <a:ext cx="1019175" cy="1079500"/>
          </a:xfrm>
          <a:prstGeom prst="rect">
            <a:avLst/>
          </a:prstGeom>
          <a:solidFill>
            <a:srgbClr val="FFFFFF"/>
          </a:solidFill>
          <a:ln w="9525">
            <a:solidFill>
              <a:srgbClr val="000000"/>
            </a:solidFill>
            <a:miter lim="800000"/>
            <a:headEnd/>
            <a:tailEnd/>
          </a:ln>
        </p:spPr>
        <p:txBody>
          <a:bodyPr/>
          <a:lstStyle/>
          <a:p>
            <a:pPr fontAlgn="auto">
              <a:spcBef>
                <a:spcPts val="0"/>
              </a:spcBef>
              <a:spcAft>
                <a:spcPts val="1000"/>
              </a:spcAft>
              <a:defRPr/>
            </a:pPr>
            <a:r>
              <a:rPr lang="en-ZA" altLang="en-US" sz="900" u="heavy" dirty="0">
                <a:solidFill>
                  <a:prstClr val="black"/>
                </a:solidFill>
                <a:uFill>
                  <a:solidFill>
                    <a:srgbClr val="C00000"/>
                  </a:solidFill>
                </a:uFill>
                <a:latin typeface="+mn-lt"/>
                <a:cs typeface="+mn-cs"/>
              </a:rPr>
              <a:t>Critical risk</a:t>
            </a:r>
          </a:p>
          <a:p>
            <a:pPr fontAlgn="auto">
              <a:spcBef>
                <a:spcPts val="0"/>
              </a:spcBef>
              <a:spcAft>
                <a:spcPts val="1000"/>
              </a:spcAft>
              <a:defRPr/>
            </a:pPr>
            <a:r>
              <a:rPr lang="en-ZA" altLang="en-US" sz="900" u="heavy" dirty="0">
                <a:solidFill>
                  <a:prstClr val="black"/>
                </a:solidFill>
                <a:uFill>
                  <a:solidFill>
                    <a:srgbClr val="F79646">
                      <a:lumMod val="75000"/>
                    </a:srgbClr>
                  </a:solidFill>
                </a:uFill>
                <a:latin typeface="+mn-lt"/>
                <a:cs typeface="+mn-cs"/>
              </a:rPr>
              <a:t>High risk</a:t>
            </a:r>
          </a:p>
          <a:p>
            <a:pPr fontAlgn="auto">
              <a:spcBef>
                <a:spcPts val="0"/>
              </a:spcBef>
              <a:spcAft>
                <a:spcPts val="1000"/>
              </a:spcAft>
              <a:defRPr/>
            </a:pPr>
            <a:r>
              <a:rPr lang="en-ZA" altLang="en-US" sz="900" u="heavy" dirty="0">
                <a:solidFill>
                  <a:prstClr val="black"/>
                </a:solidFill>
                <a:uFill>
                  <a:solidFill>
                    <a:srgbClr val="FFFF00"/>
                  </a:solidFill>
                </a:uFill>
                <a:latin typeface="+mn-lt"/>
                <a:cs typeface="+mn-cs"/>
              </a:rPr>
              <a:t>Medium risk</a:t>
            </a:r>
          </a:p>
          <a:p>
            <a:pPr fontAlgn="auto">
              <a:spcBef>
                <a:spcPts val="0"/>
              </a:spcBef>
              <a:spcAft>
                <a:spcPts val="1000"/>
              </a:spcAft>
              <a:defRPr/>
            </a:pPr>
            <a:r>
              <a:rPr lang="en-ZA" altLang="en-US" sz="900" u="heavy" dirty="0">
                <a:solidFill>
                  <a:prstClr val="black"/>
                </a:solidFill>
                <a:uFill>
                  <a:solidFill>
                    <a:srgbClr val="00B050"/>
                  </a:solidFill>
                </a:uFill>
                <a:latin typeface="+mn-lt"/>
                <a:cs typeface="+mn-cs"/>
              </a:rPr>
              <a:t>Low risk</a:t>
            </a:r>
            <a:endParaRPr lang="en-US" altLang="en-US" u="heavy" dirty="0">
              <a:solidFill>
                <a:prstClr val="black"/>
              </a:solidFill>
              <a:uFill>
                <a:solidFill>
                  <a:srgbClr val="00B050"/>
                </a:solidFill>
              </a:uFill>
              <a:latin typeface="Arial" pitchFamily="34" charset="0"/>
              <a:cs typeface="+mn-cs"/>
            </a:endParaRPr>
          </a:p>
        </p:txBody>
      </p:sp>
      <p:sp>
        <p:nvSpPr>
          <p:cNvPr id="6349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898989"/>
                </a:solidFill>
              </a:rPr>
              <a:t>48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68313" y="260350"/>
            <a:ext cx="8447087" cy="882650"/>
          </a:xfrm>
        </p:spPr>
        <p:txBody>
          <a:bodyPr/>
          <a:lstStyle/>
          <a:p>
            <a:pPr eaLnBrk="1" hangingPunct="1"/>
            <a:r>
              <a:rPr lang="en-ZA" altLang="en-US" sz="3600" b="1" smtClean="0"/>
              <a:t>BASIC SERVICE DELIVERY - REFUSE REMOVAL</a:t>
            </a:r>
          </a:p>
        </p:txBody>
      </p:sp>
      <p:graphicFrame>
        <p:nvGraphicFramePr>
          <p:cNvPr id="64515" name="Content Placeholder 4"/>
          <p:cNvGraphicFramePr>
            <a:graphicFrameLocks noGrp="1"/>
          </p:cNvGraphicFramePr>
          <p:nvPr>
            <p:ph idx="1"/>
          </p:nvPr>
        </p:nvGraphicFramePr>
        <p:xfrm>
          <a:off x="395288" y="1052513"/>
          <a:ext cx="8342312" cy="5307012"/>
        </p:xfrm>
        <a:graphic>
          <a:graphicData uri="http://schemas.openxmlformats.org/presentationml/2006/ole">
            <mc:AlternateContent xmlns:mc="http://schemas.openxmlformats.org/markup-compatibility/2006">
              <mc:Choice xmlns:v="urn:schemas-microsoft-com:vml" Requires="v">
                <p:oleObj spid="_x0000_s64543" r:id="rId3" imgW="8327858" imgH="5066215" progId="Excel.Chart.8">
                  <p:embed/>
                </p:oleObj>
              </mc:Choice>
              <mc:Fallback>
                <p:oleObj r:id="rId3" imgW="8327858" imgH="5066215"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52513"/>
                        <a:ext cx="8342312"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ZA" altLang="en-US" sz="3600" b="1" smtClean="0"/>
              <a:t>SOCIO-ECONOMIC CHALLENGES OF MPUMALANGA</a:t>
            </a:r>
            <a:endParaRPr lang="en-ZA" altLang="en-US" sz="3600" smtClean="0"/>
          </a:p>
        </p:txBody>
      </p:sp>
      <p:sp>
        <p:nvSpPr>
          <p:cNvPr id="8" name="Curved Up Arrow 7"/>
          <p:cNvSpPr/>
          <p:nvPr/>
        </p:nvSpPr>
        <p:spPr>
          <a:xfrm>
            <a:off x="1447800" y="4876800"/>
            <a:ext cx="5181600" cy="1752600"/>
          </a:xfrm>
          <a:prstGeom prst="curved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schemeClr val="tx1"/>
              </a:solidFill>
            </a:endParaRPr>
          </a:p>
        </p:txBody>
      </p:sp>
      <p:graphicFrame>
        <p:nvGraphicFramePr>
          <p:cNvPr id="9" name="Content Placeholder 4"/>
          <p:cNvGraphicFramePr>
            <a:graphicFrameLocks noGrp="1"/>
          </p:cNvGraphicFramePr>
          <p:nvPr>
            <p:ph sz="half" idx="1"/>
          </p:nvPr>
        </p:nvGraphicFramePr>
        <p:xfrm>
          <a:off x="457200" y="1340768"/>
          <a:ext cx="5987008"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p:cNvGraphicFramePr>
            <a:graphicFrameLocks/>
          </p:cNvGraphicFramePr>
          <p:nvPr>
            <p:extLst>
              <p:ext uri="{D42A27DB-BD31-4B8C-83A1-F6EECF244321}">
                <p14:modId xmlns:p14="http://schemas.microsoft.com/office/powerpoint/2010/main" val="1630109036"/>
              </p:ext>
            </p:extLst>
          </p:nvPr>
        </p:nvGraphicFramePr>
        <p:xfrm>
          <a:off x="6300788" y="1600200"/>
          <a:ext cx="2591692"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Left Brace 10"/>
          <p:cNvSpPr/>
          <p:nvPr/>
        </p:nvSpPr>
        <p:spPr>
          <a:xfrm>
            <a:off x="6248400" y="2743200"/>
            <a:ext cx="457200" cy="3429000"/>
          </a:xfrm>
          <a:prstGeom prst="leftBrace">
            <a:avLst/>
          </a:prstGeom>
          <a:ln w="317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ZA"/>
          </a:p>
        </p:txBody>
      </p:sp>
      <p:sp>
        <p:nvSpPr>
          <p:cNvPr id="19463"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0" grpId="0">
        <p:bldAsOne/>
      </p:bldGraphic>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rtlCol="0">
            <a:normAutofit/>
          </a:bodyPr>
          <a:lstStyle/>
          <a:p>
            <a:pPr eaLnBrk="1" fontAlgn="auto" hangingPunct="1">
              <a:spcAft>
                <a:spcPts val="0"/>
              </a:spcAft>
              <a:defRPr/>
            </a:pPr>
            <a:r>
              <a:rPr lang="en-ZA" sz="3600" b="1" dirty="0" smtClean="0"/>
              <a:t>BASIC SERVICE DELIVERY</a:t>
            </a:r>
            <a:br>
              <a:rPr lang="en-ZA" sz="3600" b="1" dirty="0" smtClean="0"/>
            </a:br>
            <a:r>
              <a:rPr lang="en-ZA" sz="2000" b="1" dirty="0" smtClean="0">
                <a:latin typeface="+mn-lt"/>
              </a:rPr>
              <a:t>Household Services Index by Local municipal area, 2001 - 2011</a:t>
            </a:r>
            <a:endParaRPr lang="en-ZA" sz="2000" b="1" dirty="0">
              <a:latin typeface="+mn-lt"/>
            </a:endParaRPr>
          </a:p>
        </p:txBody>
      </p:sp>
      <p:graphicFrame>
        <p:nvGraphicFramePr>
          <p:cNvPr id="65539" name="Content Placeholder 6"/>
          <p:cNvGraphicFramePr>
            <a:graphicFrameLocks noGrp="1"/>
          </p:cNvGraphicFramePr>
          <p:nvPr>
            <p:ph idx="1"/>
          </p:nvPr>
        </p:nvGraphicFramePr>
        <p:xfrm>
          <a:off x="406400" y="1244600"/>
          <a:ext cx="8483600" cy="5187950"/>
        </p:xfrm>
        <a:graphic>
          <a:graphicData uri="http://schemas.openxmlformats.org/presentationml/2006/ole">
            <mc:AlternateContent xmlns:mc="http://schemas.openxmlformats.org/markup-compatibility/2006">
              <mc:Choice xmlns:v="urn:schemas-microsoft-com:vml" Requires="v">
                <p:oleObj spid="_x0000_s65567" r:id="rId3" imgW="8480271" imgH="5188146" progId="Excel.Chart.8">
                  <p:embed/>
                </p:oleObj>
              </mc:Choice>
              <mc:Fallback>
                <p:oleObj r:id="rId3" imgW="8480271" imgH="5188146"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244600"/>
                        <a:ext cx="84836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0"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50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68313" y="-531813"/>
            <a:ext cx="8218487" cy="1949451"/>
          </a:xfrm>
        </p:spPr>
        <p:txBody>
          <a:bodyPr/>
          <a:lstStyle/>
          <a:p>
            <a:pPr eaLnBrk="1" hangingPunct="1"/>
            <a:r>
              <a:rPr lang="en-US" altLang="en-US" sz="3600" b="1" smtClean="0"/>
              <a:t>HUMAN SETTLEMENTS</a:t>
            </a:r>
          </a:p>
        </p:txBody>
      </p:sp>
      <p:sp>
        <p:nvSpPr>
          <p:cNvPr id="3" name="Content Placeholder 2"/>
          <p:cNvSpPr>
            <a:spLocks noGrp="1"/>
          </p:cNvSpPr>
          <p:nvPr>
            <p:ph idx="1"/>
          </p:nvPr>
        </p:nvSpPr>
        <p:spPr>
          <a:xfrm>
            <a:off x="395288" y="765175"/>
            <a:ext cx="8291512" cy="5360988"/>
          </a:xfrm>
        </p:spPr>
        <p:txBody>
          <a:bodyPr rtlCol="0">
            <a:normAutofit fontScale="85000" lnSpcReduction="20000"/>
          </a:bodyPr>
          <a:lstStyle/>
          <a:p>
            <a:pPr algn="just" eaLnBrk="1" fontAlgn="auto" hangingPunct="1">
              <a:spcBef>
                <a:spcPts val="1200"/>
              </a:spcBef>
              <a:spcAft>
                <a:spcPts val="0"/>
              </a:spcAft>
              <a:buFont typeface="Arial" panose="020B0604020202020204" pitchFamily="34" charset="0"/>
              <a:buChar char="•"/>
              <a:defRPr/>
            </a:pPr>
            <a:r>
              <a:rPr lang="en-US" sz="24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000" dirty="0" smtClean="0"/>
              <a:t>Increased from R1.2 billion in 2010/11 to R1.8 billion this year – average increase of 10.7% pa </a:t>
            </a:r>
          </a:p>
          <a:p>
            <a:pPr lvl="1" algn="just" eaLnBrk="1" fontAlgn="auto" hangingPunct="1">
              <a:spcBef>
                <a:spcPts val="1200"/>
              </a:spcBef>
              <a:spcAft>
                <a:spcPts val="0"/>
              </a:spcAft>
              <a:buFont typeface="Arial" panose="020B0604020202020204" pitchFamily="34" charset="0"/>
              <a:buChar char="–"/>
              <a:defRPr/>
            </a:pPr>
            <a:r>
              <a:rPr lang="en-US" sz="2000" dirty="0" smtClean="0"/>
              <a:t>4.9% of the MPG budget of R37 billion this year </a:t>
            </a:r>
          </a:p>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ZA" sz="2000" dirty="0" smtClean="0"/>
              <a:t>Important role to address integrated human settlements and more specifically the informal housing backlog in the province</a:t>
            </a:r>
            <a:endParaRPr lang="en-ZA" sz="2000" dirty="0"/>
          </a:p>
          <a:p>
            <a:pPr lvl="1" algn="just" eaLnBrk="1" fontAlgn="auto" hangingPunct="1">
              <a:spcBef>
                <a:spcPts val="1200"/>
              </a:spcBef>
              <a:spcAft>
                <a:spcPts val="0"/>
              </a:spcAft>
              <a:buFont typeface="Arial" panose="020B0604020202020204" pitchFamily="34" charset="0"/>
              <a:buChar char="–"/>
              <a:defRPr/>
            </a:pPr>
            <a:r>
              <a:rPr lang="en-ZA" sz="2000" dirty="0" smtClean="0"/>
              <a:t>Percentage of households in informal dwellings improved from 10.9% in 2011 (Census figure – backlog number almost 120 000 houses) to 8.2% in 2013 (General Household figure of </a:t>
            </a:r>
            <a:r>
              <a:rPr lang="en-ZA" sz="2000" dirty="0" err="1" smtClean="0"/>
              <a:t>StatsSA</a:t>
            </a:r>
            <a:r>
              <a:rPr lang="en-ZA" sz="2000" dirty="0" smtClean="0"/>
              <a:t>)</a:t>
            </a:r>
            <a:endParaRPr lang="en-ZA" sz="2000" dirty="0"/>
          </a:p>
          <a:p>
            <a:pPr lvl="1" algn="just" eaLnBrk="1" fontAlgn="auto" hangingPunct="1">
              <a:spcBef>
                <a:spcPts val="1200"/>
              </a:spcBef>
              <a:spcAft>
                <a:spcPts val="0"/>
              </a:spcAft>
              <a:buFont typeface="Arial" panose="020B0604020202020204" pitchFamily="34" charset="0"/>
              <a:buChar char="–"/>
              <a:defRPr/>
            </a:pPr>
            <a:r>
              <a:rPr lang="en-ZA" sz="2000" dirty="0" smtClean="0"/>
              <a:t>High backlogs in terms of % of households in informal housing – </a:t>
            </a:r>
            <a:r>
              <a:rPr lang="en-ZA" sz="2000" dirty="0" err="1" smtClean="0"/>
              <a:t>Dipaleseng</a:t>
            </a:r>
            <a:r>
              <a:rPr lang="en-ZA" sz="2000" dirty="0" smtClean="0"/>
              <a:t>, Govan Mbeki, </a:t>
            </a:r>
            <a:r>
              <a:rPr lang="en-ZA" sz="2000" dirty="0" err="1" smtClean="0"/>
              <a:t>Lekwa</a:t>
            </a:r>
            <a:r>
              <a:rPr lang="en-ZA" sz="2000" dirty="0" smtClean="0"/>
              <a:t>, </a:t>
            </a:r>
            <a:r>
              <a:rPr lang="en-ZA" sz="2000" dirty="0" err="1" smtClean="0"/>
              <a:t>Thaba</a:t>
            </a:r>
            <a:r>
              <a:rPr lang="en-ZA" sz="2000" dirty="0" smtClean="0"/>
              <a:t> </a:t>
            </a:r>
            <a:r>
              <a:rPr lang="en-ZA" sz="2000" dirty="0" err="1" smtClean="0"/>
              <a:t>Chweu</a:t>
            </a:r>
            <a:r>
              <a:rPr lang="en-ZA" sz="2000" dirty="0" smtClean="0"/>
              <a:t>, </a:t>
            </a:r>
            <a:r>
              <a:rPr lang="en-ZA" sz="2000" dirty="0" err="1" smtClean="0"/>
              <a:t>Emalahleni</a:t>
            </a:r>
            <a:r>
              <a:rPr lang="en-ZA" sz="2000" dirty="0" smtClean="0"/>
              <a:t>, Victor </a:t>
            </a:r>
            <a:r>
              <a:rPr lang="en-ZA" sz="2000" dirty="0" err="1" smtClean="0"/>
              <a:t>Khanye</a:t>
            </a:r>
            <a:r>
              <a:rPr lang="en-ZA" sz="2000" dirty="0" smtClean="0"/>
              <a:t>, Steve </a:t>
            </a:r>
            <a:r>
              <a:rPr lang="en-ZA" sz="2000" dirty="0" err="1" smtClean="0"/>
              <a:t>Tshwete</a:t>
            </a:r>
            <a:r>
              <a:rPr lang="en-ZA" sz="2000" dirty="0" smtClean="0"/>
              <a:t>, </a:t>
            </a:r>
            <a:r>
              <a:rPr lang="en-ZA" sz="2000" dirty="0" err="1" smtClean="0"/>
              <a:t>Msukaligwa</a:t>
            </a:r>
            <a:r>
              <a:rPr lang="en-ZA" sz="2000" dirty="0" smtClean="0"/>
              <a:t> and </a:t>
            </a:r>
            <a:r>
              <a:rPr lang="en-ZA" sz="2000" dirty="0" err="1" smtClean="0"/>
              <a:t>Umjindi</a:t>
            </a:r>
            <a:endParaRPr lang="en-ZA" sz="2000" dirty="0" smtClean="0"/>
          </a:p>
          <a:p>
            <a:pPr lvl="1" algn="just" eaLnBrk="1" fontAlgn="auto" hangingPunct="1">
              <a:spcBef>
                <a:spcPts val="1200"/>
              </a:spcBef>
              <a:spcAft>
                <a:spcPts val="0"/>
              </a:spcAft>
              <a:buFont typeface="Arial" panose="020B0604020202020204" pitchFamily="34" charset="0"/>
              <a:buChar char="–"/>
              <a:defRPr/>
            </a:pPr>
            <a:r>
              <a:rPr lang="en-ZA" sz="2000" dirty="0" smtClean="0"/>
              <a:t>Should also take the population growth of municipal areas into account with planning &amp; budgeting – especially high population growth areas such as Steve </a:t>
            </a:r>
            <a:r>
              <a:rPr lang="en-ZA" sz="2000" dirty="0" err="1" smtClean="0"/>
              <a:t>Tshwete</a:t>
            </a:r>
            <a:r>
              <a:rPr lang="en-ZA" sz="2000" dirty="0" smtClean="0"/>
              <a:t>, </a:t>
            </a:r>
            <a:r>
              <a:rPr lang="en-ZA" sz="2000" dirty="0" err="1" smtClean="0"/>
              <a:t>Emalahleni</a:t>
            </a:r>
            <a:r>
              <a:rPr lang="en-ZA" sz="2000" dirty="0" smtClean="0"/>
              <a:t>, Victor </a:t>
            </a:r>
            <a:r>
              <a:rPr lang="en-ZA" sz="2000" dirty="0" err="1" smtClean="0"/>
              <a:t>Khanye</a:t>
            </a:r>
            <a:r>
              <a:rPr lang="en-ZA" sz="2000" dirty="0" smtClean="0"/>
              <a:t>, Govan Mbeki, </a:t>
            </a:r>
            <a:r>
              <a:rPr lang="en-ZA" sz="2000" dirty="0" err="1" smtClean="0"/>
              <a:t>Umjindi</a:t>
            </a:r>
            <a:r>
              <a:rPr lang="en-ZA" sz="2000" dirty="0" smtClean="0"/>
              <a:t> and </a:t>
            </a:r>
            <a:r>
              <a:rPr lang="en-ZA" sz="2000" dirty="0" err="1" smtClean="0"/>
              <a:t>Mbombela</a:t>
            </a:r>
            <a:r>
              <a:rPr lang="en-ZA" sz="2000" dirty="0" smtClean="0"/>
              <a:t> (top 3 all from Nkangala and 4 urban areas all high population growth areas) </a:t>
            </a:r>
            <a:r>
              <a:rPr lang="en-US" sz="2000" dirty="0" smtClean="0"/>
              <a:t>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66564"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solidFill>
                  <a:srgbClr val="898989"/>
                </a:solidFill>
                <a:latin typeface="Book Antiqua" pitchFamily="18" charset="0"/>
              </a:rPr>
              <a:t>51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531813"/>
            <a:ext cx="8218487" cy="1949451"/>
          </a:xfrm>
        </p:spPr>
        <p:txBody>
          <a:bodyPr/>
          <a:lstStyle/>
          <a:p>
            <a:pPr eaLnBrk="1" hangingPunct="1"/>
            <a:r>
              <a:rPr lang="en-US" altLang="en-US" sz="3600" b="1" smtClean="0"/>
              <a:t>COGTA</a:t>
            </a:r>
          </a:p>
        </p:txBody>
      </p:sp>
      <p:sp>
        <p:nvSpPr>
          <p:cNvPr id="3" name="Content Placeholder 2"/>
          <p:cNvSpPr>
            <a:spLocks noGrp="1"/>
          </p:cNvSpPr>
          <p:nvPr>
            <p:ph idx="1"/>
          </p:nvPr>
        </p:nvSpPr>
        <p:spPr>
          <a:xfrm>
            <a:off x="395288" y="692150"/>
            <a:ext cx="8291512" cy="5434013"/>
          </a:xfrm>
        </p:spPr>
        <p:txBody>
          <a:bodyPr rtlCol="0">
            <a:normAutofit fontScale="85000" lnSpcReduction="10000"/>
          </a:bodyPr>
          <a:lstStyle/>
          <a:p>
            <a:pPr algn="just" eaLnBrk="1" fontAlgn="auto" hangingPunct="1">
              <a:spcBef>
                <a:spcPts val="1200"/>
              </a:spcBef>
              <a:spcAft>
                <a:spcPts val="0"/>
              </a:spcAft>
              <a:buFont typeface="Arial" panose="020B0604020202020204" pitchFamily="34" charset="0"/>
              <a:buChar char="•"/>
              <a:defRPr/>
            </a:pPr>
            <a:r>
              <a:rPr lang="en-US" sz="24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000" dirty="0" smtClean="0"/>
              <a:t>Increased from R390 million in 2010/11 to R473 million this year – average increase of only 4.9% pa (below the CPI)</a:t>
            </a:r>
          </a:p>
          <a:p>
            <a:pPr lvl="1" algn="just" eaLnBrk="1" fontAlgn="auto" hangingPunct="1">
              <a:spcBef>
                <a:spcPts val="1200"/>
              </a:spcBef>
              <a:spcAft>
                <a:spcPts val="0"/>
              </a:spcAft>
              <a:buFont typeface="Arial" panose="020B0604020202020204" pitchFamily="34" charset="0"/>
              <a:buChar char="–"/>
              <a:defRPr/>
            </a:pPr>
            <a:r>
              <a:rPr lang="en-US" sz="2000" dirty="0" smtClean="0"/>
              <a:t>1.3% of the MPG budget of R37 billion this year </a:t>
            </a:r>
          </a:p>
          <a:p>
            <a:pPr lvl="1" algn="just" eaLnBrk="1" fontAlgn="auto" hangingPunct="1">
              <a:spcBef>
                <a:spcPts val="1200"/>
              </a:spcBef>
              <a:spcAft>
                <a:spcPts val="0"/>
              </a:spcAft>
              <a:buFont typeface="Arial" panose="020B0604020202020204" pitchFamily="34" charset="0"/>
              <a:buChar char="–"/>
              <a:defRPr/>
            </a:pPr>
            <a:r>
              <a:rPr lang="en-US" sz="2000" dirty="0" smtClean="0"/>
              <a:t>Compensation of employees – three quarters of budget</a:t>
            </a:r>
          </a:p>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ZA" sz="2000" dirty="0" smtClean="0"/>
              <a:t>Integrated municipal support - central role in assistance/support to Municipalities in terms of improving service delivery – back to the basics! Close cooperation and collaboration with other Departments such as Provincial Treasury </a:t>
            </a:r>
            <a:r>
              <a:rPr lang="en-ZA" sz="2000" dirty="0"/>
              <a:t>– </a:t>
            </a:r>
            <a:r>
              <a:rPr lang="en-ZA" sz="2000" dirty="0" smtClean="0"/>
              <a:t>Municipalities should </a:t>
            </a:r>
            <a:r>
              <a:rPr lang="en-ZA" sz="2000" dirty="0"/>
              <a:t>respond to the basic service delivery and socio-economic challenges of their respective </a:t>
            </a:r>
            <a:r>
              <a:rPr lang="en-ZA" sz="2000" dirty="0" smtClean="0"/>
              <a:t>localities/areas</a:t>
            </a:r>
          </a:p>
          <a:p>
            <a:pPr lvl="1" algn="just" eaLnBrk="1" fontAlgn="auto" hangingPunct="1">
              <a:spcBef>
                <a:spcPts val="1200"/>
              </a:spcBef>
              <a:spcAft>
                <a:spcPts val="0"/>
              </a:spcAft>
              <a:buFont typeface="Arial" panose="020B0604020202020204" pitchFamily="34" charset="0"/>
              <a:buChar char="–"/>
              <a:defRPr/>
            </a:pPr>
            <a:r>
              <a:rPr lang="en-ZA" sz="2000" dirty="0" smtClean="0"/>
              <a:t>Importance of ensuring credible IDPs &amp; LED strategies of Municipalities – capacity building of IDP &amp; LED Managers </a:t>
            </a:r>
          </a:p>
          <a:p>
            <a:pPr lvl="1" algn="just" eaLnBrk="1" fontAlgn="auto" hangingPunct="1">
              <a:spcBef>
                <a:spcPts val="1200"/>
              </a:spcBef>
              <a:spcAft>
                <a:spcPts val="0"/>
              </a:spcAft>
              <a:buFont typeface="Arial" panose="020B0604020202020204" pitchFamily="34" charset="0"/>
              <a:buChar char="–"/>
              <a:defRPr/>
            </a:pPr>
            <a:r>
              <a:rPr lang="en-ZA" sz="2000" dirty="0" smtClean="0"/>
              <a:t>Importance of increasing the LED status of Municipalities – ensuring functional LED Units, active &amp; representative LED Forums, development and implementation of viable &amp; relevant LED strategies responding to the socio-economic challenges of their respective localities/areas</a:t>
            </a:r>
            <a:endParaRPr lang="en-ZA" sz="2000" dirty="0"/>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67588"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solidFill>
                  <a:srgbClr val="898989"/>
                </a:solidFill>
                <a:latin typeface="Book Antiqua" pitchFamily="18" charset="0"/>
              </a:rPr>
              <a:t>52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0113"/>
          </a:xfrm>
        </p:spPr>
        <p:txBody>
          <a:bodyPr rtlCol="0">
            <a:normAutofit fontScale="90000"/>
          </a:bodyPr>
          <a:lstStyle/>
          <a:p>
            <a:pPr eaLnBrk="1" fontAlgn="auto" hangingPunct="1">
              <a:spcAft>
                <a:spcPts val="0"/>
              </a:spcAft>
              <a:defRPr/>
            </a:pPr>
            <a:r>
              <a:rPr lang="en-US" sz="3600" b="1" dirty="0" smtClean="0"/>
              <a:t>NATIONAL TREASURY ALLOCATIONS, MPG EXPENDITURE &amp; SASSA GRANTS</a:t>
            </a:r>
            <a:endParaRPr lang="en-US" sz="3600" b="1" dirty="0"/>
          </a:p>
        </p:txBody>
      </p:sp>
      <p:graphicFrame>
        <p:nvGraphicFramePr>
          <p:cNvPr id="6" name="Content Placeholder 5"/>
          <p:cNvGraphicFramePr>
            <a:graphicFrameLocks noGrp="1"/>
          </p:cNvGraphicFramePr>
          <p:nvPr>
            <p:ph idx="1"/>
          </p:nvPr>
        </p:nvGraphicFramePr>
        <p:xfrm>
          <a:off x="539750" y="1125538"/>
          <a:ext cx="8229600" cy="4897433"/>
        </p:xfrm>
        <a:graphic>
          <a:graphicData uri="http://schemas.openxmlformats.org/drawingml/2006/table">
            <a:tbl>
              <a:tblPr firstRow="1" bandRow="1">
                <a:tableStyleId>{5C22544A-7EE6-4342-B048-85BDC9FD1C3A}</a:tableStyleId>
              </a:tblPr>
              <a:tblGrid>
                <a:gridCol w="1944216"/>
                <a:gridCol w="1571346"/>
                <a:gridCol w="1571346"/>
                <a:gridCol w="1571346"/>
                <a:gridCol w="1571346"/>
              </a:tblGrid>
              <a:tr h="236615">
                <a:tc>
                  <a:txBody>
                    <a:bodyPr/>
                    <a:lstStyle/>
                    <a:p>
                      <a:r>
                        <a:rPr lang="en-ZA" sz="1200" b="1" dirty="0" smtClean="0">
                          <a:solidFill>
                            <a:schemeClr val="tx1"/>
                          </a:solidFill>
                        </a:rPr>
                        <a:t>Local municipal</a:t>
                      </a:r>
                      <a:r>
                        <a:rPr lang="en-ZA" sz="1200" b="1" baseline="0" dirty="0" smtClean="0">
                          <a:solidFill>
                            <a:schemeClr val="tx1"/>
                          </a:solidFill>
                        </a:rPr>
                        <a:t> area</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gridSpan="2">
                  <a:txBody>
                    <a:bodyPr/>
                    <a:lstStyle/>
                    <a:p>
                      <a:pPr algn="ctr"/>
                      <a:r>
                        <a:rPr lang="en-ZA" sz="1200" b="1" dirty="0" smtClean="0">
                          <a:solidFill>
                            <a:schemeClr val="tx1"/>
                          </a:solidFill>
                        </a:rPr>
                        <a:t>National Treasury allocation</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hMerge="1">
                  <a:txBody>
                    <a:bodyPr/>
                    <a:lstStyle/>
                    <a:p>
                      <a:pPr algn="ctr"/>
                      <a:endParaRPr lang="en-ZA"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algn="ctr"/>
                      <a:r>
                        <a:rPr lang="en-ZA" sz="1200" b="1" dirty="0" smtClean="0">
                          <a:solidFill>
                            <a:schemeClr val="tx1"/>
                          </a:solidFill>
                        </a:rPr>
                        <a:t>MPG expenditure</a:t>
                      </a:r>
                    </a:p>
                    <a:p>
                      <a:pPr algn="ctr"/>
                      <a:endParaRPr lang="en-ZA" sz="1200" b="1" dirty="0" smtClean="0">
                        <a:solidFill>
                          <a:schemeClr val="tx1"/>
                        </a:solidFill>
                      </a:endParaRPr>
                    </a:p>
                    <a:p>
                      <a:pPr algn="ctr"/>
                      <a:r>
                        <a:rPr lang="en-ZA" sz="1200" b="1" dirty="0" smtClean="0">
                          <a:solidFill>
                            <a:schemeClr val="tx1"/>
                          </a:solidFill>
                        </a:rPr>
                        <a:t>2013/14</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algn="ctr"/>
                      <a:r>
                        <a:rPr lang="en-ZA" sz="1200" b="1" dirty="0" smtClean="0">
                          <a:solidFill>
                            <a:schemeClr val="tx1"/>
                          </a:solidFill>
                        </a:rPr>
                        <a:t>SASSA grants</a:t>
                      </a:r>
                    </a:p>
                    <a:p>
                      <a:pPr algn="ctr"/>
                      <a:endParaRPr lang="en-ZA" sz="1200" b="1" dirty="0" smtClean="0">
                        <a:solidFill>
                          <a:schemeClr val="tx1"/>
                        </a:solidFill>
                      </a:endParaRPr>
                    </a:p>
                    <a:p>
                      <a:pPr algn="ctr"/>
                      <a:r>
                        <a:rPr lang="en-ZA" sz="1200" b="1" dirty="0" smtClean="0">
                          <a:solidFill>
                            <a:schemeClr val="tx1"/>
                          </a:solidFill>
                        </a:rPr>
                        <a:t>2013/14</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401747">
                <a:tc>
                  <a:txBody>
                    <a:bodyPr/>
                    <a:lstStyle/>
                    <a:p>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baseline="0" dirty="0" smtClean="0"/>
                        <a:t>Equitable share</a:t>
                      </a:r>
                    </a:p>
                    <a:p>
                      <a:pPr algn="ctr"/>
                      <a:r>
                        <a:rPr lang="en-ZA" sz="1200" b="1" baseline="0" dirty="0" smtClean="0"/>
                        <a:t>2013/14</a:t>
                      </a:r>
                      <a:endParaRPr lang="en-ZA" sz="1200" b="1"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t>Infrastructure grant</a:t>
                      </a:r>
                    </a:p>
                    <a:p>
                      <a:pPr algn="ctr"/>
                      <a:r>
                        <a:rPr lang="en-ZA" sz="1200" b="1" dirty="0" smtClean="0"/>
                        <a:t>2013/14</a:t>
                      </a:r>
                      <a:endParaRPr lang="en-ZA" sz="1200" b="1"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36615">
                <a:tc>
                  <a:txBody>
                    <a:bodyPr/>
                    <a:lstStyle/>
                    <a:p>
                      <a:r>
                        <a:rPr lang="en-ZA" sz="1200" b="1" dirty="0" smtClean="0">
                          <a:solidFill>
                            <a:schemeClr val="tx1"/>
                          </a:solidFill>
                        </a:rPr>
                        <a:t>Chief Albert Luthuli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R171.5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R88.1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R1 084.8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R766.0</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Msukaligwa</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R109.0</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R66.1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R750.0</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R243.6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Mkhondo</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R110.7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R69.1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R788.5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R371.2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Dr Pixley Ka Isaka Seme</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R85.6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R30.6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R417.3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R131.6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Lekwa</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R81.4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R43.5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R539.5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R167.8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Dipaleseng</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R46.1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R20.6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R148.3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R81.9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Govan Mbeki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R191.1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R87.2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R1 063.7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smtClean="0"/>
                        <a:t>R273.3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6615">
                <a:tc>
                  <a:txBody>
                    <a:bodyPr/>
                    <a:lstStyle/>
                    <a:p>
                      <a:r>
                        <a:rPr lang="en-ZA" sz="1200" b="1" dirty="0" smtClean="0">
                          <a:solidFill>
                            <a:schemeClr val="tx1"/>
                          </a:solidFill>
                        </a:rPr>
                        <a:t>Victor Khanye</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R54.2</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R24.9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R424.8</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R100.0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Emalahleni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R192.5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R102.1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R1 804.5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R639.5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Steve Tshwete</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R92.6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R57.8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R972.3</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R548.2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Emakhazeni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R38.5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R16.3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R436.1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R100.0</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Thembisile Hani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R237.0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R109.3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R1 322.2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R441.5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Dr JS Moroka</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R248.2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R115.1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R1 146.5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R773.0</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Thaba Chweu</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R81.2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R55.2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R562.8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R199.9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Mbombela</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R342.2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R385.6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R3 040.3</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R863.7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Umjindi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R52.3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R62.9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R393.6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R130.8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Nkomazi</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R290.8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R220.5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R1 841.0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R826.8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615">
                <a:tc>
                  <a:txBody>
                    <a:bodyPr/>
                    <a:lstStyle/>
                    <a:p>
                      <a:r>
                        <a:rPr lang="en-ZA" sz="1200" b="1" dirty="0" smtClean="0">
                          <a:solidFill>
                            <a:schemeClr val="tx1"/>
                          </a:solidFill>
                        </a:rPr>
                        <a:t>Bushbuckridge</a:t>
                      </a:r>
                      <a:endParaRPr lang="en-ZA" sz="1200" b="1" dirty="0">
                        <a:solidFill>
                          <a:schemeClr val="tx1"/>
                        </a:solidFill>
                      </a:endParaRPr>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r>
                        <a:rPr lang="en-ZA" sz="1200" dirty="0" smtClean="0"/>
                        <a:t>R485.3</a:t>
                      </a:r>
                      <a:r>
                        <a:rPr lang="en-ZA" sz="1200" baseline="0" dirty="0" smtClean="0"/>
                        <a:t>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R362.8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R3 008.8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ZA" sz="1200" dirty="0" smtClean="0"/>
                        <a:t>R1 475.2 million</a:t>
                      </a:r>
                      <a:endParaRPr lang="en-ZA" sz="1200" dirty="0"/>
                    </a:p>
                  </a:txBody>
                  <a:tcPr marL="90000" marR="90000" marT="17994" marB="179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8735" name="Slide Number Placeholder 3"/>
          <p:cNvSpPr>
            <a:spLocks noGrp="1"/>
          </p:cNvSpPr>
          <p:nvPr>
            <p:ph type="sldNum" sz="quarter" idx="12"/>
          </p:nvPr>
        </p:nvSpPr>
        <p:spPr bwMode="auto">
          <a:xfrm>
            <a:off x="3733800" y="63246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000000"/>
                </a:solidFill>
              </a:rPr>
              <a:t>53</a:t>
            </a:r>
            <a:endParaRPr lang="en-ZA" altLang="en-US" sz="1600" dirty="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95288" y="188913"/>
            <a:ext cx="8424862" cy="503237"/>
          </a:xfrm>
        </p:spPr>
        <p:txBody>
          <a:bodyPr/>
          <a:lstStyle/>
          <a:p>
            <a:pPr eaLnBrk="1" hangingPunct="1"/>
            <a:r>
              <a:rPr lang="en-ZA" altLang="en-US" sz="3200" b="1" smtClean="0"/>
              <a:t>CRITICAL QUESTIONS – RESPONSES FROM MUNICIPALITIES</a:t>
            </a:r>
          </a:p>
        </p:txBody>
      </p:sp>
      <p:graphicFrame>
        <p:nvGraphicFramePr>
          <p:cNvPr id="5" name="Content Placeholder 4"/>
          <p:cNvGraphicFramePr>
            <a:graphicFrameLocks noGrp="1"/>
          </p:cNvGraphicFramePr>
          <p:nvPr>
            <p:ph idx="1"/>
          </p:nvPr>
        </p:nvGraphicFramePr>
        <p:xfrm>
          <a:off x="395288" y="1125538"/>
          <a:ext cx="8424862" cy="4805360"/>
        </p:xfrm>
        <a:graphic>
          <a:graphicData uri="http://schemas.openxmlformats.org/drawingml/2006/table">
            <a:tbl>
              <a:tblPr firstRow="1" firstCol="1" bandRow="1">
                <a:effectLst/>
                <a:tableStyleId>{5C22544A-7EE6-4342-B048-85BDC9FD1C3A}</a:tableStyleId>
              </a:tblPr>
              <a:tblGrid>
                <a:gridCol w="5472562"/>
                <a:gridCol w="984100"/>
                <a:gridCol w="984100"/>
                <a:gridCol w="984100"/>
              </a:tblGrid>
              <a:tr h="323948">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u="sng" dirty="0" smtClean="0">
                          <a:solidFill>
                            <a:sysClr val="windowText" lastClr="000000"/>
                          </a:solidFill>
                          <a:effectLst/>
                          <a:latin typeface="+mn-lt"/>
                          <a:ea typeface="Calibri"/>
                          <a:cs typeface="Times New Roman"/>
                        </a:rPr>
                        <a:t>1.    INVESTMENT AND BUSINESS</a:t>
                      </a:r>
                      <a:endParaRPr lang="en-ZA" sz="1400" dirty="0" smtClean="0">
                        <a:solidFill>
                          <a:sysClr val="windowText" lastClr="000000"/>
                        </a:solidFill>
                        <a:effectLst/>
                        <a:latin typeface="Calibri"/>
                        <a:ea typeface="Calibri"/>
                        <a:cs typeface="Times New Roman"/>
                      </a:endParaRPr>
                    </a:p>
                    <a:p>
                      <a:pPr algn="just">
                        <a:spcAft>
                          <a:spcPts val="0"/>
                        </a:spcAft>
                      </a:pPr>
                      <a:endParaRPr lang="en-ZA" sz="1400"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3">
                  <a:txBody>
                    <a:bodyPr/>
                    <a:lstStyle/>
                    <a:p>
                      <a:pPr algn="ctr">
                        <a:lnSpc>
                          <a:spcPct val="115000"/>
                        </a:lnSpc>
                        <a:spcBef>
                          <a:spcPts val="300"/>
                        </a:spcBef>
                        <a:spcAft>
                          <a:spcPts val="0"/>
                        </a:spcAft>
                      </a:pPr>
                      <a:r>
                        <a:rPr lang="en-ZA" sz="1100" b="1" dirty="0" smtClean="0">
                          <a:solidFill>
                            <a:sysClr val="windowText" lastClr="000000"/>
                          </a:solidFill>
                          <a:effectLst/>
                          <a:latin typeface="Book Antiqua"/>
                          <a:ea typeface="Calibri"/>
                          <a:cs typeface="Times New Roman"/>
                        </a:rPr>
                        <a:t>Responses</a:t>
                      </a:r>
                      <a:endParaRPr lang="en-ZA" sz="1100" dirty="0">
                        <a:solidFill>
                          <a:sysClr val="windowText" lastClr="000000"/>
                        </a:solidFill>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300"/>
                        </a:spcBef>
                        <a:spcAft>
                          <a:spcPts val="0"/>
                        </a:spcAft>
                      </a:pPr>
                      <a:endParaRPr lang="en-ZA"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300"/>
                        </a:spcBef>
                        <a:spcAft>
                          <a:spcPts val="0"/>
                        </a:spcAft>
                      </a:pPr>
                      <a:endParaRPr lang="en-ZA"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23948">
                <a:tc vMerge="1">
                  <a:txBody>
                    <a:bodyPr/>
                    <a:lstStyle/>
                    <a:p>
                      <a:endParaRPr lang="en-ZA"/>
                    </a:p>
                  </a:txBody>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Poor</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Average</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Good</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31931">
                <a:tc>
                  <a:txBody>
                    <a:bodyPr/>
                    <a:lstStyle/>
                    <a:p>
                      <a:pPr marL="270510" indent="-270510" algn="just">
                        <a:lnSpc>
                          <a:spcPct val="115000"/>
                        </a:lnSpc>
                        <a:spcBef>
                          <a:spcPts val="300"/>
                        </a:spcBef>
                        <a:spcAft>
                          <a:spcPts val="0"/>
                        </a:spcAft>
                      </a:pPr>
                      <a:r>
                        <a:rPr lang="en-ZA" sz="1400" b="0" dirty="0" smtClean="0">
                          <a:solidFill>
                            <a:sysClr val="windowText" lastClr="000000"/>
                          </a:solidFill>
                          <a:effectLst/>
                          <a:latin typeface="Book Antiqua"/>
                          <a:ea typeface="Calibri"/>
                          <a:cs typeface="Times New Roman"/>
                        </a:rPr>
                        <a:t>1.1 </a:t>
                      </a:r>
                      <a:r>
                        <a:rPr lang="en-ZA" sz="1400" b="0" dirty="0">
                          <a:solidFill>
                            <a:sysClr val="windowText" lastClr="000000"/>
                          </a:solidFill>
                          <a:effectLst/>
                          <a:latin typeface="Book Antiqua"/>
                          <a:ea typeface="Calibri"/>
                          <a:cs typeface="Times New Roman"/>
                        </a:rPr>
                        <a:t>	What is the perception by the public of the Municipality?</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800" dirty="0"/>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800" dirty="0"/>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800" dirty="0"/>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dirty="0" smtClean="0">
                          <a:solidFill>
                            <a:sysClr val="windowText" lastClr="000000"/>
                          </a:solidFill>
                          <a:effectLst/>
                          <a:latin typeface="Book Antiqua"/>
                          <a:ea typeface="Calibri"/>
                          <a:cs typeface="Times New Roman"/>
                        </a:rPr>
                        <a:t>1.2 </a:t>
                      </a:r>
                      <a:r>
                        <a:rPr lang="en-ZA" sz="1400" b="0" dirty="0">
                          <a:solidFill>
                            <a:sysClr val="windowText" lastClr="000000"/>
                          </a:solidFill>
                          <a:effectLst/>
                          <a:latin typeface="Book Antiqua"/>
                          <a:ea typeface="Calibri"/>
                          <a:cs typeface="Times New Roman"/>
                        </a:rPr>
                        <a:t>	Investment-friendly environment in your municipal area?</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800" dirty="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800" dirty="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800"/>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dirty="0">
                          <a:solidFill>
                            <a:sysClr val="windowText" lastClr="000000"/>
                          </a:solidFill>
                          <a:effectLst/>
                          <a:latin typeface="Book Antiqua"/>
                          <a:ea typeface="Calibri"/>
                          <a:cs typeface="Times New Roman"/>
                        </a:rPr>
                        <a:t>1.3  </a:t>
                      </a:r>
                      <a:r>
                        <a:rPr lang="en-ZA" sz="1400" b="0" dirty="0" smtClean="0">
                          <a:solidFill>
                            <a:sysClr val="windowText" lastClr="000000"/>
                          </a:solidFill>
                          <a:effectLst/>
                          <a:latin typeface="Book Antiqua"/>
                          <a:ea typeface="Calibri"/>
                          <a:cs typeface="Times New Roman"/>
                        </a:rPr>
                        <a:t>What </a:t>
                      </a:r>
                      <a:r>
                        <a:rPr lang="en-ZA" sz="1400" b="0" dirty="0">
                          <a:solidFill>
                            <a:sysClr val="windowText" lastClr="000000"/>
                          </a:solidFill>
                          <a:effectLst/>
                          <a:latin typeface="Book Antiqua"/>
                          <a:ea typeface="Calibri"/>
                          <a:cs typeface="Times New Roman"/>
                        </a:rPr>
                        <a:t>is the status of your investment strategy?</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dirty="0">
                          <a:solidFill>
                            <a:sysClr val="windowText" lastClr="000000"/>
                          </a:solidFill>
                          <a:effectLst/>
                          <a:latin typeface="Book Antiqua"/>
                          <a:ea typeface="Calibri"/>
                          <a:cs typeface="Times New Roman"/>
                        </a:rPr>
                        <a:t>1.4	</a:t>
                      </a:r>
                      <a:r>
                        <a:rPr lang="en-ZA" sz="1400" b="0" dirty="0" smtClean="0">
                          <a:solidFill>
                            <a:sysClr val="windowText" lastClr="000000"/>
                          </a:solidFill>
                          <a:effectLst/>
                          <a:latin typeface="Book Antiqua"/>
                          <a:ea typeface="Calibri"/>
                          <a:cs typeface="Times New Roman"/>
                        </a:rPr>
                        <a:t> How </a:t>
                      </a:r>
                      <a:r>
                        <a:rPr lang="en-ZA" sz="1400" b="0" dirty="0">
                          <a:solidFill>
                            <a:sysClr val="windowText" lastClr="000000"/>
                          </a:solidFill>
                          <a:effectLst/>
                          <a:latin typeface="Book Antiqua"/>
                          <a:ea typeface="Calibri"/>
                          <a:cs typeface="Times New Roman"/>
                        </a:rPr>
                        <a:t>is the relationship between Business &amp; the Municipality? </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dirty="0">
                          <a:solidFill>
                            <a:sysClr val="windowText" lastClr="000000"/>
                          </a:solidFill>
                          <a:effectLst/>
                          <a:latin typeface="Book Antiqua"/>
                          <a:ea typeface="Calibri"/>
                          <a:cs typeface="Times New Roman"/>
                        </a:rPr>
                        <a:t>1.5	</a:t>
                      </a:r>
                      <a:r>
                        <a:rPr lang="en-ZA" sz="1400" b="0" dirty="0" smtClean="0">
                          <a:solidFill>
                            <a:sysClr val="windowText" lastClr="000000"/>
                          </a:solidFill>
                          <a:effectLst/>
                          <a:latin typeface="Book Antiqua"/>
                          <a:ea typeface="Calibri"/>
                          <a:cs typeface="Times New Roman"/>
                        </a:rPr>
                        <a:t> Trust </a:t>
                      </a:r>
                      <a:r>
                        <a:rPr lang="en-ZA" sz="1400" b="0" dirty="0">
                          <a:solidFill>
                            <a:sysClr val="windowText" lastClr="000000"/>
                          </a:solidFill>
                          <a:effectLst/>
                          <a:latin typeface="Book Antiqua"/>
                          <a:ea typeface="Calibri"/>
                          <a:cs typeface="Times New Roman"/>
                        </a:rPr>
                        <a:t>between Business &amp; the Municipality?</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dirty="0">
                          <a:solidFill>
                            <a:sysClr val="windowText" lastClr="000000"/>
                          </a:solidFill>
                          <a:effectLst/>
                          <a:latin typeface="Book Antiqua"/>
                          <a:ea typeface="Calibri"/>
                          <a:cs typeface="Times New Roman"/>
                        </a:rPr>
                        <a:t>1.6  </a:t>
                      </a:r>
                      <a:r>
                        <a:rPr lang="en-ZA" sz="1400" b="0" dirty="0" smtClean="0">
                          <a:solidFill>
                            <a:sysClr val="windowText" lastClr="000000"/>
                          </a:solidFill>
                          <a:effectLst/>
                          <a:latin typeface="Book Antiqua"/>
                          <a:ea typeface="Calibri"/>
                          <a:cs typeface="Times New Roman"/>
                        </a:rPr>
                        <a:t>Municipality </a:t>
                      </a:r>
                      <a:r>
                        <a:rPr lang="en-ZA" sz="1400" b="0" dirty="0">
                          <a:solidFill>
                            <a:sysClr val="windowText" lastClr="000000"/>
                          </a:solidFill>
                          <a:effectLst/>
                          <a:latin typeface="Book Antiqua"/>
                          <a:ea typeface="Calibri"/>
                          <a:cs typeface="Times New Roman"/>
                        </a:rPr>
                        <a:t>part of a Business Forum?</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dirty="0">
                          <a:solidFill>
                            <a:sysClr val="windowText" lastClr="000000"/>
                          </a:solidFill>
                          <a:effectLst/>
                          <a:latin typeface="Book Antiqua"/>
                          <a:ea typeface="Calibri"/>
                          <a:cs typeface="Times New Roman"/>
                        </a:rPr>
                        <a:t>1.7	</a:t>
                      </a:r>
                      <a:r>
                        <a:rPr lang="en-ZA" sz="1400" b="0" dirty="0" smtClean="0">
                          <a:solidFill>
                            <a:sysClr val="windowText" lastClr="000000"/>
                          </a:solidFill>
                          <a:effectLst/>
                          <a:latin typeface="Book Antiqua"/>
                          <a:ea typeface="Calibri"/>
                          <a:cs typeface="Times New Roman"/>
                        </a:rPr>
                        <a:t> Economic</a:t>
                      </a:r>
                      <a:r>
                        <a:rPr lang="en-ZA" sz="1400" b="0" dirty="0">
                          <a:solidFill>
                            <a:sysClr val="windowText" lastClr="000000"/>
                          </a:solidFill>
                          <a:effectLst/>
                          <a:latin typeface="Book Antiqua"/>
                          <a:ea typeface="Calibri"/>
                          <a:cs typeface="Times New Roman"/>
                        </a:rPr>
                        <a:t>, financial &amp; political stability in the municipal area?</a:t>
                      </a:r>
                      <a:endParaRPr lang="en-ZA" sz="1400" b="0" dirty="0">
                        <a:solidFill>
                          <a:sysClr val="windowText" lastClr="000000"/>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19">
                <a:tc>
                  <a:txBody>
                    <a:bodyPr/>
                    <a:lstStyle/>
                    <a:p>
                      <a:pPr marL="270510" indent="-270510" algn="just">
                        <a:lnSpc>
                          <a:spcPct val="115000"/>
                        </a:lnSpc>
                        <a:spcBef>
                          <a:spcPts val="300"/>
                        </a:spcBef>
                        <a:spcAft>
                          <a:spcPts val="0"/>
                        </a:spcAft>
                      </a:pPr>
                      <a:r>
                        <a:rPr lang="en-ZA" sz="1400" b="0" kern="1200" dirty="0" smtClean="0">
                          <a:solidFill>
                            <a:schemeClr val="tx1"/>
                          </a:solidFill>
                          <a:effectLst/>
                          <a:latin typeface="+mn-lt"/>
                          <a:ea typeface="+mn-ea"/>
                          <a:cs typeface="+mn-cs"/>
                        </a:rPr>
                        <a:t>1.8</a:t>
                      </a:r>
                      <a:r>
                        <a:rPr lang="en-ZA" sz="1800" b="1" kern="1200" baseline="0" dirty="0" smtClean="0">
                          <a:solidFill>
                            <a:schemeClr val="tx1"/>
                          </a:solidFill>
                          <a:effectLst/>
                          <a:latin typeface="+mn-lt"/>
                          <a:ea typeface="+mn-ea"/>
                          <a:cs typeface="+mn-cs"/>
                        </a:rPr>
                        <a:t> </a:t>
                      </a:r>
                      <a:r>
                        <a:rPr lang="en-ZA" sz="1400" b="0" kern="1200" dirty="0" smtClean="0">
                          <a:solidFill>
                            <a:schemeClr val="tx1"/>
                          </a:solidFill>
                          <a:effectLst/>
                          <a:latin typeface="+mn-lt"/>
                          <a:ea typeface="+mn-ea"/>
                          <a:cs typeface="+mn-cs"/>
                        </a:rPr>
                        <a:t>Performing according to the economic potential of your area?</a:t>
                      </a:r>
                      <a:endParaRPr lang="en-ZA" sz="11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9689"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898989"/>
                </a:solidFill>
              </a:rPr>
              <a:t>54</a:t>
            </a:r>
          </a:p>
        </p:txBody>
      </p:sp>
      <p:sp>
        <p:nvSpPr>
          <p:cNvPr id="6" name="Smiley Face 5"/>
          <p:cNvSpPr/>
          <p:nvPr/>
        </p:nvSpPr>
        <p:spPr>
          <a:xfrm>
            <a:off x="7235825" y="2349500"/>
            <a:ext cx="180975" cy="179388"/>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7" name="Smiley Face 6"/>
          <p:cNvSpPr/>
          <p:nvPr/>
        </p:nvSpPr>
        <p:spPr>
          <a:xfrm>
            <a:off x="7235825" y="1916113"/>
            <a:ext cx="180975" cy="180975"/>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8" name="Smiley Face 7"/>
          <p:cNvSpPr/>
          <p:nvPr/>
        </p:nvSpPr>
        <p:spPr>
          <a:xfrm>
            <a:off x="7246938" y="3429000"/>
            <a:ext cx="180975" cy="179388"/>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9" name="Smiley Face 8"/>
          <p:cNvSpPr/>
          <p:nvPr/>
        </p:nvSpPr>
        <p:spPr>
          <a:xfrm>
            <a:off x="7259638" y="3933825"/>
            <a:ext cx="179387" cy="179388"/>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0" name="Smiley Face 9"/>
          <p:cNvSpPr/>
          <p:nvPr/>
        </p:nvSpPr>
        <p:spPr>
          <a:xfrm>
            <a:off x="7235825" y="5084763"/>
            <a:ext cx="180975" cy="180975"/>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1" name="Smiley Face 10"/>
          <p:cNvSpPr/>
          <p:nvPr/>
        </p:nvSpPr>
        <p:spPr>
          <a:xfrm>
            <a:off x="7246938" y="5589588"/>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2" name="Smiley Face 11"/>
          <p:cNvSpPr/>
          <p:nvPr/>
        </p:nvSpPr>
        <p:spPr>
          <a:xfrm>
            <a:off x="6227763" y="2909888"/>
            <a:ext cx="180975" cy="179387"/>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3" name="Smiley Face 12"/>
          <p:cNvSpPr/>
          <p:nvPr/>
        </p:nvSpPr>
        <p:spPr>
          <a:xfrm>
            <a:off x="8243888" y="4508500"/>
            <a:ext cx="180975" cy="180975"/>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11188" y="115888"/>
            <a:ext cx="8302625" cy="865187"/>
          </a:xfrm>
        </p:spPr>
        <p:txBody>
          <a:bodyPr/>
          <a:lstStyle/>
          <a:p>
            <a:pPr eaLnBrk="1" hangingPunct="1"/>
            <a:r>
              <a:rPr lang="en-ZA" altLang="en-US" sz="3200" b="1" smtClean="0"/>
              <a:t>CRITICAL QUESTIONS – RESPONSES FROM MUNICIPALITIES</a:t>
            </a:r>
          </a:p>
        </p:txBody>
      </p:sp>
      <p:graphicFrame>
        <p:nvGraphicFramePr>
          <p:cNvPr id="5" name="Content Placeholder 4"/>
          <p:cNvGraphicFramePr>
            <a:graphicFrameLocks noGrp="1"/>
          </p:cNvGraphicFramePr>
          <p:nvPr>
            <p:ph idx="1"/>
          </p:nvPr>
        </p:nvGraphicFramePr>
        <p:xfrm>
          <a:off x="395288" y="1125538"/>
          <a:ext cx="8424862" cy="4500565"/>
        </p:xfrm>
        <a:graphic>
          <a:graphicData uri="http://schemas.openxmlformats.org/drawingml/2006/table">
            <a:tbl>
              <a:tblPr firstRow="1" firstCol="1" bandRow="1">
                <a:effectLst/>
                <a:tableStyleId>{5C22544A-7EE6-4342-B048-85BDC9FD1C3A}</a:tableStyleId>
              </a:tblPr>
              <a:tblGrid>
                <a:gridCol w="5472562"/>
                <a:gridCol w="984100"/>
                <a:gridCol w="984100"/>
                <a:gridCol w="984100"/>
              </a:tblGrid>
              <a:tr h="557760">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u="sng" dirty="0" smtClean="0">
                          <a:solidFill>
                            <a:sysClr val="windowText" lastClr="000000"/>
                          </a:solidFill>
                          <a:effectLst/>
                          <a:latin typeface="+mn-lt"/>
                          <a:ea typeface="Calibri"/>
                          <a:cs typeface="Times New Roman"/>
                        </a:rPr>
                        <a:t>2.</a:t>
                      </a:r>
                      <a:r>
                        <a:rPr lang="en-ZA" sz="1400" b="1" u="sng" baseline="0" dirty="0" smtClean="0">
                          <a:solidFill>
                            <a:sysClr val="windowText" lastClr="000000"/>
                          </a:solidFill>
                          <a:effectLst/>
                          <a:latin typeface="+mn-lt"/>
                          <a:ea typeface="Calibri"/>
                          <a:cs typeface="Times New Roman"/>
                        </a:rPr>
                        <a:t>    </a:t>
                      </a:r>
                      <a:r>
                        <a:rPr lang="en-ZA" sz="1400" b="1" u="sng" dirty="0" smtClean="0">
                          <a:solidFill>
                            <a:sysClr val="windowText" lastClr="000000"/>
                          </a:solidFill>
                          <a:effectLst/>
                          <a:latin typeface="+mn-lt"/>
                          <a:ea typeface="Calibri"/>
                          <a:cs typeface="Times New Roman"/>
                        </a:rPr>
                        <a:t>PLANNING</a:t>
                      </a:r>
                      <a:r>
                        <a:rPr lang="en-ZA" sz="1400" b="1" u="sng" baseline="0" dirty="0" smtClean="0">
                          <a:solidFill>
                            <a:sysClr val="windowText" lastClr="000000"/>
                          </a:solidFill>
                          <a:effectLst/>
                          <a:latin typeface="+mn-lt"/>
                          <a:ea typeface="Calibri"/>
                          <a:cs typeface="Times New Roman"/>
                        </a:rPr>
                        <a:t>, IDP &amp; BUDGET</a:t>
                      </a:r>
                      <a:endParaRPr lang="en-ZA" sz="1400" dirty="0" smtClean="0">
                        <a:solidFill>
                          <a:sysClr val="windowText" lastClr="000000"/>
                        </a:solidFill>
                        <a:effectLst/>
                        <a:latin typeface="Calibri"/>
                        <a:ea typeface="Calibri"/>
                        <a:cs typeface="Times New Roman"/>
                      </a:endParaRPr>
                    </a:p>
                    <a:p>
                      <a:pPr algn="just">
                        <a:spcAft>
                          <a:spcPts val="0"/>
                        </a:spcAft>
                      </a:pPr>
                      <a:endParaRPr lang="en-ZA" sz="1400"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3">
                  <a:txBody>
                    <a:bodyPr/>
                    <a:lstStyle/>
                    <a:p>
                      <a:pPr algn="ctr">
                        <a:lnSpc>
                          <a:spcPct val="115000"/>
                        </a:lnSpc>
                        <a:spcBef>
                          <a:spcPts val="300"/>
                        </a:spcBef>
                        <a:spcAft>
                          <a:spcPts val="0"/>
                        </a:spcAft>
                      </a:pPr>
                      <a:r>
                        <a:rPr lang="en-ZA" sz="1100" b="1" dirty="0" smtClean="0">
                          <a:solidFill>
                            <a:sysClr val="windowText" lastClr="000000"/>
                          </a:solidFill>
                          <a:effectLst/>
                          <a:latin typeface="Book Antiqua"/>
                          <a:ea typeface="Calibri"/>
                          <a:cs typeface="Times New Roman"/>
                        </a:rPr>
                        <a:t>Responses</a:t>
                      </a:r>
                      <a:endParaRPr lang="en-ZA" sz="1100" dirty="0">
                        <a:solidFill>
                          <a:sysClr val="windowText" lastClr="000000"/>
                        </a:solidFill>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300"/>
                        </a:spcBef>
                        <a:spcAft>
                          <a:spcPts val="0"/>
                        </a:spcAft>
                      </a:pPr>
                      <a:endParaRPr lang="en-ZA"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300"/>
                        </a:spcBef>
                        <a:spcAft>
                          <a:spcPts val="0"/>
                        </a:spcAft>
                      </a:pPr>
                      <a:endParaRPr lang="en-ZA"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78253">
                <a:tc vMerge="1">
                  <a:txBody>
                    <a:bodyPr/>
                    <a:lstStyle/>
                    <a:p>
                      <a:endParaRPr lang="en-ZA"/>
                    </a:p>
                  </a:txBody>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Poor</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Average</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Good</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45569">
                <a:tc>
                  <a:txBody>
                    <a:bodyPr/>
                    <a:lstStyle/>
                    <a:p>
                      <a:pPr marL="270510" indent="-270510" algn="just">
                        <a:lnSpc>
                          <a:spcPct val="115000"/>
                        </a:lnSpc>
                        <a:spcBef>
                          <a:spcPts val="300"/>
                        </a:spcBef>
                        <a:spcAft>
                          <a:spcPts val="0"/>
                        </a:spcAft>
                      </a:pPr>
                      <a:r>
                        <a:rPr lang="en-ZA" sz="1200" b="0" dirty="0" smtClean="0">
                          <a:solidFill>
                            <a:schemeClr val="tx1"/>
                          </a:solidFill>
                          <a:effectLst/>
                          <a:latin typeface="Book Antiqua"/>
                          <a:ea typeface="Calibri"/>
                          <a:cs typeface="Times New Roman"/>
                        </a:rPr>
                        <a:t>2.1</a:t>
                      </a:r>
                      <a:r>
                        <a:rPr lang="en-ZA" sz="1200" b="0" dirty="0">
                          <a:solidFill>
                            <a:schemeClr val="tx1"/>
                          </a:solidFill>
                          <a:effectLst/>
                          <a:latin typeface="Book Antiqua"/>
                          <a:ea typeface="Calibri"/>
                          <a:cs typeface="Times New Roman"/>
                        </a:rPr>
                        <a:t>	What is the status of cooperation/collaboration between the IDP Manager, CFO &amp; MM?</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2.2	How does your budget respond to your IDP?</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2.3	How does your budget respond to the socio-economic challenges of your municipal area?</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2.4	How does your budget respond to the triple challenges?</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2.5	What is the status of cooperation/collaboration with Provincial Departments?</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2.6	Spatial planning and development and in line with municipal SDF?</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2.7	Long term &amp; strategic plans at/in the Municipality?</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69">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2.8	What is the status of youth development strategies and plans at/in the Municipality?</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0713"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898989"/>
                </a:solidFill>
              </a:rPr>
              <a:t>55</a:t>
            </a:r>
          </a:p>
        </p:txBody>
      </p:sp>
      <p:sp>
        <p:nvSpPr>
          <p:cNvPr id="6" name="Smiley Face 5"/>
          <p:cNvSpPr/>
          <p:nvPr/>
        </p:nvSpPr>
        <p:spPr>
          <a:xfrm>
            <a:off x="7235825" y="2636838"/>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7" name="Smiley Face 6"/>
          <p:cNvSpPr/>
          <p:nvPr/>
        </p:nvSpPr>
        <p:spPr>
          <a:xfrm>
            <a:off x="7235825" y="3143250"/>
            <a:ext cx="180975" cy="180975"/>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8" name="Smiley Face 7"/>
          <p:cNvSpPr/>
          <p:nvPr/>
        </p:nvSpPr>
        <p:spPr>
          <a:xfrm>
            <a:off x="7235825" y="3573463"/>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9" name="Smiley Face 8"/>
          <p:cNvSpPr/>
          <p:nvPr/>
        </p:nvSpPr>
        <p:spPr>
          <a:xfrm>
            <a:off x="7235825" y="4941888"/>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0" name="Smiley Face 9"/>
          <p:cNvSpPr/>
          <p:nvPr/>
        </p:nvSpPr>
        <p:spPr>
          <a:xfrm>
            <a:off x="7246938" y="5300663"/>
            <a:ext cx="180975" cy="180975"/>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1" name="Smiley Face 10"/>
          <p:cNvSpPr/>
          <p:nvPr/>
        </p:nvSpPr>
        <p:spPr>
          <a:xfrm>
            <a:off x="8172450" y="2205038"/>
            <a:ext cx="179388" cy="179387"/>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3" name="Smiley Face 12"/>
          <p:cNvSpPr/>
          <p:nvPr/>
        </p:nvSpPr>
        <p:spPr>
          <a:xfrm>
            <a:off x="7246938" y="4437063"/>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4" name="Smiley Face 13"/>
          <p:cNvSpPr/>
          <p:nvPr/>
        </p:nvSpPr>
        <p:spPr>
          <a:xfrm>
            <a:off x="7232650" y="3973513"/>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9750" y="404813"/>
            <a:ext cx="8424863" cy="503237"/>
          </a:xfrm>
        </p:spPr>
        <p:txBody>
          <a:bodyPr/>
          <a:lstStyle/>
          <a:p>
            <a:pPr eaLnBrk="1" hangingPunct="1"/>
            <a:r>
              <a:rPr lang="en-ZA" altLang="en-US" sz="3200" b="1" smtClean="0"/>
              <a:t>CRITICAL QUESTIONS – RESPONSES FROM MUNICIPALITIES</a:t>
            </a:r>
          </a:p>
        </p:txBody>
      </p:sp>
      <p:graphicFrame>
        <p:nvGraphicFramePr>
          <p:cNvPr id="5" name="Content Placeholder 4"/>
          <p:cNvGraphicFramePr>
            <a:graphicFrameLocks noGrp="1"/>
          </p:cNvGraphicFramePr>
          <p:nvPr>
            <p:ph idx="1"/>
          </p:nvPr>
        </p:nvGraphicFramePr>
        <p:xfrm>
          <a:off x="395288" y="1125538"/>
          <a:ext cx="8424862" cy="4603748"/>
        </p:xfrm>
        <a:graphic>
          <a:graphicData uri="http://schemas.openxmlformats.org/drawingml/2006/table">
            <a:tbl>
              <a:tblPr firstRow="1" firstCol="1" bandRow="1">
                <a:effectLst/>
                <a:tableStyleId>{5C22544A-7EE6-4342-B048-85BDC9FD1C3A}</a:tableStyleId>
              </a:tblPr>
              <a:tblGrid>
                <a:gridCol w="5472562"/>
                <a:gridCol w="984100"/>
                <a:gridCol w="984100"/>
                <a:gridCol w="984100"/>
              </a:tblGrid>
              <a:tr h="359942">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u="sng" baseline="0" dirty="0" smtClean="0">
                          <a:solidFill>
                            <a:sysClr val="windowText" lastClr="000000"/>
                          </a:solidFill>
                          <a:effectLst/>
                          <a:latin typeface="+mn-lt"/>
                          <a:ea typeface="Calibri"/>
                          <a:cs typeface="Times New Roman"/>
                        </a:rPr>
                        <a:t>LOCAL ECONOMIC DEVELOPMENT</a:t>
                      </a:r>
                      <a:endParaRPr lang="en-ZA" sz="1400" dirty="0" smtClean="0">
                        <a:solidFill>
                          <a:sysClr val="windowText" lastClr="000000"/>
                        </a:solidFill>
                        <a:effectLst/>
                        <a:latin typeface="Calibri"/>
                        <a:ea typeface="Calibri"/>
                        <a:cs typeface="Times New Roman"/>
                      </a:endParaRPr>
                    </a:p>
                    <a:p>
                      <a:pPr algn="just">
                        <a:spcAft>
                          <a:spcPts val="0"/>
                        </a:spcAft>
                      </a:pPr>
                      <a:endParaRPr lang="en-ZA" sz="1400"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3">
                  <a:txBody>
                    <a:bodyPr/>
                    <a:lstStyle/>
                    <a:p>
                      <a:pPr algn="ctr">
                        <a:lnSpc>
                          <a:spcPct val="115000"/>
                        </a:lnSpc>
                        <a:spcBef>
                          <a:spcPts val="300"/>
                        </a:spcBef>
                        <a:spcAft>
                          <a:spcPts val="0"/>
                        </a:spcAft>
                      </a:pPr>
                      <a:r>
                        <a:rPr lang="en-ZA" sz="1100" b="1" dirty="0" smtClean="0">
                          <a:solidFill>
                            <a:sysClr val="windowText" lastClr="000000"/>
                          </a:solidFill>
                          <a:effectLst/>
                          <a:latin typeface="Book Antiqua"/>
                          <a:ea typeface="Calibri"/>
                          <a:cs typeface="Times New Roman"/>
                        </a:rPr>
                        <a:t>Responses</a:t>
                      </a:r>
                      <a:endParaRPr lang="en-ZA" sz="1100" dirty="0">
                        <a:solidFill>
                          <a:sysClr val="windowText" lastClr="000000"/>
                        </a:solidFill>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300"/>
                        </a:spcBef>
                        <a:spcAft>
                          <a:spcPts val="0"/>
                        </a:spcAft>
                      </a:pPr>
                      <a:endParaRPr lang="en-ZA"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ctr">
                        <a:lnSpc>
                          <a:spcPct val="115000"/>
                        </a:lnSpc>
                        <a:spcBef>
                          <a:spcPts val="300"/>
                        </a:spcBef>
                        <a:spcAft>
                          <a:spcPts val="0"/>
                        </a:spcAft>
                      </a:pPr>
                      <a:endParaRPr lang="en-ZA" sz="11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59942">
                <a:tc vMerge="1">
                  <a:txBody>
                    <a:bodyPr/>
                    <a:lstStyle/>
                    <a:p>
                      <a:endParaRPr lang="en-ZA"/>
                    </a:p>
                  </a:txBody>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Poor</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Average</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Bef>
                          <a:spcPts val="300"/>
                        </a:spcBef>
                        <a:spcAft>
                          <a:spcPts val="0"/>
                        </a:spcAft>
                      </a:pPr>
                      <a:r>
                        <a:rPr lang="en-ZA" sz="1100" b="1" dirty="0">
                          <a:effectLst/>
                          <a:latin typeface="Book Antiqua"/>
                          <a:ea typeface="Calibri"/>
                          <a:cs typeface="Times New Roman"/>
                        </a:rPr>
                        <a:t>Good</a:t>
                      </a:r>
                      <a:endParaRPr lang="en-ZA" sz="1100" dirty="0">
                        <a:effectLst/>
                        <a:latin typeface="Calibri"/>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85483">
                <a:tc>
                  <a:txBody>
                    <a:bodyPr/>
                    <a:lstStyle/>
                    <a:p>
                      <a:pPr marL="270510" indent="-270510" algn="just">
                        <a:lnSpc>
                          <a:spcPct val="115000"/>
                        </a:lnSpc>
                        <a:spcBef>
                          <a:spcPts val="300"/>
                        </a:spcBef>
                        <a:spcAft>
                          <a:spcPts val="0"/>
                        </a:spcAft>
                      </a:pPr>
                      <a:r>
                        <a:rPr lang="en-ZA" sz="1200" b="0" dirty="0" smtClean="0">
                          <a:solidFill>
                            <a:schemeClr val="tx1"/>
                          </a:solidFill>
                          <a:effectLst/>
                          <a:latin typeface="Book Antiqua"/>
                          <a:ea typeface="Calibri"/>
                          <a:cs typeface="Times New Roman"/>
                        </a:rPr>
                        <a:t>3.1</a:t>
                      </a:r>
                      <a:r>
                        <a:rPr lang="en-ZA" sz="1200" b="0" dirty="0">
                          <a:solidFill>
                            <a:schemeClr val="tx1"/>
                          </a:solidFill>
                          <a:effectLst/>
                          <a:latin typeface="Book Antiqua"/>
                          <a:ea typeface="Calibri"/>
                          <a:cs typeface="Times New Roman"/>
                        </a:rPr>
                        <a:t>	Functional (operational &amp; viable) LED Unit/Manager?</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3.2	What is the status of cooperation/collaboration between the LED Manager, MM and Mayor?</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3.3	What is the status of the LED Forum?</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3.4	What is the status of the development of a LED strategy?</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3.5	LED strategy incorporates economic interventions from Provincial Departments?</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3.6	What is the status of the implementation of the LED strategy?</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3.7 Developing industries in the municipal area to increase economic growth and with a high labour absorption?</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a:effectLst/>
                          <a:latin typeface="Book Antiqua"/>
                          <a:ea typeface="Calibri"/>
                          <a:cs typeface="Times New Roman"/>
                        </a:rPr>
                        <a:t> </a:t>
                      </a:r>
                      <a:endParaRPr lang="en-ZA" sz="110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83">
                <a:tc>
                  <a:txBody>
                    <a:bodyPr/>
                    <a:lstStyle/>
                    <a:p>
                      <a:pPr marL="270510" indent="-270510" algn="just">
                        <a:lnSpc>
                          <a:spcPct val="115000"/>
                        </a:lnSpc>
                        <a:spcBef>
                          <a:spcPts val="300"/>
                        </a:spcBef>
                        <a:spcAft>
                          <a:spcPts val="0"/>
                        </a:spcAft>
                      </a:pPr>
                      <a:r>
                        <a:rPr lang="en-ZA" sz="1200" b="0" dirty="0">
                          <a:solidFill>
                            <a:schemeClr val="tx1"/>
                          </a:solidFill>
                          <a:effectLst/>
                          <a:latin typeface="Book Antiqua"/>
                          <a:ea typeface="Calibri"/>
                          <a:cs typeface="Times New Roman"/>
                        </a:rPr>
                        <a:t>3.8	What is the status of Monitoring &amp; Evaluation (M &amp; E) with regard to LED in the Municipality?</a:t>
                      </a:r>
                      <a:endParaRPr lang="en-ZA" sz="1200" b="0" dirty="0">
                        <a:solidFill>
                          <a:schemeClr val="tx1"/>
                        </a:solidFill>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0"/>
                        </a:spcAft>
                      </a:pPr>
                      <a:r>
                        <a:rPr lang="en-ZA" sz="1100" dirty="0">
                          <a:effectLst/>
                          <a:latin typeface="Book Antiqua"/>
                          <a:ea typeface="Calibri"/>
                          <a:cs typeface="Times New Roman"/>
                        </a:rPr>
                        <a:t> </a:t>
                      </a:r>
                      <a:endParaRPr lang="en-ZA" sz="1100" dirty="0">
                        <a:effectLst/>
                        <a:latin typeface="Calibri"/>
                        <a:ea typeface="Calibri"/>
                        <a:cs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1737"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200" smtClean="0">
                <a:solidFill>
                  <a:srgbClr val="898989"/>
                </a:solidFill>
              </a:rPr>
              <a:t>56</a:t>
            </a:r>
            <a:endParaRPr lang="en-ZA" altLang="en-US" sz="1200" dirty="0" smtClean="0">
              <a:solidFill>
                <a:srgbClr val="898989"/>
              </a:solidFill>
            </a:endParaRPr>
          </a:p>
        </p:txBody>
      </p:sp>
      <p:sp>
        <p:nvSpPr>
          <p:cNvPr id="6" name="Smiley Face 5"/>
          <p:cNvSpPr/>
          <p:nvPr/>
        </p:nvSpPr>
        <p:spPr>
          <a:xfrm>
            <a:off x="7235825" y="2944813"/>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7" name="Smiley Face 6"/>
          <p:cNvSpPr/>
          <p:nvPr/>
        </p:nvSpPr>
        <p:spPr>
          <a:xfrm>
            <a:off x="7235825" y="3500438"/>
            <a:ext cx="179388" cy="180975"/>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8" name="Smiley Face 7"/>
          <p:cNvSpPr/>
          <p:nvPr/>
        </p:nvSpPr>
        <p:spPr>
          <a:xfrm>
            <a:off x="7235825" y="4437063"/>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9" name="Smiley Face 8"/>
          <p:cNvSpPr/>
          <p:nvPr/>
        </p:nvSpPr>
        <p:spPr>
          <a:xfrm>
            <a:off x="7246938" y="4941888"/>
            <a:ext cx="180975" cy="179387"/>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0" name="Smiley Face 9"/>
          <p:cNvSpPr/>
          <p:nvPr/>
        </p:nvSpPr>
        <p:spPr>
          <a:xfrm>
            <a:off x="7246938" y="5445125"/>
            <a:ext cx="180975" cy="179388"/>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1" name="Smiley Face 10"/>
          <p:cNvSpPr/>
          <p:nvPr/>
        </p:nvSpPr>
        <p:spPr>
          <a:xfrm>
            <a:off x="8172450" y="1989138"/>
            <a:ext cx="179388" cy="179387"/>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2" name="Smiley Face 11"/>
          <p:cNvSpPr/>
          <p:nvPr/>
        </p:nvSpPr>
        <p:spPr>
          <a:xfrm>
            <a:off x="8196263" y="2492375"/>
            <a:ext cx="179387" cy="180975"/>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
        <p:nvSpPr>
          <p:cNvPr id="13" name="Smiley Face 12"/>
          <p:cNvSpPr/>
          <p:nvPr/>
        </p:nvSpPr>
        <p:spPr>
          <a:xfrm>
            <a:off x="8231188" y="3933825"/>
            <a:ext cx="179387" cy="179388"/>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prstClr val="white"/>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352928" cy="792088"/>
          </a:xfrm>
        </p:spPr>
        <p:txBody>
          <a:bodyPr>
            <a:noAutofit/>
          </a:bodyPr>
          <a:lstStyle/>
          <a:p>
            <a:r>
              <a:rPr lang="en-ZA" sz="2800" b="1" dirty="0">
                <a:latin typeface="Book Antiqua" panose="02040602050305030304" pitchFamily="18" charset="0"/>
              </a:rPr>
              <a:t>CRITICAL QUESTIONS – RESPONSES FROM MUNICIPALITIES</a:t>
            </a:r>
            <a:endParaRPr lang="en-US" sz="2800" dirty="0">
              <a:latin typeface="+mn-lt"/>
            </a:endParaRPr>
          </a:p>
        </p:txBody>
      </p:sp>
      <p:sp>
        <p:nvSpPr>
          <p:cNvPr id="4" name="Footer Placeholder 3"/>
          <p:cNvSpPr>
            <a:spLocks noGrp="1"/>
          </p:cNvSpPr>
          <p:nvPr>
            <p:ph type="ftr" sz="quarter" idx="11"/>
          </p:nvPr>
        </p:nvSpPr>
        <p:spPr/>
        <p:txBody>
          <a:bodyPr/>
          <a:lstStyle/>
          <a:p>
            <a:r>
              <a:rPr lang="en-ZA" dirty="0" smtClean="0"/>
              <a:t>57</a:t>
            </a:r>
            <a:endParaRPr lang="en-ZA"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637979606"/>
              </p:ext>
            </p:extLst>
          </p:nvPr>
        </p:nvGraphicFramePr>
        <p:xfrm>
          <a:off x="179512" y="1124733"/>
          <a:ext cx="8496944" cy="4896565"/>
        </p:xfrm>
        <a:graphic>
          <a:graphicData uri="http://schemas.openxmlformats.org/drawingml/2006/table">
            <a:tbl>
              <a:tblPr>
                <a:tableStyleId>{5C22544A-7EE6-4342-B048-85BDC9FD1C3A}</a:tableStyleId>
              </a:tblPr>
              <a:tblGrid>
                <a:gridCol w="2156585"/>
                <a:gridCol w="2113453"/>
                <a:gridCol w="2113453"/>
                <a:gridCol w="2113453"/>
              </a:tblGrid>
              <a:tr h="384862">
                <a:tc>
                  <a:txBody>
                    <a:bodyPr/>
                    <a:lstStyle/>
                    <a:p>
                      <a:pPr algn="l" fontAlgn="b"/>
                      <a:r>
                        <a:rPr lang="en-ZA" sz="1200" b="1" i="0" u="none" strike="noStrike" dirty="0" smtClean="0">
                          <a:effectLst/>
                          <a:latin typeface="+mn-lt"/>
                        </a:rPr>
                        <a:t>Municipal</a:t>
                      </a:r>
                      <a:r>
                        <a:rPr lang="en-ZA" sz="1200" b="1" i="0" u="none" strike="noStrike" baseline="0" dirty="0" smtClean="0">
                          <a:effectLst/>
                          <a:latin typeface="+mn-lt"/>
                        </a:rPr>
                        <a:t> Area</a:t>
                      </a:r>
                      <a:endParaRPr lang="en-ZA" sz="1200" b="1" i="0" u="none" strike="noStrike" dirty="0">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100" b="1" dirty="0" smtClean="0"/>
                        <a:t>Investment &amp; Business</a:t>
                      </a:r>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100" b="1" dirty="0" smtClean="0"/>
                        <a:t>Planning,</a:t>
                      </a:r>
                      <a:r>
                        <a:rPr lang="en-ZA" sz="1100" b="1" baseline="0" dirty="0" smtClean="0"/>
                        <a:t> IDP &amp; Budget</a:t>
                      </a:r>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ZA" sz="1100" b="1" dirty="0" smtClean="0"/>
                        <a:t>LED </a:t>
                      </a:r>
                      <a:endParaRPr lang="en-ZA"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4843">
                <a:tc>
                  <a:txBody>
                    <a:bodyPr/>
                    <a:lstStyle/>
                    <a:p>
                      <a:pPr algn="l" fontAlgn="b"/>
                      <a:r>
                        <a:rPr lang="en-ZA" sz="1200" b="1" i="1" u="none" strike="noStrike" dirty="0">
                          <a:effectLst/>
                          <a:latin typeface="+mn-lt"/>
                        </a:rPr>
                        <a:t>Gert Sibande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4843">
                <a:tc>
                  <a:txBody>
                    <a:bodyPr/>
                    <a:lstStyle/>
                    <a:p>
                      <a:pPr algn="l" fontAlgn="b"/>
                      <a:r>
                        <a:rPr lang="en-ZA" sz="1200" b="1" u="none" strike="noStrike" dirty="0">
                          <a:effectLst/>
                          <a:latin typeface="+mn-lt"/>
                        </a:rPr>
                        <a:t>Chief Albert Luthuli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Msukaligwa</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Mkhondo</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Dr Pixley Ka Isaka Seme</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Lekwa</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Dipaleseng</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Govan Mbeki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i="1" u="none" strike="noStrike" dirty="0">
                          <a:effectLst/>
                          <a:latin typeface="+mn-lt"/>
                        </a:rPr>
                        <a:t>Nkangala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4843">
                <a:tc>
                  <a:txBody>
                    <a:bodyPr/>
                    <a:lstStyle/>
                    <a:p>
                      <a:pPr algn="l" fontAlgn="b"/>
                      <a:r>
                        <a:rPr lang="en-ZA" sz="1200" b="1" u="none" strike="noStrike" dirty="0">
                          <a:effectLst/>
                          <a:latin typeface="+mn-lt"/>
                        </a:rPr>
                        <a:t>Victor Khanye</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Emalahleni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Steve Tshwete</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Emakhazeni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Thembisile Hani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Dr JS Moroka</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i="1" u="none" strike="noStrike" dirty="0">
                          <a:effectLst/>
                          <a:latin typeface="+mn-lt"/>
                        </a:rPr>
                        <a:t>Ehlanzeni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1" i="1"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4843">
                <a:tc>
                  <a:txBody>
                    <a:bodyPr/>
                    <a:lstStyle/>
                    <a:p>
                      <a:pPr algn="l" fontAlgn="b"/>
                      <a:r>
                        <a:rPr lang="en-ZA" sz="1200" b="1" u="none" strike="noStrike" dirty="0">
                          <a:effectLst/>
                          <a:latin typeface="+mn-lt"/>
                        </a:rPr>
                        <a:t>Thaba Chweu</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Mbombela</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Umjindi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Nkomazi</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843">
                <a:tc>
                  <a:txBody>
                    <a:bodyPr/>
                    <a:lstStyle/>
                    <a:p>
                      <a:pPr algn="l" fontAlgn="b"/>
                      <a:r>
                        <a:rPr lang="en-ZA" sz="1200" b="1" u="none" strike="noStrike" dirty="0">
                          <a:effectLst/>
                          <a:latin typeface="+mn-lt"/>
                        </a:rPr>
                        <a:t>Bushbuckridge</a:t>
                      </a:r>
                      <a:endParaRPr lang="en-ZA" sz="1200" b="1"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ZA" sz="1200" b="0" i="0" u="none" strike="noStrike" dirty="0">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miley Face 4"/>
          <p:cNvSpPr/>
          <p:nvPr/>
        </p:nvSpPr>
        <p:spPr>
          <a:xfrm>
            <a:off x="3275856" y="15567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Smiley Face 6"/>
          <p:cNvSpPr/>
          <p:nvPr/>
        </p:nvSpPr>
        <p:spPr>
          <a:xfrm>
            <a:off x="5292080" y="1556792"/>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Smiley Face 7"/>
          <p:cNvSpPr/>
          <p:nvPr/>
        </p:nvSpPr>
        <p:spPr>
          <a:xfrm>
            <a:off x="7483595" y="15567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Smiley Face 8"/>
          <p:cNvSpPr/>
          <p:nvPr/>
        </p:nvSpPr>
        <p:spPr>
          <a:xfrm>
            <a:off x="3275856" y="1736792"/>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Smiley Face 9"/>
          <p:cNvSpPr/>
          <p:nvPr/>
        </p:nvSpPr>
        <p:spPr>
          <a:xfrm>
            <a:off x="5292080" y="17682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Smiley Face 10"/>
          <p:cNvSpPr/>
          <p:nvPr/>
        </p:nvSpPr>
        <p:spPr>
          <a:xfrm>
            <a:off x="7484091" y="17682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Smiley Face 11"/>
          <p:cNvSpPr/>
          <p:nvPr/>
        </p:nvSpPr>
        <p:spPr>
          <a:xfrm>
            <a:off x="3287235" y="19482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Smiley Face 12"/>
          <p:cNvSpPr/>
          <p:nvPr/>
        </p:nvSpPr>
        <p:spPr>
          <a:xfrm>
            <a:off x="5292080" y="1979792"/>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Smiley Face 13"/>
          <p:cNvSpPr/>
          <p:nvPr/>
        </p:nvSpPr>
        <p:spPr>
          <a:xfrm>
            <a:off x="7483099" y="19797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Smiley Face 14"/>
          <p:cNvSpPr/>
          <p:nvPr/>
        </p:nvSpPr>
        <p:spPr>
          <a:xfrm>
            <a:off x="3298614" y="2167541"/>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Smiley Face 15"/>
          <p:cNvSpPr/>
          <p:nvPr/>
        </p:nvSpPr>
        <p:spPr>
          <a:xfrm>
            <a:off x="5291584" y="2199041"/>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Smiley Face 16"/>
          <p:cNvSpPr/>
          <p:nvPr/>
        </p:nvSpPr>
        <p:spPr>
          <a:xfrm>
            <a:off x="7482603" y="2199041"/>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Smiley Face 17"/>
          <p:cNvSpPr/>
          <p:nvPr/>
        </p:nvSpPr>
        <p:spPr>
          <a:xfrm>
            <a:off x="3287235" y="2390916"/>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Smiley Face 18"/>
          <p:cNvSpPr/>
          <p:nvPr/>
        </p:nvSpPr>
        <p:spPr>
          <a:xfrm>
            <a:off x="5292080" y="2422416"/>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Smiley Face 19"/>
          <p:cNvSpPr/>
          <p:nvPr/>
        </p:nvSpPr>
        <p:spPr>
          <a:xfrm>
            <a:off x="7484091" y="2390916"/>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Smiley Face 20"/>
          <p:cNvSpPr/>
          <p:nvPr/>
        </p:nvSpPr>
        <p:spPr>
          <a:xfrm>
            <a:off x="3298614" y="2622041"/>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Smiley Face 21"/>
          <p:cNvSpPr/>
          <p:nvPr/>
        </p:nvSpPr>
        <p:spPr>
          <a:xfrm>
            <a:off x="5292080" y="2602416"/>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Smiley Face 22"/>
          <p:cNvSpPr/>
          <p:nvPr/>
        </p:nvSpPr>
        <p:spPr>
          <a:xfrm>
            <a:off x="7484091" y="2622041"/>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Smiley Face 23"/>
          <p:cNvSpPr/>
          <p:nvPr/>
        </p:nvSpPr>
        <p:spPr>
          <a:xfrm>
            <a:off x="3298614" y="303408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Smiley Face 24"/>
          <p:cNvSpPr/>
          <p:nvPr/>
        </p:nvSpPr>
        <p:spPr>
          <a:xfrm>
            <a:off x="5292080" y="303408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Smiley Face 25"/>
          <p:cNvSpPr/>
          <p:nvPr/>
        </p:nvSpPr>
        <p:spPr>
          <a:xfrm>
            <a:off x="7482107" y="303408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Smiley Face 26"/>
          <p:cNvSpPr/>
          <p:nvPr/>
        </p:nvSpPr>
        <p:spPr>
          <a:xfrm>
            <a:off x="3298118" y="3233712"/>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Smiley Face 27"/>
          <p:cNvSpPr/>
          <p:nvPr/>
        </p:nvSpPr>
        <p:spPr>
          <a:xfrm>
            <a:off x="5291584" y="3241461"/>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Smiley Face 28"/>
          <p:cNvSpPr/>
          <p:nvPr/>
        </p:nvSpPr>
        <p:spPr>
          <a:xfrm>
            <a:off x="7495470" y="325333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Smiley Face 29"/>
          <p:cNvSpPr/>
          <p:nvPr/>
        </p:nvSpPr>
        <p:spPr>
          <a:xfrm>
            <a:off x="3298118" y="345296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Smiley Face 30"/>
          <p:cNvSpPr/>
          <p:nvPr/>
        </p:nvSpPr>
        <p:spPr>
          <a:xfrm>
            <a:off x="5291088" y="345296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Smiley Face 31"/>
          <p:cNvSpPr/>
          <p:nvPr/>
        </p:nvSpPr>
        <p:spPr>
          <a:xfrm>
            <a:off x="7484091" y="3476712"/>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Smiley Face 32"/>
          <p:cNvSpPr/>
          <p:nvPr/>
        </p:nvSpPr>
        <p:spPr>
          <a:xfrm>
            <a:off x="3298118" y="3861048"/>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Smiley Face 33"/>
          <p:cNvSpPr/>
          <p:nvPr/>
        </p:nvSpPr>
        <p:spPr>
          <a:xfrm>
            <a:off x="5291088" y="3861048"/>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Smiley Face 34"/>
          <p:cNvSpPr/>
          <p:nvPr/>
        </p:nvSpPr>
        <p:spPr>
          <a:xfrm>
            <a:off x="7495470" y="3880673"/>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Smiley Face 35"/>
          <p:cNvSpPr/>
          <p:nvPr/>
        </p:nvSpPr>
        <p:spPr>
          <a:xfrm>
            <a:off x="3275360" y="4293096"/>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Smiley Face 36"/>
          <p:cNvSpPr/>
          <p:nvPr/>
        </p:nvSpPr>
        <p:spPr>
          <a:xfrm>
            <a:off x="5291088" y="4293096"/>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Smiley Face 37"/>
          <p:cNvSpPr/>
          <p:nvPr/>
        </p:nvSpPr>
        <p:spPr>
          <a:xfrm>
            <a:off x="7495470" y="4293096"/>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Smiley Face 38"/>
          <p:cNvSpPr/>
          <p:nvPr/>
        </p:nvSpPr>
        <p:spPr>
          <a:xfrm>
            <a:off x="3274864" y="4512345"/>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Smiley Face 39"/>
          <p:cNvSpPr/>
          <p:nvPr/>
        </p:nvSpPr>
        <p:spPr>
          <a:xfrm>
            <a:off x="5292080" y="4531970"/>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Smiley Face 40"/>
          <p:cNvSpPr/>
          <p:nvPr/>
        </p:nvSpPr>
        <p:spPr>
          <a:xfrm>
            <a:off x="7495470" y="4512345"/>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Smiley Face 41"/>
          <p:cNvSpPr/>
          <p:nvPr/>
        </p:nvSpPr>
        <p:spPr>
          <a:xfrm>
            <a:off x="3286739" y="4731595"/>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Smiley Face 42"/>
          <p:cNvSpPr/>
          <p:nvPr/>
        </p:nvSpPr>
        <p:spPr>
          <a:xfrm>
            <a:off x="5300023" y="4735219"/>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Smiley Face 43"/>
          <p:cNvSpPr/>
          <p:nvPr/>
        </p:nvSpPr>
        <p:spPr>
          <a:xfrm>
            <a:off x="7484091" y="4727469"/>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Smiley Face 44"/>
          <p:cNvSpPr/>
          <p:nvPr/>
        </p:nvSpPr>
        <p:spPr>
          <a:xfrm>
            <a:off x="3298614" y="4938969"/>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Smiley Face 45"/>
          <p:cNvSpPr/>
          <p:nvPr/>
        </p:nvSpPr>
        <p:spPr>
          <a:xfrm>
            <a:off x="5278717" y="4938969"/>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Smiley Face 46"/>
          <p:cNvSpPr/>
          <p:nvPr/>
        </p:nvSpPr>
        <p:spPr>
          <a:xfrm>
            <a:off x="7484091" y="4958594"/>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Smiley Face 47"/>
          <p:cNvSpPr/>
          <p:nvPr/>
        </p:nvSpPr>
        <p:spPr>
          <a:xfrm>
            <a:off x="3298118" y="5158219"/>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Smiley Face 48"/>
          <p:cNvSpPr/>
          <p:nvPr/>
        </p:nvSpPr>
        <p:spPr>
          <a:xfrm>
            <a:off x="5278717" y="5177844"/>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Smiley Face 49"/>
          <p:cNvSpPr/>
          <p:nvPr/>
        </p:nvSpPr>
        <p:spPr>
          <a:xfrm>
            <a:off x="7495470" y="5177844"/>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Smiley Face 50"/>
          <p:cNvSpPr/>
          <p:nvPr/>
        </p:nvSpPr>
        <p:spPr>
          <a:xfrm>
            <a:off x="3286243" y="5357844"/>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2" name="Smiley Face 51"/>
          <p:cNvSpPr/>
          <p:nvPr/>
        </p:nvSpPr>
        <p:spPr>
          <a:xfrm>
            <a:off x="5266346" y="5389344"/>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Smiley Face 52"/>
          <p:cNvSpPr/>
          <p:nvPr/>
        </p:nvSpPr>
        <p:spPr>
          <a:xfrm>
            <a:off x="7484091" y="5420844"/>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Smiley Face 53"/>
          <p:cNvSpPr/>
          <p:nvPr/>
        </p:nvSpPr>
        <p:spPr>
          <a:xfrm>
            <a:off x="3285747" y="5604468"/>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5" name="Smiley Face 54"/>
          <p:cNvSpPr/>
          <p:nvPr/>
        </p:nvSpPr>
        <p:spPr>
          <a:xfrm>
            <a:off x="5278717" y="560809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Smiley Face 55"/>
          <p:cNvSpPr/>
          <p:nvPr/>
        </p:nvSpPr>
        <p:spPr>
          <a:xfrm>
            <a:off x="7495470" y="5608092"/>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Smiley Face 56"/>
          <p:cNvSpPr/>
          <p:nvPr/>
        </p:nvSpPr>
        <p:spPr>
          <a:xfrm>
            <a:off x="3309993" y="5831467"/>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Smiley Face 57"/>
          <p:cNvSpPr/>
          <p:nvPr/>
        </p:nvSpPr>
        <p:spPr>
          <a:xfrm>
            <a:off x="5275776" y="583146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Smiley Face 58"/>
          <p:cNvSpPr/>
          <p:nvPr/>
        </p:nvSpPr>
        <p:spPr>
          <a:xfrm>
            <a:off x="7495470" y="583146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Smiley Face 59"/>
          <p:cNvSpPr/>
          <p:nvPr/>
        </p:nvSpPr>
        <p:spPr>
          <a:xfrm>
            <a:off x="3285747" y="3659850"/>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Smiley Face 60"/>
          <p:cNvSpPr/>
          <p:nvPr/>
        </p:nvSpPr>
        <p:spPr>
          <a:xfrm>
            <a:off x="5286825" y="365671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Smiley Face 61"/>
          <p:cNvSpPr/>
          <p:nvPr/>
        </p:nvSpPr>
        <p:spPr>
          <a:xfrm>
            <a:off x="7495470" y="3680941"/>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Smiley Face 62"/>
          <p:cNvSpPr/>
          <p:nvPr/>
        </p:nvSpPr>
        <p:spPr>
          <a:xfrm>
            <a:off x="3274864" y="4089231"/>
            <a:ext cx="180000" cy="180000"/>
          </a:xfrm>
          <a:prstGeom prst="smileyFace">
            <a:avLst>
              <a:gd name="adj" fmla="val 25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Smiley Face 63"/>
          <p:cNvSpPr/>
          <p:nvPr/>
        </p:nvSpPr>
        <p:spPr>
          <a:xfrm>
            <a:off x="5297130" y="4089231"/>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Smiley Face 64"/>
          <p:cNvSpPr/>
          <p:nvPr/>
        </p:nvSpPr>
        <p:spPr>
          <a:xfrm>
            <a:off x="7495470" y="4108970"/>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Smiley Face 65"/>
          <p:cNvSpPr/>
          <p:nvPr/>
        </p:nvSpPr>
        <p:spPr>
          <a:xfrm>
            <a:off x="3298118" y="2844764"/>
            <a:ext cx="180000" cy="180000"/>
          </a:xfrm>
          <a:prstGeom prst="smileyFace">
            <a:avLst>
              <a:gd name="adj" fmla="val 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Smiley Face 66"/>
          <p:cNvSpPr/>
          <p:nvPr/>
        </p:nvSpPr>
        <p:spPr>
          <a:xfrm>
            <a:off x="5300023" y="2807617"/>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Smiley Face 67"/>
          <p:cNvSpPr/>
          <p:nvPr/>
        </p:nvSpPr>
        <p:spPr>
          <a:xfrm>
            <a:off x="7484091" y="2835912"/>
            <a:ext cx="180000" cy="180000"/>
          </a:xfrm>
          <a:prstGeom prst="smileyFace">
            <a:avLst>
              <a:gd name="adj" fmla="val 25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66466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95288" y="-315913"/>
            <a:ext cx="8302625" cy="1347788"/>
          </a:xfrm>
        </p:spPr>
        <p:txBody>
          <a:bodyPr/>
          <a:lstStyle/>
          <a:p>
            <a:pPr eaLnBrk="1" hangingPunct="1"/>
            <a:r>
              <a:rPr lang="en-ZA" altLang="en-US" sz="3600" b="1" smtClean="0"/>
              <a:t>ANALYSIS</a:t>
            </a:r>
          </a:p>
        </p:txBody>
      </p:sp>
      <p:sp>
        <p:nvSpPr>
          <p:cNvPr id="73731" name="Content Placeholder 2"/>
          <p:cNvSpPr>
            <a:spLocks noGrp="1"/>
          </p:cNvSpPr>
          <p:nvPr>
            <p:ph idx="1"/>
          </p:nvPr>
        </p:nvSpPr>
        <p:spPr>
          <a:xfrm>
            <a:off x="395288" y="620713"/>
            <a:ext cx="8374062" cy="5246687"/>
          </a:xfrm>
        </p:spPr>
        <p:txBody>
          <a:bodyPr/>
          <a:lstStyle/>
          <a:p>
            <a:pPr algn="just" eaLnBrk="1" hangingPunct="1"/>
            <a:r>
              <a:rPr lang="en-ZA" altLang="en-US" sz="2000" smtClean="0"/>
              <a:t>Investment and Business questions and status of Municipalities – concern about the status (poor) of Chief Albert Luthuli, Lekwa, Dipaleseng, Emalahleni and Bushbuckridge – status of Nkangala DM as well as Steve Tshwete, Emakhazeni and Mbombela good</a:t>
            </a:r>
          </a:p>
          <a:p>
            <a:pPr algn="just" eaLnBrk="1" hangingPunct="1"/>
            <a:r>
              <a:rPr lang="en-ZA" altLang="en-US" sz="2000" smtClean="0"/>
              <a:t>Planning, IDP and Budget questions and status of Municipalities – Poor status of especially Dr JS Moroka a concern – Gert Sibande and Nkangala District Municipalities recorded a status of good in this regard as well as Msukaligwa, Dr Pixley Ka Isaka Seme and Steve Tshwete</a:t>
            </a:r>
          </a:p>
          <a:p>
            <a:pPr algn="just" eaLnBrk="1" hangingPunct="1"/>
            <a:r>
              <a:rPr lang="en-ZA" altLang="en-US" sz="2000" smtClean="0"/>
              <a:t>Most of the Municipalities are experiencing challenges in terms of LED – especially on active LED Forums and the development &amp; implementation of LED strategies</a:t>
            </a:r>
          </a:p>
          <a:p>
            <a:pPr algn="just" eaLnBrk="1" hangingPunct="1"/>
            <a:r>
              <a:rPr lang="en-ZA" altLang="en-US" sz="2000" smtClean="0"/>
              <a:t>6 Municipalities described their status in terms of LED as good – 3 of that are from Ehlanzeni including the District Municipality as well as Mbombela and Nkomazi </a:t>
            </a:r>
          </a:p>
          <a:p>
            <a:pPr algn="just" eaLnBrk="1" hangingPunct="1"/>
            <a:r>
              <a:rPr lang="en-ZA" altLang="en-US" sz="2000" smtClean="0"/>
              <a:t>Clear from the responses of the Municipalities that they need support from Provincial Government on LED    </a:t>
            </a:r>
          </a:p>
        </p:txBody>
      </p:sp>
      <p:sp>
        <p:nvSpPr>
          <p:cNvPr id="73732"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58</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95288" y="-242888"/>
            <a:ext cx="8291512" cy="1660526"/>
          </a:xfrm>
        </p:spPr>
        <p:txBody>
          <a:bodyPr/>
          <a:lstStyle/>
          <a:p>
            <a:pPr eaLnBrk="1" hangingPunct="1"/>
            <a:r>
              <a:rPr lang="en-ZA" altLang="en-US" sz="4000" b="1" smtClean="0"/>
              <a:t>LED - KEY ACTIONS  </a:t>
            </a:r>
            <a:endParaRPr lang="en-ZA" altLang="en-US" sz="4000" smtClean="0"/>
          </a:p>
        </p:txBody>
      </p:sp>
      <p:sp>
        <p:nvSpPr>
          <p:cNvPr id="3" name="Content Placeholder 2"/>
          <p:cNvSpPr>
            <a:spLocks noGrp="1"/>
          </p:cNvSpPr>
          <p:nvPr>
            <p:ph idx="1"/>
          </p:nvPr>
        </p:nvSpPr>
        <p:spPr>
          <a:xfrm>
            <a:off x="468313" y="1052513"/>
            <a:ext cx="8218487" cy="5073650"/>
          </a:xfrm>
        </p:spPr>
        <p:txBody>
          <a:bodyPr rtlCol="0">
            <a:normAutofit fontScale="92500" lnSpcReduction="10000"/>
          </a:bodyPr>
          <a:lstStyle/>
          <a:p>
            <a:pPr algn="just" eaLnBrk="1" fontAlgn="auto" hangingPunct="1">
              <a:spcAft>
                <a:spcPts val="0"/>
              </a:spcAft>
              <a:buFont typeface="Arial" panose="020B0604020202020204" pitchFamily="34" charset="0"/>
              <a:buChar char="•"/>
              <a:defRPr/>
            </a:pPr>
            <a:r>
              <a:rPr lang="en-ZA" sz="2400" dirty="0" smtClean="0"/>
              <a:t>LED workshops per District by LED Units of COGTA &amp; DEDT and also Economic Analysis Unit of Finance</a:t>
            </a:r>
          </a:p>
          <a:p>
            <a:pPr algn="just" eaLnBrk="1" fontAlgn="auto" hangingPunct="1">
              <a:spcAft>
                <a:spcPts val="0"/>
              </a:spcAft>
              <a:buFont typeface="Arial" panose="020B0604020202020204" pitchFamily="34" charset="0"/>
              <a:buChar char="•"/>
              <a:defRPr/>
            </a:pPr>
            <a:r>
              <a:rPr lang="en-ZA" sz="2400" dirty="0" smtClean="0"/>
              <a:t>Establishment of LED committees/working groups per District</a:t>
            </a:r>
          </a:p>
          <a:p>
            <a:pPr algn="just" eaLnBrk="1" fontAlgn="auto" hangingPunct="1">
              <a:spcAft>
                <a:spcPts val="0"/>
              </a:spcAft>
              <a:buFont typeface="Arial" panose="020B0604020202020204" pitchFamily="34" charset="0"/>
              <a:buChar char="•"/>
              <a:defRPr/>
            </a:pPr>
            <a:r>
              <a:rPr lang="en-ZA" sz="2400" dirty="0" smtClean="0"/>
              <a:t>Development of LED support plans per District in cooperation/collaboration with LED Manager of each District and in line with Municipalities’ LED status &amp; needs </a:t>
            </a:r>
          </a:p>
          <a:p>
            <a:pPr algn="just" eaLnBrk="1" fontAlgn="auto" hangingPunct="1">
              <a:spcAft>
                <a:spcPts val="0"/>
              </a:spcAft>
              <a:buFont typeface="Arial" panose="020B0604020202020204" pitchFamily="34" charset="0"/>
              <a:buChar char="•"/>
              <a:defRPr/>
            </a:pPr>
            <a:r>
              <a:rPr lang="en-ZA" sz="2400" dirty="0" smtClean="0"/>
              <a:t>Ensuring functional LED Units and active, vibrant &amp; representative LED Forums at all Municipalities</a:t>
            </a:r>
          </a:p>
          <a:p>
            <a:pPr algn="just" eaLnBrk="1" fontAlgn="auto" hangingPunct="1">
              <a:spcAft>
                <a:spcPts val="0"/>
              </a:spcAft>
              <a:buFont typeface="Arial" panose="020B0604020202020204" pitchFamily="34" charset="0"/>
              <a:buChar char="•"/>
              <a:defRPr/>
            </a:pPr>
            <a:r>
              <a:rPr lang="en-ZA" sz="2400" dirty="0" smtClean="0"/>
              <a:t>Development and/or review of LED strategies</a:t>
            </a:r>
          </a:p>
          <a:p>
            <a:pPr algn="just" eaLnBrk="1" fontAlgn="auto" hangingPunct="1">
              <a:spcAft>
                <a:spcPts val="0"/>
              </a:spcAft>
              <a:buFont typeface="Arial" panose="020B0604020202020204" pitchFamily="34" charset="0"/>
              <a:buChar char="•"/>
              <a:defRPr/>
            </a:pPr>
            <a:r>
              <a:rPr lang="en-ZA" sz="2400" dirty="0" smtClean="0"/>
              <a:t>Integrated and coordinated support with the implementation of LED strategies including economic interventions advice &amp; support </a:t>
            </a:r>
          </a:p>
          <a:p>
            <a:pPr algn="just" eaLnBrk="1" fontAlgn="auto" hangingPunct="1">
              <a:spcAft>
                <a:spcPts val="0"/>
              </a:spcAft>
              <a:buFont typeface="Arial" panose="020B0604020202020204" pitchFamily="34" charset="0"/>
              <a:buChar char="•"/>
              <a:defRPr/>
            </a:pPr>
            <a:r>
              <a:rPr lang="en-ZA" sz="2400" dirty="0" smtClean="0"/>
              <a:t>Capacity building programmes on LED for Officials and Councillors of Municipalities</a:t>
            </a:r>
          </a:p>
          <a:p>
            <a:pPr algn="just" eaLnBrk="1" fontAlgn="auto" hangingPunct="1">
              <a:spcAft>
                <a:spcPts val="0"/>
              </a:spcAft>
              <a:buFont typeface="Arial" panose="020B0604020202020204" pitchFamily="34" charset="0"/>
              <a:buChar char="•"/>
              <a:defRPr/>
            </a:pPr>
            <a:endParaRPr lang="en-ZA" sz="2400" dirty="0" smtClean="0"/>
          </a:p>
          <a:p>
            <a:pPr algn="just" eaLnBrk="1" fontAlgn="auto" hangingPunct="1">
              <a:spcAft>
                <a:spcPts val="0"/>
              </a:spcAft>
              <a:buFont typeface="Arial" panose="020B0604020202020204" pitchFamily="34" charset="0"/>
              <a:buChar char="•"/>
              <a:defRPr/>
            </a:pPr>
            <a:endParaRPr lang="en-ZA" sz="2800" dirty="0" smtClean="0"/>
          </a:p>
          <a:p>
            <a:pPr algn="just" eaLnBrk="1" fontAlgn="auto" hangingPunct="1">
              <a:spcAft>
                <a:spcPts val="0"/>
              </a:spcAft>
              <a:buFont typeface="Arial" panose="020B0604020202020204" pitchFamily="34" charset="0"/>
              <a:buChar char="•"/>
              <a:defRPr/>
            </a:pPr>
            <a:endParaRPr lang="en-ZA" sz="2800" dirty="0"/>
          </a:p>
        </p:txBody>
      </p:sp>
      <p:sp>
        <p:nvSpPr>
          <p:cNvPr id="74756"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59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0"/>
            <a:ext cx="8291512" cy="1417638"/>
          </a:xfrm>
        </p:spPr>
        <p:txBody>
          <a:bodyPr/>
          <a:lstStyle/>
          <a:p>
            <a:pPr eaLnBrk="1" hangingPunct="1"/>
            <a:r>
              <a:rPr lang="en-ZA" altLang="en-US" sz="3600" b="1" smtClean="0"/>
              <a:t>DEMOGRAPHICS OF MPUMALANGA</a:t>
            </a:r>
          </a:p>
        </p:txBody>
      </p:sp>
      <p:graphicFrame>
        <p:nvGraphicFramePr>
          <p:cNvPr id="8" name="Content Placeholder 7"/>
          <p:cNvGraphicFramePr>
            <a:graphicFrameLocks noGrp="1"/>
          </p:cNvGraphicFramePr>
          <p:nvPr>
            <p:ph idx="1"/>
          </p:nvPr>
        </p:nvGraphicFramePr>
        <p:xfrm>
          <a:off x="381000" y="1295400"/>
          <a:ext cx="8382001" cy="4654553"/>
        </p:xfrm>
        <a:graphic>
          <a:graphicData uri="http://schemas.openxmlformats.org/drawingml/2006/table">
            <a:tbl>
              <a:tblPr/>
              <a:tblGrid>
                <a:gridCol w="1357855"/>
                <a:gridCol w="1170691"/>
                <a:gridCol w="1170691"/>
                <a:gridCol w="1170691"/>
                <a:gridCol w="1170691"/>
                <a:gridCol w="1170691"/>
                <a:gridCol w="1170691"/>
              </a:tblGrid>
              <a:tr h="346071">
                <a:tc rowSpan="3">
                  <a:txBody>
                    <a:bodyPr/>
                    <a:lstStyle/>
                    <a:p>
                      <a:pPr>
                        <a:lnSpc>
                          <a:spcPct val="115000"/>
                        </a:lnSpc>
                        <a:spcAft>
                          <a:spcPts val="0"/>
                        </a:spcAft>
                      </a:pPr>
                      <a:r>
                        <a:rPr lang="en-ZA" sz="1400" b="1" dirty="0">
                          <a:latin typeface="Book Antiqua"/>
                          <a:ea typeface="Times New Roman"/>
                          <a:cs typeface="Times New Roman"/>
                        </a:rPr>
                        <a:t>Region</a:t>
                      </a:r>
                      <a:endParaRPr lang="en-ZA" sz="1400" dirty="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4">
                  <a:txBody>
                    <a:bodyPr/>
                    <a:lstStyle/>
                    <a:p>
                      <a:pPr algn="ctr">
                        <a:lnSpc>
                          <a:spcPct val="115000"/>
                        </a:lnSpc>
                        <a:spcAft>
                          <a:spcPts val="0"/>
                        </a:spcAft>
                      </a:pPr>
                      <a:r>
                        <a:rPr lang="en-ZA" sz="1400" b="1">
                          <a:latin typeface="Book Antiqua"/>
                          <a:ea typeface="Times New Roman"/>
                          <a:cs typeface="Times New Roman"/>
                        </a:rPr>
                        <a:t>Census</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ct val="115000"/>
                        </a:lnSpc>
                        <a:spcAft>
                          <a:spcPts val="0"/>
                        </a:spcAft>
                      </a:pPr>
                      <a:r>
                        <a:rPr lang="en-ZA" sz="1400" b="1" dirty="0" smtClean="0">
                          <a:latin typeface="Book Antiqua"/>
                          <a:ea typeface="Times New Roman"/>
                          <a:cs typeface="Times New Roman"/>
                        </a:rPr>
                        <a:t>2014 </a:t>
                      </a:r>
                      <a:r>
                        <a:rPr lang="en-ZA" sz="1400" b="1" dirty="0">
                          <a:latin typeface="Book Antiqua"/>
                          <a:ea typeface="Times New Roman"/>
                          <a:cs typeface="Times New Roman"/>
                        </a:rPr>
                        <a:t>Mid-year estimates</a:t>
                      </a:r>
                      <a:endParaRPr lang="en-ZA" sz="1400" dirty="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B"/>
                    </a:solidFill>
                  </a:tcPr>
                </a:tc>
                <a:tc hMerge="1">
                  <a:txBody>
                    <a:bodyPr/>
                    <a:lstStyle/>
                    <a:p>
                      <a:endParaRPr lang="en-ZA"/>
                    </a:p>
                  </a:txBody>
                  <a:tcPr/>
                </a:tc>
              </a:tr>
              <a:tr h="313104">
                <a:tc vMerge="1">
                  <a:txBody>
                    <a:bodyPr/>
                    <a:lstStyle/>
                    <a:p>
                      <a:endParaRPr lang="en-ZA"/>
                    </a:p>
                  </a:txBody>
                  <a:tcPr/>
                </a:tc>
                <a:tc gridSpan="2">
                  <a:txBody>
                    <a:bodyPr/>
                    <a:lstStyle/>
                    <a:p>
                      <a:pPr algn="ctr">
                        <a:lnSpc>
                          <a:spcPct val="115000"/>
                        </a:lnSpc>
                        <a:spcAft>
                          <a:spcPts val="0"/>
                        </a:spcAft>
                      </a:pPr>
                      <a:r>
                        <a:rPr lang="en-ZA" sz="1400" b="1">
                          <a:latin typeface="Book Antiqua"/>
                          <a:ea typeface="Times New Roman"/>
                          <a:cs typeface="Times New Roman"/>
                        </a:rPr>
                        <a:t>2001</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hMerge="1">
                  <a:txBody>
                    <a:bodyPr/>
                    <a:lstStyle/>
                    <a:p>
                      <a:endParaRPr lang="en-ZA"/>
                    </a:p>
                  </a:txBody>
                  <a:tcPr/>
                </a:tc>
                <a:tc gridSpan="2">
                  <a:txBody>
                    <a:bodyPr/>
                    <a:lstStyle/>
                    <a:p>
                      <a:pPr algn="ctr">
                        <a:lnSpc>
                          <a:spcPct val="115000"/>
                        </a:lnSpc>
                        <a:spcAft>
                          <a:spcPts val="0"/>
                        </a:spcAft>
                      </a:pPr>
                      <a:r>
                        <a:rPr lang="en-ZA" sz="1400" b="1">
                          <a:latin typeface="Book Antiqua"/>
                          <a:ea typeface="Times New Roman"/>
                          <a:cs typeface="Times New Roman"/>
                        </a:rPr>
                        <a:t>2011</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hMerge="1">
                  <a:txBody>
                    <a:bodyPr/>
                    <a:lstStyle/>
                    <a:p>
                      <a:endParaRPr lang="en-ZA"/>
                    </a:p>
                  </a:txBody>
                  <a:tcPr/>
                </a:tc>
                <a:tc>
                  <a:txBody>
                    <a:bodyPr/>
                    <a:lstStyle/>
                    <a:p>
                      <a:pPr algn="ctr">
                        <a:lnSpc>
                          <a:spcPct val="115000"/>
                        </a:lnSpc>
                        <a:spcAft>
                          <a:spcPts val="0"/>
                        </a:spcAft>
                      </a:pP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algn="ctr">
                        <a:lnSpc>
                          <a:spcPct val="115000"/>
                        </a:lnSpc>
                        <a:spcAft>
                          <a:spcPts val="0"/>
                        </a:spcAft>
                      </a:pPr>
                      <a:endParaRPr lang="en-ZA" sz="1400" dirty="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r>
              <a:tr h="534668">
                <a:tc vMerge="1">
                  <a:txBody>
                    <a:bodyPr/>
                    <a:lstStyle/>
                    <a:p>
                      <a:endParaRPr lang="en-ZA"/>
                    </a:p>
                  </a:txBody>
                  <a:tcPr/>
                </a:tc>
                <a:tc>
                  <a:txBody>
                    <a:bodyPr/>
                    <a:lstStyle/>
                    <a:p>
                      <a:pPr algn="ctr">
                        <a:lnSpc>
                          <a:spcPct val="115000"/>
                        </a:lnSpc>
                        <a:spcAft>
                          <a:spcPts val="0"/>
                        </a:spcAft>
                      </a:pPr>
                      <a:r>
                        <a:rPr lang="en-ZA" sz="1400" b="1">
                          <a:latin typeface="Book Antiqua"/>
                          <a:ea typeface="Times New Roman"/>
                          <a:cs typeface="Times New Roman"/>
                        </a:rPr>
                        <a:t>Number</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ZA" sz="1400" b="1">
                          <a:latin typeface="Book Antiqua"/>
                          <a:ea typeface="Times New Roman"/>
                          <a:cs typeface="Times New Roman"/>
                        </a:rPr>
                        <a:t>% share of national</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ZA" sz="1400" b="1">
                          <a:latin typeface="Book Antiqua"/>
                          <a:ea typeface="Times New Roman"/>
                          <a:cs typeface="Times New Roman"/>
                        </a:rPr>
                        <a:t>Number</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ZA" sz="1400" b="1">
                          <a:latin typeface="Book Antiqua"/>
                          <a:ea typeface="Times New Roman"/>
                          <a:cs typeface="Times New Roman"/>
                        </a:rPr>
                        <a:t>% share of national</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ZA" sz="1400" b="1">
                          <a:latin typeface="Book Antiqua"/>
                          <a:ea typeface="Times New Roman"/>
                          <a:cs typeface="Times New Roman"/>
                        </a:rPr>
                        <a:t>Number</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ZA" sz="1400" b="1">
                          <a:latin typeface="Book Antiqua"/>
                          <a:ea typeface="Times New Roman"/>
                          <a:cs typeface="Times New Roman"/>
                        </a:rPr>
                        <a:t>% share of national</a:t>
                      </a:r>
                      <a:endParaRPr lang="en-ZA" sz="1400">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B"/>
                    </a:solidFill>
                  </a:tcPr>
                </a:tc>
              </a:tr>
              <a:tr h="346071">
                <a:tc>
                  <a:txBody>
                    <a:bodyPr/>
                    <a:lstStyle/>
                    <a:p>
                      <a:pPr algn="just">
                        <a:lnSpc>
                          <a:spcPct val="115000"/>
                        </a:lnSpc>
                        <a:spcAft>
                          <a:spcPts val="0"/>
                        </a:spcAft>
                      </a:pPr>
                      <a:r>
                        <a:rPr lang="en-ZA" sz="1400" b="1">
                          <a:latin typeface="Book Antiqua"/>
                          <a:ea typeface="Times New Roman"/>
                          <a:cs typeface="Times New Roman"/>
                        </a:rPr>
                        <a:t>Western Cape</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4 524 335</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10.1</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5 822 734</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11.2</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6 116 300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11.3</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Eastern Cape</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6 278 651</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14.0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6 562 053</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12.7</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6 786 900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12.6</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Northern Cape</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991 919</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2.2</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1 145 861</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2.2</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1 166 700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2.2</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Free State</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2 706 775</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a:solidFill>
                            <a:srgbClr val="000000"/>
                          </a:solidFill>
                          <a:latin typeface="Book Antiqua"/>
                          <a:ea typeface="Times New Roman"/>
                          <a:cs typeface="Times New Roman"/>
                        </a:rPr>
                        <a:t> </a:t>
                      </a:r>
                      <a:r>
                        <a:rPr lang="en-ZA" sz="1400" dirty="0" smtClean="0">
                          <a:solidFill>
                            <a:srgbClr val="000000"/>
                          </a:solidFill>
                          <a:latin typeface="Book Antiqua"/>
                          <a:ea typeface="Times New Roman"/>
                          <a:cs typeface="Times New Roman"/>
                        </a:rPr>
                        <a:t>	6.0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2 754 590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5.3</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2 786 800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5.2</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KwaZulu-Natal</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9 584 129</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21.4</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10 267 300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19.8</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10 694 400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19.8</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North West</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2 984 097</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6.7</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3 509 953</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6.8</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3 676 300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6.8</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Gauteng</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9 388 855</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20.9</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12 272 263</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23.7</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12 914 800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23.9</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gn="just">
                        <a:lnSpc>
                          <a:spcPct val="115000"/>
                        </a:lnSpc>
                        <a:spcAft>
                          <a:spcPts val="0"/>
                        </a:spcAft>
                      </a:pPr>
                      <a:r>
                        <a:rPr lang="en-ZA" sz="1400" b="1">
                          <a:latin typeface="Book Antiqua"/>
                          <a:ea typeface="Times New Roman"/>
                          <a:cs typeface="Times New Roman"/>
                        </a:rPr>
                        <a:t>Mpumalanga</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b="1" dirty="0">
                          <a:solidFill>
                            <a:srgbClr val="000000"/>
                          </a:solidFill>
                          <a:latin typeface="Book Antiqua"/>
                          <a:ea typeface="Times New Roman"/>
                          <a:cs typeface="Times New Roman"/>
                        </a:rPr>
                        <a:t>	3 365 554</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628650" algn="dec"/>
                        </a:tabLst>
                      </a:pPr>
                      <a:r>
                        <a:rPr lang="en-ZA" sz="1400" b="1" dirty="0" smtClean="0">
                          <a:solidFill>
                            <a:srgbClr val="000000"/>
                          </a:solidFill>
                          <a:latin typeface="Book Antiqua"/>
                          <a:ea typeface="Times New Roman"/>
                          <a:cs typeface="Times New Roman"/>
                        </a:rPr>
                        <a:t>	7.5</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b="1" dirty="0">
                          <a:latin typeface="Book Antiqua"/>
                          <a:ea typeface="Times New Roman"/>
                          <a:cs typeface="Times New Roman"/>
                        </a:rPr>
                        <a:t>	4 039 939</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tabLst>
                          <a:tab pos="628650" algn="dec"/>
                        </a:tabLst>
                      </a:pPr>
                      <a:r>
                        <a:rPr lang="en-ZA" sz="1400" b="1" dirty="0" smtClean="0">
                          <a:latin typeface="Book Antiqua"/>
                          <a:ea typeface="Times New Roman"/>
                          <a:cs typeface="Times New Roman"/>
                        </a:rPr>
                        <a:t>	7.8</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tabLst>
                          <a:tab pos="987425" algn="r"/>
                        </a:tabLst>
                      </a:pPr>
                      <a:r>
                        <a:rPr lang="en-ZA" sz="1400" dirty="0">
                          <a:effectLst/>
                          <a:latin typeface="Book Antiqua"/>
                          <a:ea typeface="Times New Roman"/>
                        </a:rPr>
                        <a:t>	</a:t>
                      </a:r>
                      <a:r>
                        <a:rPr lang="en-ZA" sz="1400" b="1" dirty="0">
                          <a:effectLst/>
                          <a:latin typeface="Book Antiqua"/>
                          <a:ea typeface="Times New Roman"/>
                        </a:rPr>
                        <a:t>4 229 300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633413" algn="dec"/>
                        </a:tabLst>
                      </a:pPr>
                      <a:r>
                        <a:rPr lang="en-ZA" sz="1400" b="1" dirty="0" smtClean="0">
                          <a:effectLst/>
                          <a:latin typeface="Book Antiqua"/>
                          <a:ea typeface="Times New Roman"/>
                        </a:rPr>
                        <a:t>	7.8</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46071">
                <a:tc>
                  <a:txBody>
                    <a:bodyPr/>
                    <a:lstStyle/>
                    <a:p>
                      <a:pPr algn="just">
                        <a:lnSpc>
                          <a:spcPct val="115000"/>
                        </a:lnSpc>
                        <a:spcAft>
                          <a:spcPts val="0"/>
                        </a:spcAft>
                      </a:pPr>
                      <a:r>
                        <a:rPr lang="en-ZA" sz="1400" b="1">
                          <a:latin typeface="Book Antiqua"/>
                          <a:ea typeface="Times New Roman"/>
                          <a:cs typeface="Times New Roman"/>
                        </a:rPr>
                        <a:t>Limpopo</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dirty="0">
                          <a:solidFill>
                            <a:srgbClr val="000000"/>
                          </a:solidFill>
                          <a:latin typeface="Book Antiqua"/>
                          <a:ea typeface="Times New Roman"/>
                          <a:cs typeface="Times New Roman"/>
                        </a:rPr>
                        <a:t>	4 995 462</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28650" algn="dec"/>
                        </a:tabLst>
                      </a:pPr>
                      <a:r>
                        <a:rPr lang="en-ZA" sz="1400" dirty="0" smtClean="0">
                          <a:solidFill>
                            <a:srgbClr val="000000"/>
                          </a:solidFill>
                          <a:latin typeface="Book Antiqua"/>
                          <a:ea typeface="Times New Roman"/>
                          <a:cs typeface="Times New Roman"/>
                        </a:rPr>
                        <a:t>	11.1</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90600" algn="r"/>
                        </a:tabLst>
                      </a:pPr>
                      <a:r>
                        <a:rPr lang="en-ZA" sz="1400" dirty="0">
                          <a:latin typeface="Book Antiqua"/>
                          <a:ea typeface="Times New Roman"/>
                          <a:cs typeface="Times New Roman"/>
                        </a:rPr>
                        <a:t>	5 404 868</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28650" algn="dec"/>
                        </a:tabLst>
                      </a:pPr>
                      <a:r>
                        <a:rPr lang="en-ZA" sz="1400" dirty="0" smtClean="0">
                          <a:latin typeface="Book Antiqua"/>
                          <a:ea typeface="Times New Roman"/>
                          <a:cs typeface="Times New Roman"/>
                        </a:rPr>
                        <a:t>	10.4</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90600" algn="r"/>
                        </a:tabLst>
                      </a:pPr>
                      <a:r>
                        <a:rPr lang="en-ZA" sz="1400" dirty="0">
                          <a:effectLst/>
                          <a:latin typeface="Book Antiqua"/>
                          <a:ea typeface="Times New Roman"/>
                        </a:rPr>
                        <a:t>	5 630 500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33413" algn="dec"/>
                        </a:tabLst>
                      </a:pPr>
                      <a:r>
                        <a:rPr lang="en-ZA" sz="1400" dirty="0" smtClean="0">
                          <a:effectLst/>
                          <a:latin typeface="Book Antiqua"/>
                          <a:ea typeface="Times New Roman"/>
                        </a:rPr>
                        <a:t>	10.4</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071">
                <a:tc>
                  <a:txBody>
                    <a:bodyPr/>
                    <a:lstStyle/>
                    <a:p>
                      <a:pPr>
                        <a:lnSpc>
                          <a:spcPct val="115000"/>
                        </a:lnSpc>
                        <a:spcAft>
                          <a:spcPts val="0"/>
                        </a:spcAft>
                      </a:pPr>
                      <a:r>
                        <a:rPr lang="en-ZA" sz="1400" b="1">
                          <a:latin typeface="Book Antiqua"/>
                          <a:ea typeface="Times New Roman"/>
                          <a:cs typeface="Times New Roman"/>
                        </a:rPr>
                        <a:t>Total</a:t>
                      </a:r>
                      <a:endParaRPr lang="en-ZA" sz="140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 pos="1460500" algn="r"/>
                        </a:tabLst>
                      </a:pPr>
                      <a:r>
                        <a:rPr lang="en-ZA" sz="1400" b="1" dirty="0">
                          <a:latin typeface="Book Antiqua"/>
                          <a:ea typeface="Times New Roman"/>
                          <a:cs typeface="Times New Roman"/>
                        </a:rPr>
                        <a:t> 	44 819 777</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628650" algn="dec"/>
                        </a:tabLst>
                      </a:pPr>
                      <a:r>
                        <a:rPr lang="en-ZA" sz="1400" b="1" dirty="0" smtClean="0">
                          <a:latin typeface="Book Antiqua"/>
                          <a:ea typeface="Times New Roman"/>
                          <a:cs typeface="Times New Roman"/>
                        </a:rPr>
                        <a:t>	100.0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990600" algn="r"/>
                        </a:tabLst>
                      </a:pPr>
                      <a:r>
                        <a:rPr lang="en-ZA" sz="1400" b="1" dirty="0">
                          <a:latin typeface="Book Antiqua"/>
                          <a:ea typeface="Times New Roman"/>
                          <a:cs typeface="Times New Roman"/>
                        </a:rPr>
                        <a:t>	51 770 560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tabLst>
                          <a:tab pos="628650" algn="dec"/>
                        </a:tabLst>
                      </a:pPr>
                      <a:r>
                        <a:rPr lang="en-ZA" sz="1400" b="1" dirty="0" smtClean="0">
                          <a:latin typeface="Book Antiqua"/>
                          <a:ea typeface="Times New Roman"/>
                          <a:cs typeface="Times New Roman"/>
                        </a:rPr>
                        <a:t>	100.0</a:t>
                      </a:r>
                      <a:endParaRPr lang="en-ZA" sz="1400" dirty="0">
                        <a:latin typeface="Times New Roman"/>
                        <a:ea typeface="Times New Roman"/>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tabLst>
                          <a:tab pos="987425" algn="r"/>
                        </a:tabLst>
                      </a:pPr>
                      <a:r>
                        <a:rPr lang="en-ZA" sz="1400" b="1" dirty="0">
                          <a:effectLst/>
                          <a:latin typeface="Book Antiqua"/>
                          <a:ea typeface="Times New Roman"/>
                        </a:rPr>
                        <a:t>	54 002 000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tabLst>
                          <a:tab pos="633413" algn="dec"/>
                        </a:tabLst>
                      </a:pPr>
                      <a:r>
                        <a:rPr lang="en-ZA" sz="1400" b="1" dirty="0" smtClean="0">
                          <a:effectLst/>
                          <a:latin typeface="Book Antiqua"/>
                          <a:ea typeface="Times New Roman"/>
                        </a:rPr>
                        <a:t>	100.0</a:t>
                      </a:r>
                      <a:endParaRPr lang="en-ZA" sz="1400" dirty="0">
                        <a:effectLst/>
                        <a:latin typeface="Times New Roman"/>
                        <a:ea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20587"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smtClean="0">
                <a:latin typeface="Book Antiqua" pitchFamily="18" charset="0"/>
              </a:rPr>
              <a:t>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531813"/>
            <a:ext cx="8218487" cy="1949451"/>
          </a:xfrm>
        </p:spPr>
        <p:txBody>
          <a:bodyPr/>
          <a:lstStyle/>
          <a:p>
            <a:pPr eaLnBrk="1" hangingPunct="1"/>
            <a:r>
              <a:rPr lang="en-US" altLang="en-US" sz="3600" b="1" smtClean="0"/>
              <a:t>EDUCATION</a:t>
            </a:r>
          </a:p>
        </p:txBody>
      </p:sp>
      <p:sp>
        <p:nvSpPr>
          <p:cNvPr id="3" name="Content Placeholder 2"/>
          <p:cNvSpPr>
            <a:spLocks noGrp="1"/>
          </p:cNvSpPr>
          <p:nvPr>
            <p:ph idx="1"/>
          </p:nvPr>
        </p:nvSpPr>
        <p:spPr>
          <a:xfrm>
            <a:off x="395288" y="765175"/>
            <a:ext cx="8291512" cy="5360988"/>
          </a:xfrm>
        </p:spPr>
        <p:txBody>
          <a:bodyPr rtlCol="0">
            <a:normAutofit fontScale="92500" lnSpcReduction="10000"/>
          </a:bodyPr>
          <a:lstStyle/>
          <a:p>
            <a:pPr algn="just" eaLnBrk="1" fontAlgn="auto" hangingPunct="1">
              <a:spcBef>
                <a:spcPts val="1200"/>
              </a:spcBef>
              <a:spcAft>
                <a:spcPts val="0"/>
              </a:spcAft>
              <a:buFont typeface="Arial" panose="020B0604020202020204" pitchFamily="34" charset="0"/>
              <a:buChar char="•"/>
              <a:defRPr/>
            </a:pPr>
            <a:r>
              <a:rPr lang="en-US" sz="24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000" dirty="0" smtClean="0"/>
              <a:t>Increased from R10.9 billion in 2009/10 to R16.3 billion this year – average increase of 10.6% pa – COE almost 80% of the budget!</a:t>
            </a:r>
          </a:p>
          <a:p>
            <a:pPr lvl="1" algn="just" eaLnBrk="1" fontAlgn="auto" hangingPunct="1">
              <a:spcBef>
                <a:spcPts val="1200"/>
              </a:spcBef>
              <a:spcAft>
                <a:spcPts val="0"/>
              </a:spcAft>
              <a:buFont typeface="Arial" panose="020B0604020202020204" pitchFamily="34" charset="0"/>
              <a:buChar char="–"/>
              <a:defRPr/>
            </a:pPr>
            <a:r>
              <a:rPr lang="en-US" sz="2000" dirty="0" smtClean="0"/>
              <a:t>44.1% of the MPG budget of R37 billion this year!</a:t>
            </a:r>
          </a:p>
          <a:p>
            <a:pPr lvl="1" algn="just" eaLnBrk="1" fontAlgn="auto" hangingPunct="1">
              <a:spcBef>
                <a:spcPts val="1200"/>
              </a:spcBef>
              <a:spcAft>
                <a:spcPts val="0"/>
              </a:spcAft>
              <a:buFont typeface="Arial" panose="020B0604020202020204" pitchFamily="34" charset="0"/>
              <a:buChar char="–"/>
              <a:defRPr/>
            </a:pPr>
            <a:r>
              <a:rPr lang="en-US" sz="2000" dirty="0" smtClean="0"/>
              <a:t>Infrastructure expenditure increased from R435 million in 2010/11 to R1 billion in 2014/15 </a:t>
            </a:r>
          </a:p>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US" sz="2000" dirty="0" smtClean="0"/>
              <a:t>No schooling – people 20+ improving to 10.8% in 2013, but worst among the 9 provinces &amp; higher than national average of 5.6%</a:t>
            </a:r>
          </a:p>
          <a:p>
            <a:pPr lvl="1" algn="just" eaLnBrk="1" fontAlgn="auto" hangingPunct="1">
              <a:spcBef>
                <a:spcPts val="1200"/>
              </a:spcBef>
              <a:spcAft>
                <a:spcPts val="0"/>
              </a:spcAft>
              <a:buFont typeface="Arial" panose="020B0604020202020204" pitchFamily="34" charset="0"/>
              <a:buChar char="–"/>
              <a:defRPr/>
            </a:pPr>
            <a:r>
              <a:rPr lang="en-US" sz="2000" dirty="0" smtClean="0"/>
              <a:t>Adult literacy rate – improved to 88% in 2013, but joint second lowest in SA &amp; lower than 92.9% national average</a:t>
            </a:r>
          </a:p>
          <a:p>
            <a:pPr lvl="1" algn="just" eaLnBrk="1" fontAlgn="auto" hangingPunct="1">
              <a:spcBef>
                <a:spcPts val="1200"/>
              </a:spcBef>
              <a:spcAft>
                <a:spcPts val="0"/>
              </a:spcAft>
              <a:buFont typeface="Arial" panose="020B0604020202020204" pitchFamily="34" charset="0"/>
              <a:buChar char="–"/>
              <a:defRPr/>
            </a:pPr>
            <a:r>
              <a:rPr lang="en-US" sz="2000" dirty="0" smtClean="0"/>
              <a:t>ANA – NDP target, 90% of learners in grade 3, 6 &amp; 9 must achieve 50% or more in ANA – challenges especially with Mathematics – average % mark for grade 9 in 2013 only 13.7% and only 1.6% of learners 50%+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75780"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solidFill>
                  <a:srgbClr val="898989"/>
                </a:solidFill>
                <a:latin typeface="Book Antiqua" pitchFamily="18" charset="0"/>
              </a:rPr>
              <a:t>60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531813"/>
            <a:ext cx="8218487" cy="1949451"/>
          </a:xfrm>
        </p:spPr>
        <p:txBody>
          <a:bodyPr/>
          <a:lstStyle/>
          <a:p>
            <a:pPr eaLnBrk="1" hangingPunct="1"/>
            <a:r>
              <a:rPr lang="en-US" altLang="en-US" sz="3600" b="1" smtClean="0"/>
              <a:t>EDUCATION</a:t>
            </a:r>
          </a:p>
        </p:txBody>
      </p:sp>
      <p:sp>
        <p:nvSpPr>
          <p:cNvPr id="3" name="Content Placeholder 2"/>
          <p:cNvSpPr>
            <a:spLocks noGrp="1"/>
          </p:cNvSpPr>
          <p:nvPr>
            <p:ph idx="1"/>
          </p:nvPr>
        </p:nvSpPr>
        <p:spPr>
          <a:xfrm>
            <a:off x="395288" y="765175"/>
            <a:ext cx="8291512" cy="5360988"/>
          </a:xfrm>
        </p:spPr>
        <p:txBody>
          <a:bodyPr rtlCol="0">
            <a:normAutofit fontScale="92500" lnSpcReduction="20000"/>
          </a:bodyPr>
          <a:lstStyle/>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US" sz="2000" dirty="0" smtClean="0"/>
              <a:t>People 20+ with matric – 26.6% in 2013 &amp; 4</a:t>
            </a:r>
            <a:r>
              <a:rPr lang="en-US" sz="2000" baseline="30000" dirty="0" smtClean="0"/>
              <a:t>th</a:t>
            </a:r>
            <a:r>
              <a:rPr lang="en-US" sz="2000" dirty="0" smtClean="0"/>
              <a:t> highest among the provinces, but lower than national rate of 92.9%</a:t>
            </a:r>
          </a:p>
          <a:p>
            <a:pPr lvl="1" algn="just" eaLnBrk="1" fontAlgn="auto" hangingPunct="1">
              <a:spcBef>
                <a:spcPts val="1200"/>
              </a:spcBef>
              <a:spcAft>
                <a:spcPts val="0"/>
              </a:spcAft>
              <a:buFont typeface="Arial" panose="020B0604020202020204" pitchFamily="34" charset="0"/>
              <a:buChar char="–"/>
              <a:defRPr/>
            </a:pPr>
            <a:r>
              <a:rPr lang="en-US" sz="2000" dirty="0" smtClean="0"/>
              <a:t>Matric pass rate – improved from the lowest (47.9%) in 2009 among the provinces to the 5</a:t>
            </a:r>
            <a:r>
              <a:rPr lang="en-US" sz="2000" baseline="30000" dirty="0" smtClean="0"/>
              <a:t>th</a:t>
            </a:r>
            <a:r>
              <a:rPr lang="en-US" sz="2000" dirty="0" smtClean="0"/>
              <a:t> highest (77.6%) in 2013</a:t>
            </a:r>
          </a:p>
          <a:p>
            <a:pPr lvl="1" algn="just" eaLnBrk="1" fontAlgn="auto" hangingPunct="1">
              <a:spcBef>
                <a:spcPts val="1200"/>
              </a:spcBef>
              <a:spcAft>
                <a:spcPts val="0"/>
              </a:spcAft>
              <a:buFont typeface="Arial" panose="020B0604020202020204" pitchFamily="34" charset="0"/>
              <a:buChar char="–"/>
              <a:defRPr/>
            </a:pPr>
            <a:r>
              <a:rPr lang="en-US" sz="2000" dirty="0" smtClean="0"/>
              <a:t>Matric pass rates of Accounting relatively low and below 60% in 2013 (56.1%), Mathematics (58.3%) and Economics (58.9%) - also lower than national averages for these 3 subjects</a:t>
            </a:r>
          </a:p>
          <a:p>
            <a:pPr lvl="1" algn="just" eaLnBrk="1" fontAlgn="auto" hangingPunct="1">
              <a:spcBef>
                <a:spcPts val="1200"/>
              </a:spcBef>
              <a:spcAft>
                <a:spcPts val="0"/>
              </a:spcAft>
              <a:buFont typeface="Arial" panose="020B0604020202020204" pitchFamily="34" charset="0"/>
              <a:buChar char="–"/>
              <a:defRPr/>
            </a:pPr>
            <a:r>
              <a:rPr lang="en-US" sz="2000" dirty="0" smtClean="0"/>
              <a:t>Admission to Bachelor studies – improvement to 25.9% in 2013, but still relatively low</a:t>
            </a:r>
          </a:p>
          <a:p>
            <a:pPr lvl="1" algn="just" eaLnBrk="1" fontAlgn="auto" hangingPunct="1">
              <a:spcBef>
                <a:spcPts val="1200"/>
              </a:spcBef>
              <a:spcAft>
                <a:spcPts val="0"/>
              </a:spcAft>
              <a:buFont typeface="Arial" panose="020B0604020202020204" pitchFamily="34" charset="0"/>
              <a:buChar char="–"/>
              <a:defRPr/>
            </a:pPr>
            <a:r>
              <a:rPr lang="en-US" sz="2000" dirty="0" smtClean="0"/>
              <a:t>Throughput (learners completing school within 12 years) rate – less than 60% – high drop out figures between grade 10 and 12</a:t>
            </a:r>
          </a:p>
          <a:p>
            <a:pPr lvl="1" algn="just" eaLnBrk="1" fontAlgn="auto" hangingPunct="1">
              <a:spcBef>
                <a:spcPts val="1200"/>
              </a:spcBef>
              <a:spcAft>
                <a:spcPts val="0"/>
              </a:spcAft>
              <a:buFont typeface="Arial" panose="020B0604020202020204" pitchFamily="34" charset="0"/>
              <a:buChar char="–"/>
              <a:defRPr/>
            </a:pPr>
            <a:r>
              <a:rPr lang="en-US" sz="2000" dirty="0" smtClean="0"/>
              <a:t>Grade 10-12 repetition rates relatively high – grade 11 rate = 31.7%,  the highest in SA last year</a:t>
            </a:r>
          </a:p>
          <a:p>
            <a:pPr lvl="1" algn="just" eaLnBrk="1" fontAlgn="auto" hangingPunct="1">
              <a:spcBef>
                <a:spcPts val="1200"/>
              </a:spcBef>
              <a:spcAft>
                <a:spcPts val="0"/>
              </a:spcAft>
              <a:buFont typeface="Arial" panose="020B0604020202020204" pitchFamily="34" charset="0"/>
              <a:buChar char="–"/>
              <a:defRPr/>
            </a:pPr>
            <a:r>
              <a:rPr lang="en-US" sz="2000" dirty="0" smtClean="0"/>
              <a:t>Pass rates per municipal area – only 1 area with a matric pass rate less than 70% last year, </a:t>
            </a:r>
            <a:r>
              <a:rPr lang="en-US" sz="2000" dirty="0" err="1" smtClean="0"/>
              <a:t>Dr</a:t>
            </a:r>
            <a:r>
              <a:rPr lang="en-US" sz="2000" dirty="0" smtClean="0"/>
              <a:t> </a:t>
            </a:r>
            <a:r>
              <a:rPr lang="en-US" sz="2000" dirty="0" err="1" smtClean="0"/>
              <a:t>Pixley</a:t>
            </a:r>
            <a:r>
              <a:rPr lang="en-US" sz="2000" dirty="0" smtClean="0"/>
              <a:t> </a:t>
            </a:r>
            <a:r>
              <a:rPr lang="en-US" sz="2000" dirty="0" err="1" smtClean="0"/>
              <a:t>ka</a:t>
            </a:r>
            <a:r>
              <a:rPr lang="en-US" sz="2000" dirty="0" smtClean="0"/>
              <a:t> </a:t>
            </a:r>
            <a:r>
              <a:rPr lang="en-US" sz="2000" dirty="0" err="1" smtClean="0"/>
              <a:t>Isaka</a:t>
            </a:r>
            <a:r>
              <a:rPr lang="en-US" sz="2000" dirty="0" smtClean="0"/>
              <a:t> </a:t>
            </a:r>
            <a:r>
              <a:rPr lang="en-US" sz="2000" dirty="0" err="1" smtClean="0"/>
              <a:t>Seme</a:t>
            </a:r>
            <a:r>
              <a:rPr lang="en-US" sz="2000" dirty="0" smtClean="0"/>
              <a:t> (68.1%) and only 1 area’s pass rate declined, </a:t>
            </a:r>
            <a:r>
              <a:rPr lang="en-US" sz="2000" dirty="0" err="1" smtClean="0"/>
              <a:t>Emakhazeni</a:t>
            </a:r>
            <a:r>
              <a:rPr lang="en-US" sz="2000" dirty="0" smtClean="0"/>
              <a:t>!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76804"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61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8313" y="-531813"/>
            <a:ext cx="8218487" cy="1949451"/>
          </a:xfrm>
        </p:spPr>
        <p:txBody>
          <a:bodyPr/>
          <a:lstStyle/>
          <a:p>
            <a:pPr eaLnBrk="1" hangingPunct="1"/>
            <a:r>
              <a:rPr lang="en-US" altLang="en-US" sz="3600" b="1" smtClean="0"/>
              <a:t>EDUCATION</a:t>
            </a:r>
          </a:p>
        </p:txBody>
      </p:sp>
      <p:sp>
        <p:nvSpPr>
          <p:cNvPr id="3" name="Content Placeholder 2"/>
          <p:cNvSpPr>
            <a:spLocks noGrp="1"/>
          </p:cNvSpPr>
          <p:nvPr>
            <p:ph idx="1"/>
          </p:nvPr>
        </p:nvSpPr>
        <p:spPr>
          <a:xfrm>
            <a:off x="395288" y="765175"/>
            <a:ext cx="8291512" cy="5360988"/>
          </a:xfrm>
        </p:spPr>
        <p:txBody>
          <a:bodyPr rtlCol="0">
            <a:normAutofit fontScale="85000" lnSpcReduction="10000"/>
          </a:bodyPr>
          <a:lstStyle/>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US" sz="2000" dirty="0" smtClean="0"/>
              <a:t>1 052 807 learners in public &amp; independent schools in Mpumalanga in 2013, attended 1,885 schools and served by 34,936 educators/teachers </a:t>
            </a:r>
          </a:p>
          <a:p>
            <a:pPr lvl="1" algn="just" eaLnBrk="1" fontAlgn="auto" hangingPunct="1">
              <a:spcBef>
                <a:spcPts val="1200"/>
              </a:spcBef>
              <a:spcAft>
                <a:spcPts val="0"/>
              </a:spcAft>
              <a:buFont typeface="Arial" panose="020B0604020202020204" pitchFamily="34" charset="0"/>
              <a:buChar char="–"/>
              <a:defRPr/>
            </a:pPr>
            <a:r>
              <a:rPr lang="en-US" sz="2000" dirty="0"/>
              <a:t>Learner-educator/teacher ratio (public schools) - improved from 33.5 in 2005 to 30.7 in 2013 – slightly higher than national average</a:t>
            </a:r>
          </a:p>
          <a:p>
            <a:pPr lvl="1" algn="just" eaLnBrk="1" fontAlgn="auto" hangingPunct="1">
              <a:spcBef>
                <a:spcPts val="1200"/>
              </a:spcBef>
              <a:spcAft>
                <a:spcPts val="0"/>
              </a:spcAft>
              <a:buFont typeface="Arial" panose="020B0604020202020204" pitchFamily="34" charset="0"/>
              <a:buChar char="–"/>
              <a:defRPr/>
            </a:pPr>
            <a:r>
              <a:rPr lang="en-US" sz="2000" dirty="0" smtClean="0"/>
              <a:t>Learner-school ratio – increased from 479 in 2005 to 580 in 2013, higher than national average of 496 </a:t>
            </a:r>
          </a:p>
          <a:p>
            <a:pPr lvl="1" algn="just" eaLnBrk="1" fontAlgn="auto" hangingPunct="1">
              <a:spcBef>
                <a:spcPts val="1200"/>
              </a:spcBef>
              <a:spcAft>
                <a:spcPts val="0"/>
              </a:spcAft>
              <a:buFont typeface="Arial" panose="020B0604020202020204" pitchFamily="34" charset="0"/>
              <a:buChar char="–"/>
              <a:defRPr/>
            </a:pPr>
            <a:r>
              <a:rPr lang="en-US" sz="2000" dirty="0" smtClean="0"/>
              <a:t>Educator/teacher-school ratio – increased from 14 in 2005 to 19 in 2013 – higher than national average of 16 teachers per school</a:t>
            </a:r>
          </a:p>
          <a:p>
            <a:pPr lvl="1" algn="just" eaLnBrk="1" fontAlgn="auto" hangingPunct="1">
              <a:spcBef>
                <a:spcPts val="1200"/>
              </a:spcBef>
              <a:spcAft>
                <a:spcPts val="0"/>
              </a:spcAft>
              <a:buFont typeface="Arial" panose="020B0604020202020204" pitchFamily="34" charset="0"/>
              <a:buChar char="–"/>
              <a:defRPr/>
            </a:pPr>
            <a:r>
              <a:rPr lang="en-US" sz="2000" dirty="0" smtClean="0"/>
              <a:t>School nutrition </a:t>
            </a:r>
            <a:r>
              <a:rPr lang="en-US" sz="2000" dirty="0" err="1" smtClean="0"/>
              <a:t>programme</a:t>
            </a:r>
            <a:r>
              <a:rPr lang="en-US" sz="2000" dirty="0" smtClean="0"/>
              <a:t> – 83.2% of children attending public schools benefitted from the </a:t>
            </a:r>
            <a:r>
              <a:rPr lang="en-US" sz="2000" dirty="0" err="1" smtClean="0"/>
              <a:t>programme</a:t>
            </a:r>
            <a:r>
              <a:rPr lang="en-US" sz="2000" dirty="0" smtClean="0"/>
              <a:t> in 2013</a:t>
            </a:r>
          </a:p>
          <a:p>
            <a:pPr lvl="1" algn="just" eaLnBrk="1" fontAlgn="auto" hangingPunct="1">
              <a:spcBef>
                <a:spcPts val="1200"/>
              </a:spcBef>
              <a:spcAft>
                <a:spcPts val="0"/>
              </a:spcAft>
              <a:buFont typeface="Arial" panose="020B0604020202020204" pitchFamily="34" charset="0"/>
              <a:buChar char="–"/>
              <a:defRPr/>
            </a:pPr>
            <a:r>
              <a:rPr lang="en-US" sz="2000" dirty="0" smtClean="0"/>
              <a:t>Early Childhood Development (ECD) – improvement between 2012 &amp; 2013 – 30.7% of the provincial population aged 0-4 attended an ECD </a:t>
            </a:r>
            <a:r>
              <a:rPr lang="en-US" sz="2000" dirty="0" err="1" smtClean="0"/>
              <a:t>centre</a:t>
            </a:r>
            <a:r>
              <a:rPr lang="en-US" sz="2000" dirty="0" smtClean="0"/>
              <a:t> last year - lower than national average of 34.4 per cent</a:t>
            </a:r>
          </a:p>
          <a:p>
            <a:pPr lvl="1" algn="just" eaLnBrk="1" fontAlgn="auto" hangingPunct="1">
              <a:spcBef>
                <a:spcPts val="1200"/>
              </a:spcBef>
              <a:spcAft>
                <a:spcPts val="0"/>
              </a:spcAft>
              <a:buFont typeface="Arial" panose="020B0604020202020204" pitchFamily="34" charset="0"/>
              <a:buChar char="–"/>
              <a:defRPr/>
            </a:pPr>
            <a:r>
              <a:rPr lang="en-US" sz="2000" dirty="0" smtClean="0"/>
              <a:t>Education improving skills in line with the needs of the provincial </a:t>
            </a:r>
            <a:r>
              <a:rPr lang="en-US" sz="2000" dirty="0" err="1" smtClean="0"/>
              <a:t>labour</a:t>
            </a:r>
            <a:r>
              <a:rPr lang="en-US" sz="2000" dirty="0" smtClean="0"/>
              <a:t> market? Role and impact of MRTT? Role of the University of Mpumalanga in the future – close cooperation with Department of Higher Education!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77828"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62</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95288" y="188913"/>
            <a:ext cx="8229600" cy="719137"/>
          </a:xfrm>
        </p:spPr>
        <p:txBody>
          <a:bodyPr/>
          <a:lstStyle/>
          <a:p>
            <a:pPr eaLnBrk="1" hangingPunct="1"/>
            <a:r>
              <a:rPr lang="en-ZA" altLang="en-US" sz="3600" b="1" smtClean="0"/>
              <a:t>EDUCATION</a:t>
            </a:r>
          </a:p>
        </p:txBody>
      </p:sp>
      <p:graphicFrame>
        <p:nvGraphicFramePr>
          <p:cNvPr id="5" name="Content Placeholder 4"/>
          <p:cNvGraphicFramePr>
            <a:graphicFrameLocks noGrp="1"/>
          </p:cNvGraphicFramePr>
          <p:nvPr>
            <p:ph idx="1"/>
          </p:nvPr>
        </p:nvGraphicFramePr>
        <p:xfrm>
          <a:off x="315913" y="1227138"/>
          <a:ext cx="8542337" cy="4694230"/>
        </p:xfrm>
        <a:graphic>
          <a:graphicData uri="http://schemas.openxmlformats.org/drawingml/2006/table">
            <a:tbl>
              <a:tblPr firstRow="1" firstCol="1" bandRow="1">
                <a:effectLst/>
                <a:tableStyleId>{5C22544A-7EE6-4342-B048-85BDC9FD1C3A}</a:tableStyleId>
              </a:tblPr>
              <a:tblGrid>
                <a:gridCol w="2069822"/>
                <a:gridCol w="1181455"/>
                <a:gridCol w="1763080"/>
                <a:gridCol w="1763990"/>
                <a:gridCol w="1763990"/>
              </a:tblGrid>
              <a:tr h="213374">
                <a:tc rowSpan="2">
                  <a:txBody>
                    <a:bodyPr/>
                    <a:lstStyle/>
                    <a:p>
                      <a:pPr algn="just">
                        <a:spcAft>
                          <a:spcPts val="0"/>
                        </a:spcAft>
                      </a:pPr>
                      <a:r>
                        <a:rPr lang="en-GB" sz="1400" dirty="0">
                          <a:solidFill>
                            <a:schemeClr val="tx1"/>
                          </a:solidFill>
                          <a:effectLst/>
                          <a:latin typeface="+mn-lt"/>
                        </a:rPr>
                        <a:t>Local municipal area</a:t>
                      </a:r>
                      <a:endParaRPr lang="en-ZA" sz="1400"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algn="ctr">
                        <a:spcAft>
                          <a:spcPts val="0"/>
                        </a:spcAft>
                      </a:pPr>
                      <a:r>
                        <a:rPr lang="en-GB" sz="1400" dirty="0">
                          <a:solidFill>
                            <a:schemeClr val="tx1"/>
                          </a:solidFill>
                          <a:effectLst/>
                          <a:latin typeface="+mn-lt"/>
                        </a:rPr>
                        <a:t>Pass rate</a:t>
                      </a:r>
                      <a:endParaRPr lang="en-ZA" sz="1400"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3">
                  <a:txBody>
                    <a:bodyPr/>
                    <a:lstStyle/>
                    <a:p>
                      <a:pPr algn="ctr">
                        <a:spcAft>
                          <a:spcPts val="0"/>
                        </a:spcAft>
                      </a:pPr>
                      <a:r>
                        <a:rPr lang="en-GB" sz="1400" dirty="0">
                          <a:solidFill>
                            <a:schemeClr val="tx1"/>
                          </a:solidFill>
                          <a:effectLst/>
                          <a:latin typeface="+mn-lt"/>
                        </a:rPr>
                        <a:t>Admission to:</a:t>
                      </a:r>
                      <a:endParaRPr lang="en-ZA" sz="1400"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40000"/>
                        <a:lumOff val="60000"/>
                      </a:schemeClr>
                    </a:solidFill>
                  </a:tcPr>
                </a:tc>
                <a:tc hMerge="1">
                  <a:txBody>
                    <a:bodyPr/>
                    <a:lstStyle/>
                    <a:p>
                      <a:endParaRPr lang="en-ZA"/>
                    </a:p>
                  </a:txBody>
                  <a:tcPr/>
                </a:tc>
                <a:tc hMerge="1">
                  <a:txBody>
                    <a:bodyPr/>
                    <a:lstStyle/>
                    <a:p>
                      <a:endParaRPr lang="en-ZA"/>
                    </a:p>
                  </a:txBody>
                  <a:tcPr/>
                </a:tc>
              </a:tr>
              <a:tr h="426750">
                <a:tc vMerge="1">
                  <a:txBody>
                    <a:bodyPr/>
                    <a:lstStyle/>
                    <a:p>
                      <a:endParaRPr lang="en-ZA"/>
                    </a:p>
                  </a:txBody>
                  <a:tcPr/>
                </a:tc>
                <a:tc vMerge="1">
                  <a:txBody>
                    <a:bodyPr/>
                    <a:lstStyle/>
                    <a:p>
                      <a:endParaRPr lang="en-ZA"/>
                    </a:p>
                  </a:txBody>
                  <a:tcPr/>
                </a:tc>
                <a:tc>
                  <a:txBody>
                    <a:bodyPr/>
                    <a:lstStyle/>
                    <a:p>
                      <a:pPr algn="ctr">
                        <a:spcAft>
                          <a:spcPts val="0"/>
                        </a:spcAft>
                      </a:pPr>
                      <a:r>
                        <a:rPr lang="en-GB" sz="1400" b="1" dirty="0">
                          <a:solidFill>
                            <a:schemeClr val="tx1"/>
                          </a:solidFill>
                          <a:effectLst/>
                          <a:latin typeface="+mn-lt"/>
                        </a:rPr>
                        <a:t>Higher Certificate studies</a:t>
                      </a:r>
                      <a:endParaRPr lang="en-ZA" sz="1400" b="1"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GB" sz="1400" b="1" dirty="0">
                          <a:solidFill>
                            <a:schemeClr val="tx1"/>
                          </a:solidFill>
                          <a:effectLst/>
                          <a:latin typeface="+mn-lt"/>
                        </a:rPr>
                        <a:t>Diploma studies</a:t>
                      </a:r>
                      <a:endParaRPr lang="en-ZA" sz="1400" b="1"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GB" sz="1400" b="1" dirty="0">
                          <a:solidFill>
                            <a:schemeClr val="tx1"/>
                          </a:solidFill>
                          <a:effectLst/>
                          <a:latin typeface="+mn-lt"/>
                        </a:rPr>
                        <a:t>Bachelor studies</a:t>
                      </a:r>
                      <a:endParaRPr lang="en-ZA" sz="1400" b="1" dirty="0">
                        <a:solidFill>
                          <a:schemeClr val="tx1"/>
                        </a:solidFill>
                        <a:effectLst/>
                        <a:latin typeface="+mn-lt"/>
                        <a:ea typeface="Calibri"/>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3374">
                <a:tc>
                  <a:txBody>
                    <a:bodyPr/>
                    <a:lstStyle/>
                    <a:p>
                      <a:pPr>
                        <a:spcAft>
                          <a:spcPts val="0"/>
                        </a:spcAft>
                      </a:pPr>
                      <a:r>
                        <a:rPr lang="en-ZA" sz="1400" dirty="0">
                          <a:solidFill>
                            <a:schemeClr val="tx1"/>
                          </a:solidFill>
                          <a:effectLst/>
                          <a:latin typeface="+mn-lt"/>
                        </a:rPr>
                        <a:t>Nkomazi</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dirty="0">
                          <a:solidFill>
                            <a:schemeClr val="tx1"/>
                          </a:solidFill>
                          <a:effectLst/>
                          <a:latin typeface="+mn-lt"/>
                        </a:rPr>
                        <a:t>85.6%</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17.3%</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36.2%</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32.1%</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Steve Tshwete</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dirty="0">
                          <a:solidFill>
                            <a:schemeClr val="tx1"/>
                          </a:solidFill>
                          <a:effectLst/>
                          <a:latin typeface="+mn-lt"/>
                        </a:rPr>
                        <a:t>84.5%</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12.2%</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38.0%</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34.4%</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Emalahleni</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83.2%</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16.8%</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38.5%</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27.9%</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Victor Khanye</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82.9%</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19.8%</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37.4%</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25.7%</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Mbombela</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81.1%</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17.1%</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31.3%</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32.5%</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Chief Albert Luthuli</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79.4%</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17.3%</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32.7%</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29.4%</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Lekwa</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78.5%</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17.0%</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31.5%</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30.1%</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Umjindi</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77.5%</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16.3%</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34.3%</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26.8%</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Govan Mbeki</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77.1%</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16.2%</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34.0%</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26.9%</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Msukaligwa</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75.9%</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19.1%</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29.5%</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27.3%</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Thaba Chweu</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75.8%</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13.3%</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31.1%</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31.4%</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Dr JS Moroka</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74.0%</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22.6%</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29.1%</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22.3%</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a:solidFill>
                            <a:schemeClr val="tx1"/>
                          </a:solidFill>
                          <a:effectLst/>
                          <a:latin typeface="+mn-lt"/>
                        </a:rPr>
                        <a:t>Mkhondo</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73.7%</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16.4%</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28.8%</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28.5%</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a:solidFill>
                            <a:schemeClr val="tx1"/>
                          </a:solidFill>
                          <a:effectLst/>
                          <a:latin typeface="+mn-lt"/>
                        </a:rPr>
                        <a:t>Thembisile Hani</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73.0%</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19.6%</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35.4%</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18.0%</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a:solidFill>
                            <a:schemeClr val="tx1"/>
                          </a:solidFill>
                          <a:effectLst/>
                          <a:latin typeface="+mn-lt"/>
                        </a:rPr>
                        <a:t>Dipaleseng</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72.6%</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17.5%</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36.8%</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18.4%</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a:solidFill>
                            <a:schemeClr val="tx1"/>
                          </a:solidFill>
                          <a:effectLst/>
                          <a:latin typeface="+mn-lt"/>
                        </a:rPr>
                        <a:t>Bushbuckridge</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71.7%</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23.9%</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30.4%</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17.3%</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a:solidFill>
                            <a:schemeClr val="tx1"/>
                          </a:solidFill>
                          <a:effectLst/>
                          <a:latin typeface="+mn-lt"/>
                        </a:rPr>
                        <a:t>Emakhazeni</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71.3%</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23.8%</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31.6%</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16.0%</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a:solidFill>
                            <a:schemeClr val="tx1"/>
                          </a:solidFill>
                          <a:effectLst/>
                          <a:latin typeface="+mn-lt"/>
                        </a:rPr>
                        <a:t>Dr Pixley ka Isaka Seme</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a:solidFill>
                            <a:schemeClr val="tx1"/>
                          </a:solidFill>
                          <a:effectLst/>
                          <a:latin typeface="+mn-lt"/>
                        </a:rPr>
                        <a:t>68.1%</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19.7%</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a:solidFill>
                            <a:schemeClr val="tx1"/>
                          </a:solidFill>
                          <a:effectLst/>
                          <a:latin typeface="+mn-lt"/>
                        </a:rPr>
                        <a:t>28.4%</a:t>
                      </a:r>
                      <a:endParaRPr lang="en-ZA" sz="140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ZA" sz="1400" dirty="0">
                          <a:solidFill>
                            <a:schemeClr val="tx1"/>
                          </a:solidFill>
                          <a:effectLst/>
                          <a:latin typeface="+mn-lt"/>
                        </a:rPr>
                        <a:t>20.0%</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4">
                <a:tc>
                  <a:txBody>
                    <a:bodyPr/>
                    <a:lstStyle/>
                    <a:p>
                      <a:pPr>
                        <a:spcAft>
                          <a:spcPts val="0"/>
                        </a:spcAft>
                      </a:pPr>
                      <a:r>
                        <a:rPr lang="en-ZA" sz="1400" dirty="0">
                          <a:solidFill>
                            <a:schemeClr val="tx1"/>
                          </a:solidFill>
                          <a:effectLst/>
                          <a:latin typeface="+mn-lt"/>
                        </a:rPr>
                        <a:t>Mpumalanga</a:t>
                      </a:r>
                      <a:endParaRPr lang="en-ZA" sz="1400"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b="1" dirty="0">
                          <a:solidFill>
                            <a:schemeClr val="tx1"/>
                          </a:solidFill>
                          <a:effectLst/>
                          <a:latin typeface="+mn-lt"/>
                        </a:rPr>
                        <a:t>77.6%</a:t>
                      </a:r>
                      <a:endParaRPr lang="en-ZA" sz="1400" b="1"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b="1" dirty="0">
                          <a:solidFill>
                            <a:schemeClr val="tx1"/>
                          </a:solidFill>
                          <a:effectLst/>
                          <a:latin typeface="+mn-lt"/>
                        </a:rPr>
                        <a:t>19.0%</a:t>
                      </a:r>
                      <a:endParaRPr lang="en-ZA" sz="1400" b="1"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b="1" dirty="0">
                          <a:solidFill>
                            <a:schemeClr val="tx1"/>
                          </a:solidFill>
                          <a:effectLst/>
                          <a:latin typeface="+mn-lt"/>
                        </a:rPr>
                        <a:t>32.7%</a:t>
                      </a:r>
                      <a:endParaRPr lang="en-ZA" sz="1400" b="1"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n-ZA" sz="1400" b="1" dirty="0">
                          <a:solidFill>
                            <a:schemeClr val="tx1"/>
                          </a:solidFill>
                          <a:effectLst/>
                          <a:latin typeface="+mn-lt"/>
                        </a:rPr>
                        <a:t>25.9%</a:t>
                      </a:r>
                      <a:endParaRPr lang="en-ZA" sz="1400" b="1" dirty="0">
                        <a:solidFill>
                          <a:schemeClr val="tx1"/>
                        </a:solidFill>
                        <a:effectLst/>
                        <a:latin typeface="+mn-lt"/>
                        <a:ea typeface="Calibri"/>
                        <a:cs typeface="Times New Roman"/>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78980" name="Rectangle 1"/>
          <p:cNvSpPr>
            <a:spLocks noChangeArrowheads="1"/>
          </p:cNvSpPr>
          <p:nvPr/>
        </p:nvSpPr>
        <p:spPr bwMode="auto">
          <a:xfrm>
            <a:off x="323850" y="919163"/>
            <a:ext cx="82423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algn="just" eaLnBrk="1" hangingPunct="1">
              <a:spcBef>
                <a:spcPct val="0"/>
              </a:spcBef>
              <a:buFontTx/>
              <a:buNone/>
            </a:pPr>
            <a:r>
              <a:rPr lang="en-GB" altLang="en-US" sz="1400" b="1">
                <a:ea typeface="Calibri" pitchFamily="34" charset="0"/>
                <a:cs typeface="Times New Roman" pitchFamily="18" charset="0"/>
              </a:rPr>
              <a:t>Comparison of Grade 12 pass rates and admission to further studies by Local Municipal Area, 2013</a:t>
            </a:r>
            <a:endParaRPr lang="en-GB" altLang="en-US" sz="1400">
              <a:latin typeface="Arial" charset="0"/>
              <a:ea typeface="Calibri" pitchFamily="34" charset="0"/>
              <a:cs typeface="Times New Roman" pitchFamily="18" charset="0"/>
            </a:endParaRPr>
          </a:p>
        </p:txBody>
      </p:sp>
      <p:sp>
        <p:nvSpPr>
          <p:cNvPr id="78981"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63</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8313" y="-242888"/>
            <a:ext cx="8218487" cy="1417638"/>
          </a:xfrm>
        </p:spPr>
        <p:txBody>
          <a:bodyPr/>
          <a:lstStyle/>
          <a:p>
            <a:pPr eaLnBrk="1" hangingPunct="1"/>
            <a:r>
              <a:rPr lang="en-ZA" altLang="en-US" sz="3600" b="1" smtClean="0"/>
              <a:t>IMPROVING EDUCATION</a:t>
            </a:r>
            <a:endParaRPr lang="en-GB" altLang="en-US" sz="3600" b="1"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2769215"/>
              </p:ext>
            </p:extLst>
          </p:nvPr>
        </p:nvGraphicFramePr>
        <p:xfrm>
          <a:off x="179511" y="764705"/>
          <a:ext cx="8735889" cy="4889862"/>
        </p:xfrm>
        <a:graphic>
          <a:graphicData uri="http://schemas.openxmlformats.org/drawingml/2006/table">
            <a:tbl>
              <a:tblPr firstRow="1" bandRow="1">
                <a:tableStyleId>{F5AB1C69-6EDB-4FF4-983F-18BD219EF322}</a:tableStyleId>
              </a:tblPr>
              <a:tblGrid>
                <a:gridCol w="1302720"/>
                <a:gridCol w="919567"/>
                <a:gridCol w="1762504"/>
                <a:gridCol w="1532612"/>
                <a:gridCol w="1609243"/>
                <a:gridCol w="383153"/>
                <a:gridCol w="1226090"/>
              </a:tblGrid>
              <a:tr h="606470">
                <a:tc gridSpan="2">
                  <a:txBody>
                    <a:bodyPr/>
                    <a:lstStyle/>
                    <a:p>
                      <a:pPr algn="ctr"/>
                      <a:r>
                        <a:rPr lang="en-ZA" sz="1400" b="1" dirty="0" smtClean="0">
                          <a:solidFill>
                            <a:schemeClr val="tx1"/>
                          </a:solidFill>
                          <a:latin typeface="Book Antiqua" pitchFamily="18" charset="0"/>
                        </a:rPr>
                        <a:t>MPG Expenditure on Education*</a:t>
                      </a:r>
                      <a:endParaRPr lang="en-ZA" sz="14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hMerge="1">
                  <a:txBody>
                    <a:bodyPr/>
                    <a:lstStyle/>
                    <a:p>
                      <a:pPr algn="ctr"/>
                      <a:endParaRPr lang="en-ZA"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gridSpan="4">
                  <a:txBody>
                    <a:bodyPr/>
                    <a:lstStyle/>
                    <a:p>
                      <a:pPr algn="ctr"/>
                      <a:r>
                        <a:rPr lang="en-ZA" sz="1400" b="1" dirty="0" smtClean="0">
                          <a:solidFill>
                            <a:schemeClr val="tx1"/>
                          </a:solidFill>
                          <a:latin typeface="Book Antiqua" pitchFamily="18" charset="0"/>
                        </a:rPr>
                        <a:t>Impact</a:t>
                      </a:r>
                      <a:endParaRPr lang="en-ZA" sz="14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b="1" dirty="0" smtClean="0">
                          <a:solidFill>
                            <a:schemeClr val="tx1"/>
                          </a:solidFill>
                          <a:latin typeface="Book Antiqua" pitchFamily="18" charset="0"/>
                        </a:rPr>
                        <a:t>Vision</a:t>
                      </a:r>
                      <a:r>
                        <a:rPr lang="en-ZA" sz="1400" b="1" baseline="0" dirty="0" smtClean="0">
                          <a:solidFill>
                            <a:schemeClr val="tx1"/>
                          </a:solidFill>
                          <a:latin typeface="Book Antiqua" pitchFamily="18" charset="0"/>
                        </a:rPr>
                        <a:t> 2030</a:t>
                      </a:r>
                      <a:r>
                        <a:rPr lang="en-ZA" sz="1400" b="1" dirty="0" smtClean="0">
                          <a:solidFill>
                            <a:schemeClr val="tx1"/>
                          </a:solidFill>
                          <a:latin typeface="Book Antiqua" pitchFamily="18" charset="0"/>
                        </a:rPr>
                        <a:t> Target</a:t>
                      </a:r>
                      <a:endParaRPr lang="en-ZA" sz="14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r>
              <a:tr h="749170">
                <a:tc>
                  <a:txBody>
                    <a:bodyPr/>
                    <a:lstStyle/>
                    <a:p>
                      <a:pPr algn="ctr"/>
                      <a:r>
                        <a:rPr lang="en-ZA" sz="1200" b="1" dirty="0" smtClean="0">
                          <a:solidFill>
                            <a:schemeClr val="tx1"/>
                          </a:solidFill>
                          <a:latin typeface="Book Antiqua" pitchFamily="18" charset="0"/>
                        </a:rPr>
                        <a:t>Value</a:t>
                      </a:r>
                    </a:p>
                    <a:p>
                      <a:pPr algn="ctr"/>
                      <a:r>
                        <a:rPr lang="en-ZA" sz="1200" b="1" dirty="0" smtClean="0">
                          <a:solidFill>
                            <a:schemeClr val="tx1"/>
                          </a:solidFill>
                          <a:latin typeface="Book Antiqua" pitchFamily="18" charset="0"/>
                        </a:rPr>
                        <a:t>R</a:t>
                      </a:r>
                      <a:r>
                        <a:rPr lang="en-ZA" sz="1200" b="1" baseline="0" dirty="0" smtClean="0">
                          <a:solidFill>
                            <a:schemeClr val="tx1"/>
                          </a:solidFill>
                          <a:latin typeface="Book Antiqua" pitchFamily="18" charset="0"/>
                        </a:rPr>
                        <a:t> billion</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Average annual % increase</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Indicator</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2009 </a:t>
                      </a:r>
                    </a:p>
                    <a:p>
                      <a:pPr algn="ctr"/>
                      <a:r>
                        <a:rPr lang="en-ZA" sz="1200" b="1" dirty="0" smtClean="0">
                          <a:solidFill>
                            <a:schemeClr val="tx1"/>
                          </a:solidFill>
                          <a:latin typeface="Book Antiqua" pitchFamily="18" charset="0"/>
                        </a:rPr>
                        <a:t>(or earliest available)</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2013 </a:t>
                      </a:r>
                    </a:p>
                    <a:p>
                      <a:pPr algn="ct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Trend</a:t>
                      </a:r>
                      <a:endParaRPr lang="en-ZA" sz="1200" b="1" dirty="0">
                        <a:solidFill>
                          <a:schemeClr val="tx1"/>
                        </a:solidFill>
                        <a:latin typeface="Book Antiqua"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2030</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1258476">
                <a:tc rowSpan="4">
                  <a:txBody>
                    <a:bodyPr/>
                    <a:lstStyle/>
                    <a:p>
                      <a:pPr algn="ctr"/>
                      <a:r>
                        <a:rPr lang="en-ZA" sz="1100" b="0" u="sng" strike="noStrike" dirty="0" smtClean="0">
                          <a:solidFill>
                            <a:schemeClr val="tx1"/>
                          </a:solidFill>
                          <a:latin typeface="Book Antiqua" pitchFamily="18" charset="0"/>
                        </a:rPr>
                        <a:t>2009/10</a:t>
                      </a:r>
                    </a:p>
                    <a:p>
                      <a:pPr algn="ctr"/>
                      <a:r>
                        <a:rPr lang="en-ZA" sz="1100" b="0" u="none" strike="noStrike" dirty="0" smtClean="0">
                          <a:solidFill>
                            <a:schemeClr val="tx1"/>
                          </a:solidFill>
                          <a:latin typeface="Book Antiqua" pitchFamily="18" charset="0"/>
                        </a:rPr>
                        <a:t>R10.9 billion</a:t>
                      </a:r>
                    </a:p>
                    <a:p>
                      <a:pPr algn="ctr"/>
                      <a:endParaRPr lang="en-ZA" sz="1100" b="0" u="sng" strike="noStrike" dirty="0" smtClean="0">
                        <a:solidFill>
                          <a:schemeClr val="tx1"/>
                        </a:solidFill>
                        <a:latin typeface="Book Antiqua" pitchFamily="18" charset="0"/>
                      </a:endParaRPr>
                    </a:p>
                    <a:p>
                      <a:pPr algn="ctr"/>
                      <a:r>
                        <a:rPr lang="en-ZA" sz="1100" b="0" u="sng" strike="noStrike" dirty="0" smtClean="0">
                          <a:solidFill>
                            <a:schemeClr val="tx1"/>
                          </a:solidFill>
                          <a:latin typeface="Book Antiqua" pitchFamily="18" charset="0"/>
                        </a:rPr>
                        <a:t>2014/15</a:t>
                      </a:r>
                    </a:p>
                    <a:p>
                      <a:pPr algn="ctr"/>
                      <a:r>
                        <a:rPr lang="en-ZA" sz="1100" b="0" u="none" strike="noStrike" dirty="0" smtClean="0">
                          <a:solidFill>
                            <a:schemeClr val="tx1"/>
                          </a:solidFill>
                          <a:latin typeface="Book Antiqua" pitchFamily="18" charset="0"/>
                        </a:rPr>
                        <a:t>R16.3 billion  (44.1% of MPG budget)</a:t>
                      </a:r>
                    </a:p>
                    <a:p>
                      <a:pPr algn="ctr"/>
                      <a:endParaRPr lang="en-ZA" sz="1100" b="0" u="sng" strike="noStrike" dirty="0" smtClean="0">
                        <a:solidFill>
                          <a:schemeClr val="tx1"/>
                        </a:solidFill>
                        <a:latin typeface="Book Antiqua" pitchFamily="18" charset="0"/>
                      </a:endParaRPr>
                    </a:p>
                    <a:p>
                      <a:pPr algn="ctr"/>
                      <a:r>
                        <a:rPr lang="en-ZA" sz="1100" b="0" u="sng" strike="noStrike" dirty="0" smtClean="0">
                          <a:solidFill>
                            <a:schemeClr val="tx1"/>
                          </a:solidFill>
                          <a:latin typeface="Book Antiqua" pitchFamily="18" charset="0"/>
                        </a:rPr>
                        <a:t>6-year Total</a:t>
                      </a:r>
                    </a:p>
                    <a:p>
                      <a:pPr algn="ctr"/>
                      <a:r>
                        <a:rPr lang="en-ZA" sz="1100" b="0" dirty="0" smtClean="0">
                          <a:solidFill>
                            <a:schemeClr val="tx1"/>
                          </a:solidFill>
                          <a:latin typeface="Book Antiqua" pitchFamily="18" charset="0"/>
                        </a:rPr>
                        <a:t>R81 billion</a:t>
                      </a:r>
                    </a:p>
                    <a:p>
                      <a:endParaRPr lang="en-ZA" sz="1100" b="0" dirty="0" smtClean="0">
                        <a:solidFill>
                          <a:schemeClr val="tx1"/>
                        </a:solidFill>
                        <a:latin typeface="Book Antiqua" pitchFamily="18" charset="0"/>
                      </a:endParaRPr>
                    </a:p>
                    <a:p>
                      <a:endParaRPr lang="en-ZA" sz="1100" b="0" dirty="0" smtClean="0">
                        <a:solidFill>
                          <a:schemeClr val="tx1"/>
                        </a:solidFill>
                        <a:latin typeface="Book Antiqua" pitchFamily="18" charset="0"/>
                      </a:endParaRPr>
                    </a:p>
                    <a:p>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ZA" sz="1100" b="0" dirty="0" smtClean="0">
                          <a:solidFill>
                            <a:schemeClr val="tx1"/>
                          </a:solidFill>
                          <a:latin typeface="Book Antiqua" pitchFamily="18" charset="0"/>
                        </a:rPr>
                        <a:t>8.1%</a:t>
                      </a:r>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u="sng" dirty="0" smtClean="0">
                          <a:solidFill>
                            <a:schemeClr val="tx1"/>
                          </a:solidFill>
                          <a:latin typeface="Book Antiqua" pitchFamily="18" charset="0"/>
                        </a:rPr>
                        <a:t>ANA results</a:t>
                      </a:r>
                    </a:p>
                    <a:p>
                      <a:pPr algn="just"/>
                      <a:r>
                        <a:rPr lang="en-ZA" sz="1100" b="0" baseline="0" dirty="0" smtClean="0">
                          <a:solidFill>
                            <a:schemeClr val="tx1"/>
                          </a:solidFill>
                          <a:latin typeface="Book Antiqua" pitchFamily="18" charset="0"/>
                        </a:rPr>
                        <a:t>% of </a:t>
                      </a:r>
                      <a:r>
                        <a:rPr lang="en-ZA" sz="1100" b="0" baseline="0" dirty="0" err="1" smtClean="0">
                          <a:solidFill>
                            <a:schemeClr val="tx1"/>
                          </a:solidFill>
                          <a:latin typeface="Book Antiqua" pitchFamily="18" charset="0"/>
                        </a:rPr>
                        <a:t>Gr</a:t>
                      </a:r>
                      <a:r>
                        <a:rPr lang="en-ZA" sz="1100" b="0" baseline="0" dirty="0" smtClean="0">
                          <a:solidFill>
                            <a:schemeClr val="tx1"/>
                          </a:solidFill>
                          <a:latin typeface="Book Antiqua" pitchFamily="18" charset="0"/>
                        </a:rPr>
                        <a:t> 3, 6 &amp; 9 learners that achieve </a:t>
                      </a:r>
                      <a:r>
                        <a:rPr lang="en-ZA" sz="1100" b="1" baseline="0" dirty="0" smtClean="0">
                          <a:solidFill>
                            <a:schemeClr val="tx1"/>
                          </a:solidFill>
                          <a:latin typeface="Book Antiqua" pitchFamily="18" charset="0"/>
                        </a:rPr>
                        <a:t>≥ 50%</a:t>
                      </a:r>
                      <a:r>
                        <a:rPr lang="en-ZA" sz="1100" b="0" baseline="0" dirty="0" smtClean="0">
                          <a:solidFill>
                            <a:schemeClr val="tx1"/>
                          </a:solidFill>
                          <a:latin typeface="Book Antiqua" pitchFamily="18" charset="0"/>
                        </a:rPr>
                        <a:t> in:</a:t>
                      </a:r>
                      <a:endParaRPr lang="en-ZA" sz="1100" b="1" baseline="0" dirty="0" smtClean="0">
                        <a:solidFill>
                          <a:schemeClr val="tx1"/>
                        </a:solidFill>
                        <a:latin typeface="Book Antiqua" pitchFamily="18" charset="0"/>
                      </a:endParaRPr>
                    </a:p>
                    <a:p>
                      <a:pPr algn="l"/>
                      <a:endParaRPr lang="en-ZA" sz="1100" b="0" baseline="0" dirty="0" smtClean="0">
                        <a:solidFill>
                          <a:schemeClr val="tx1"/>
                        </a:solidFill>
                        <a:latin typeface="Book Antiqua" pitchFamily="18" charset="0"/>
                      </a:endParaRPr>
                    </a:p>
                    <a:p>
                      <a:pPr algn="l"/>
                      <a:r>
                        <a:rPr lang="en-ZA" sz="1100" b="0" baseline="0" dirty="0" smtClean="0">
                          <a:solidFill>
                            <a:schemeClr val="tx1"/>
                          </a:solidFill>
                          <a:latin typeface="Book Antiqua" pitchFamily="18" charset="0"/>
                        </a:rPr>
                        <a:t>Mathematics =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u="sng" dirty="0" smtClean="0">
                          <a:solidFill>
                            <a:schemeClr val="tx1"/>
                          </a:solidFill>
                          <a:latin typeface="Book Antiqua" pitchFamily="18" charset="0"/>
                        </a:rPr>
                        <a:t>2012</a:t>
                      </a:r>
                    </a:p>
                    <a:p>
                      <a:r>
                        <a:rPr lang="en-ZA" sz="1100" b="0" dirty="0" smtClean="0">
                          <a:solidFill>
                            <a:schemeClr val="tx1"/>
                          </a:solidFill>
                          <a:latin typeface="Book Antiqua" pitchFamily="18" charset="0"/>
                        </a:rPr>
                        <a:t>Gr 3 M=25%</a:t>
                      </a:r>
                    </a:p>
                    <a:p>
                      <a:endParaRPr lang="en-ZA" sz="1100" b="0" dirty="0" smtClean="0">
                        <a:solidFill>
                          <a:schemeClr val="tx1"/>
                        </a:solidFill>
                        <a:latin typeface="Book Antiqua" pitchFamily="18" charset="0"/>
                      </a:endParaRPr>
                    </a:p>
                    <a:p>
                      <a:r>
                        <a:rPr lang="en-ZA" sz="1100" b="0" dirty="0" smtClean="0">
                          <a:solidFill>
                            <a:schemeClr val="tx1"/>
                          </a:solidFill>
                          <a:latin typeface="Book Antiqua" pitchFamily="18" charset="0"/>
                        </a:rPr>
                        <a:t>Gr 6 M=6%</a:t>
                      </a:r>
                    </a:p>
                    <a:p>
                      <a:endParaRPr lang="en-ZA" sz="1100" b="0" dirty="0" smtClean="0">
                        <a:solidFill>
                          <a:schemeClr val="tx1"/>
                        </a:solidFill>
                        <a:latin typeface="Book Antiqua" pitchFamily="18" charset="0"/>
                      </a:endParaRPr>
                    </a:p>
                    <a:p>
                      <a:r>
                        <a:rPr lang="en-ZA" sz="1100" b="0" dirty="0" smtClean="0">
                          <a:solidFill>
                            <a:schemeClr val="tx1"/>
                          </a:solidFill>
                          <a:latin typeface="Book Antiqua" pitchFamily="18" charset="0"/>
                        </a:rPr>
                        <a:t>Gr 9 M=1%</a:t>
                      </a:r>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u="sng" dirty="0" smtClean="0">
                        <a:solidFill>
                          <a:schemeClr val="tx1"/>
                        </a:solidFill>
                        <a:latin typeface="Book Antiqua" pitchFamily="18" charset="0"/>
                      </a:endParaRPr>
                    </a:p>
                    <a:p>
                      <a:r>
                        <a:rPr lang="en-ZA" sz="1100" b="0" dirty="0" smtClean="0">
                          <a:solidFill>
                            <a:schemeClr val="tx1"/>
                          </a:solidFill>
                          <a:latin typeface="Book Antiqua" pitchFamily="18" charset="0"/>
                        </a:rPr>
                        <a:t>Gr 3 M=46%</a:t>
                      </a:r>
                    </a:p>
                    <a:p>
                      <a:endParaRPr lang="en-ZA" sz="1100" b="0" dirty="0" smtClean="0">
                        <a:solidFill>
                          <a:schemeClr val="tx1"/>
                        </a:solidFill>
                        <a:latin typeface="Book Antiqua" pitchFamily="18" charset="0"/>
                      </a:endParaRPr>
                    </a:p>
                    <a:p>
                      <a:r>
                        <a:rPr lang="en-ZA" sz="1100" b="0" dirty="0" smtClean="0">
                          <a:solidFill>
                            <a:schemeClr val="tx1"/>
                          </a:solidFill>
                          <a:latin typeface="Book Antiqua" pitchFamily="18" charset="0"/>
                        </a:rPr>
                        <a:t>Gr 6 M=16%</a:t>
                      </a:r>
                    </a:p>
                    <a:p>
                      <a:endParaRPr lang="en-ZA" sz="1100" b="0" dirty="0" smtClean="0">
                        <a:solidFill>
                          <a:schemeClr val="tx1"/>
                        </a:solidFill>
                        <a:latin typeface="Book Antiqua" pitchFamily="18" charset="0"/>
                      </a:endParaRPr>
                    </a:p>
                    <a:p>
                      <a:r>
                        <a:rPr lang="en-ZA" sz="1100" b="0" dirty="0" smtClean="0">
                          <a:solidFill>
                            <a:schemeClr val="tx1"/>
                          </a:solidFill>
                          <a:latin typeface="Book Antiqua" pitchFamily="18" charset="0"/>
                        </a:rPr>
                        <a:t>Gr 9 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1" dirty="0" smtClean="0">
                        <a:solidFill>
                          <a:schemeClr val="tx1"/>
                        </a:solidFill>
                        <a:latin typeface="Book Antiqua" pitchFamily="18" charset="0"/>
                      </a:endParaRPr>
                    </a:p>
                    <a:p>
                      <a:endParaRPr lang="en-ZA" sz="11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ZA" sz="1050" b="1" kern="1200" dirty="0" smtClean="0">
                        <a:solidFill>
                          <a:schemeClr val="dk1"/>
                        </a:solidFill>
                        <a:latin typeface="Book Antiqua" pitchFamily="18" charset="0"/>
                        <a:ea typeface="+mn-ea"/>
                        <a:cs typeface="+mn-cs"/>
                      </a:endParaRPr>
                    </a:p>
                    <a:p>
                      <a:pPr algn="just"/>
                      <a:r>
                        <a:rPr lang="en-ZA" sz="1050" b="1" kern="1200" dirty="0" smtClean="0">
                          <a:solidFill>
                            <a:schemeClr val="dk1"/>
                          </a:solidFill>
                          <a:latin typeface="Book Antiqua" pitchFamily="18" charset="0"/>
                          <a:ea typeface="+mn-ea"/>
                          <a:cs typeface="+mn-cs"/>
                        </a:rPr>
                        <a:t>90%</a:t>
                      </a:r>
                      <a:r>
                        <a:rPr lang="en-ZA" sz="1050" b="1" kern="1200" baseline="0" dirty="0" smtClean="0">
                          <a:solidFill>
                            <a:schemeClr val="dk1"/>
                          </a:solidFill>
                          <a:latin typeface="Book Antiqua" pitchFamily="18" charset="0"/>
                          <a:ea typeface="+mn-ea"/>
                          <a:cs typeface="+mn-cs"/>
                        </a:rPr>
                        <a:t> </a:t>
                      </a:r>
                      <a:r>
                        <a:rPr lang="en-ZA" sz="1050" kern="1200" dirty="0" smtClean="0">
                          <a:solidFill>
                            <a:schemeClr val="dk1"/>
                          </a:solidFill>
                          <a:latin typeface="Book Antiqua" pitchFamily="18" charset="0"/>
                          <a:ea typeface="+mn-ea"/>
                          <a:cs typeface="+mn-cs"/>
                        </a:rPr>
                        <a:t>of learners in grades 3, 6</a:t>
                      </a:r>
                      <a:r>
                        <a:rPr lang="en-ZA" sz="1050" kern="1200" baseline="0" dirty="0" smtClean="0">
                          <a:solidFill>
                            <a:schemeClr val="dk1"/>
                          </a:solidFill>
                          <a:latin typeface="Book Antiqua" pitchFamily="18" charset="0"/>
                          <a:ea typeface="+mn-ea"/>
                          <a:cs typeface="+mn-cs"/>
                        </a:rPr>
                        <a:t> &amp; </a:t>
                      </a:r>
                      <a:r>
                        <a:rPr lang="en-ZA" sz="1050" kern="1200" dirty="0" smtClean="0">
                          <a:solidFill>
                            <a:schemeClr val="dk1"/>
                          </a:solidFill>
                          <a:latin typeface="Book Antiqua" pitchFamily="18" charset="0"/>
                          <a:ea typeface="+mn-ea"/>
                          <a:cs typeface="+mn-cs"/>
                        </a:rPr>
                        <a:t>9 must</a:t>
                      </a:r>
                      <a:r>
                        <a:rPr lang="en-ZA" sz="1050" kern="1200" baseline="0" dirty="0" smtClean="0">
                          <a:solidFill>
                            <a:schemeClr val="dk1"/>
                          </a:solidFill>
                          <a:latin typeface="Book Antiqua" pitchFamily="18" charset="0"/>
                          <a:ea typeface="+mn-ea"/>
                          <a:cs typeface="+mn-cs"/>
                        </a:rPr>
                        <a:t> </a:t>
                      </a:r>
                      <a:r>
                        <a:rPr lang="en-ZA" sz="1050" kern="1200" dirty="0" smtClean="0">
                          <a:solidFill>
                            <a:schemeClr val="dk1"/>
                          </a:solidFill>
                          <a:latin typeface="Book Antiqua" pitchFamily="18" charset="0"/>
                          <a:ea typeface="+mn-ea"/>
                          <a:cs typeface="+mn-cs"/>
                        </a:rPr>
                        <a:t>achieve, in both L &amp; M,</a:t>
                      </a:r>
                      <a:r>
                        <a:rPr lang="en-ZA" sz="1050" kern="1200" baseline="0" dirty="0" smtClean="0">
                          <a:solidFill>
                            <a:schemeClr val="dk1"/>
                          </a:solidFill>
                          <a:latin typeface="Book Antiqua" pitchFamily="18" charset="0"/>
                          <a:ea typeface="+mn-ea"/>
                          <a:cs typeface="+mn-cs"/>
                        </a:rPr>
                        <a:t>  </a:t>
                      </a:r>
                      <a:r>
                        <a:rPr lang="en-ZA" sz="1050" b="1" baseline="0" dirty="0" smtClean="0">
                          <a:solidFill>
                            <a:schemeClr val="tx1"/>
                          </a:solidFill>
                          <a:latin typeface="Book Antiqua" pitchFamily="18" charset="0"/>
                        </a:rPr>
                        <a:t>≥ </a:t>
                      </a:r>
                      <a:r>
                        <a:rPr lang="en-ZA" sz="1050" b="1" kern="1200" dirty="0" smtClean="0">
                          <a:solidFill>
                            <a:schemeClr val="dk1"/>
                          </a:solidFill>
                          <a:latin typeface="Book Antiqua" pitchFamily="18" charset="0"/>
                          <a:ea typeface="+mn-ea"/>
                          <a:cs typeface="+mn-cs"/>
                        </a:rPr>
                        <a:t>50%</a:t>
                      </a:r>
                      <a:endParaRPr lang="en-ZA" sz="105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6193">
                <a:tc vMerge="1">
                  <a:txBody>
                    <a:bodyPr/>
                    <a:lstStyle/>
                    <a:p>
                      <a:pPr algn="ct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dirty="0" smtClean="0">
                          <a:solidFill>
                            <a:schemeClr val="tx1"/>
                          </a:solidFill>
                          <a:latin typeface="Book Antiqua" pitchFamily="18" charset="0"/>
                        </a:rPr>
                        <a:t>Throughput</a:t>
                      </a:r>
                      <a:r>
                        <a:rPr lang="en-ZA" sz="1100" b="0" baseline="0" dirty="0" smtClean="0">
                          <a:solidFill>
                            <a:schemeClr val="tx1"/>
                          </a:solidFill>
                          <a:latin typeface="Book Antiqua" pitchFamily="18" charset="0"/>
                        </a:rPr>
                        <a:t> rate</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u="sng" dirty="0" smtClean="0">
                        <a:solidFill>
                          <a:schemeClr val="tx1"/>
                        </a:solidFill>
                        <a:latin typeface="Book Antiqua" pitchFamily="18" charset="0"/>
                      </a:endParaRPr>
                    </a:p>
                    <a:p>
                      <a:pPr algn="ctr"/>
                      <a:r>
                        <a:rPr lang="en-ZA" sz="1100" b="0" u="sng" dirty="0" smtClean="0">
                          <a:solidFill>
                            <a:schemeClr val="tx1"/>
                          </a:solidFill>
                          <a:latin typeface="Book Antiqua" pitchFamily="18" charset="0"/>
                        </a:rPr>
                        <a:t>2010</a:t>
                      </a:r>
                    </a:p>
                    <a:p>
                      <a:pPr algn="ctr"/>
                      <a:r>
                        <a:rPr lang="en-ZA" sz="1100" b="0" dirty="0" smtClean="0">
                          <a:solidFill>
                            <a:schemeClr val="tx1"/>
                          </a:solidFill>
                          <a:latin typeface="Book Antiqua" pitchFamily="18" charset="0"/>
                        </a:rPr>
                        <a:t>  61.5%</a:t>
                      </a:r>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u="sng" dirty="0" smtClean="0">
                        <a:solidFill>
                          <a:schemeClr val="tx1"/>
                        </a:solidFill>
                        <a:latin typeface="Book Antiqua" pitchFamily="18" charset="0"/>
                      </a:endParaRPr>
                    </a:p>
                    <a:p>
                      <a:pPr algn="ctr"/>
                      <a:endParaRPr lang="en-ZA" sz="1100" b="0" u="none" dirty="0" smtClean="0">
                        <a:solidFill>
                          <a:schemeClr val="tx1"/>
                        </a:solidFill>
                        <a:latin typeface="Book Antiqua" pitchFamily="18" charset="0"/>
                      </a:endParaRPr>
                    </a:p>
                    <a:p>
                      <a:pPr algn="ctr"/>
                      <a:r>
                        <a:rPr lang="en-ZA" sz="1100" b="0" u="none" dirty="0" smtClean="0">
                          <a:solidFill>
                            <a:schemeClr val="tx1"/>
                          </a:solidFill>
                          <a:latin typeface="Book Antiqua" pitchFamily="18" charset="0"/>
                        </a:rPr>
                        <a:t>Less than 60%</a:t>
                      </a:r>
                    </a:p>
                    <a:p>
                      <a:pPr algn="ctr"/>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050" b="0" dirty="0" smtClean="0">
                          <a:solidFill>
                            <a:schemeClr val="tx1"/>
                          </a:solidFill>
                          <a:latin typeface="Book Antiqua" pitchFamily="18" charset="0"/>
                        </a:rPr>
                        <a:t>Improve throughput rate of learners to at least </a:t>
                      </a:r>
                      <a:r>
                        <a:rPr lang="en-ZA" sz="1050" b="1" dirty="0" smtClean="0">
                          <a:solidFill>
                            <a:schemeClr val="tx1"/>
                          </a:solidFill>
                          <a:latin typeface="Book Antiqua" pitchFamily="18" charset="0"/>
                        </a:rPr>
                        <a:t>80%</a:t>
                      </a:r>
                      <a:endParaRPr lang="en-ZA" sz="105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6193">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dirty="0" smtClean="0">
                          <a:solidFill>
                            <a:schemeClr val="tx1"/>
                          </a:solidFill>
                          <a:latin typeface="Book Antiqua" pitchFamily="18" charset="0"/>
                        </a:rPr>
                        <a:t>Grade 12 pass rate</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u="sng" dirty="0" smtClean="0">
                          <a:solidFill>
                            <a:schemeClr val="tx1"/>
                          </a:solidFill>
                          <a:latin typeface="Book Antiqua" pitchFamily="18" charset="0"/>
                        </a:rPr>
                        <a:t>2009</a:t>
                      </a:r>
                    </a:p>
                    <a:p>
                      <a:pPr algn="ctr"/>
                      <a:r>
                        <a:rPr lang="en-ZA" sz="1100" b="0" dirty="0" smtClean="0">
                          <a:solidFill>
                            <a:schemeClr val="tx1"/>
                          </a:solidFill>
                          <a:latin typeface="Book Antiqua" pitchFamily="18" charset="0"/>
                        </a:rPr>
                        <a:t>  47.9%</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dirty="0" smtClean="0">
                        <a:solidFill>
                          <a:schemeClr val="tx1"/>
                        </a:solidFill>
                        <a:latin typeface="Book Antiqua" pitchFamily="18" charset="0"/>
                      </a:endParaRPr>
                    </a:p>
                    <a:p>
                      <a:pPr algn="ctr"/>
                      <a:r>
                        <a:rPr lang="en-ZA" sz="1100" b="0" dirty="0" smtClean="0">
                          <a:solidFill>
                            <a:schemeClr val="tx1"/>
                          </a:solidFill>
                          <a:latin typeface="Book Antiqua" pitchFamily="18" charset="0"/>
                        </a:rPr>
                        <a:t>77.6%</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050" b="0" dirty="0" smtClean="0">
                          <a:solidFill>
                            <a:schemeClr val="tx1"/>
                          </a:solidFill>
                          <a:latin typeface="Book Antiqua" pitchFamily="18" charset="0"/>
                        </a:rPr>
                        <a:t>At least </a:t>
                      </a:r>
                      <a:r>
                        <a:rPr lang="en-ZA" sz="1050" b="1" dirty="0" smtClean="0">
                          <a:solidFill>
                            <a:schemeClr val="tx1"/>
                          </a:solidFill>
                          <a:latin typeface="Book Antiqua" pitchFamily="18" charset="0"/>
                        </a:rPr>
                        <a:t>80% </a:t>
                      </a:r>
                      <a:r>
                        <a:rPr lang="en-ZA" sz="1050" b="0" dirty="0" smtClean="0">
                          <a:solidFill>
                            <a:schemeClr val="tx1"/>
                          </a:solidFill>
                          <a:latin typeface="Book Antiqua" pitchFamily="18" charset="0"/>
                        </a:rPr>
                        <a:t>of above mentioned learners should pass exit exams </a:t>
                      </a:r>
                      <a:endParaRPr lang="en-ZA" sz="105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3360">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dirty="0" smtClean="0">
                          <a:solidFill>
                            <a:schemeClr val="tx1"/>
                          </a:solidFill>
                          <a:latin typeface="Book Antiqua" pitchFamily="18" charset="0"/>
                        </a:rPr>
                        <a:t>Bachelor </a:t>
                      </a:r>
                      <a:r>
                        <a:rPr lang="en-ZA" sz="1100" b="0" baseline="0" dirty="0" smtClean="0">
                          <a:solidFill>
                            <a:schemeClr val="tx1"/>
                          </a:solidFill>
                          <a:latin typeface="Book Antiqua" pitchFamily="18" charset="0"/>
                        </a:rPr>
                        <a:t>admission rate</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u="sng" dirty="0" smtClean="0">
                          <a:solidFill>
                            <a:schemeClr val="tx1"/>
                          </a:solidFill>
                          <a:latin typeface="Book Antiqua" pitchFamily="18" charset="0"/>
                        </a:rPr>
                        <a:t>2009</a:t>
                      </a:r>
                    </a:p>
                    <a:p>
                      <a:pPr algn="ctr"/>
                      <a:r>
                        <a:rPr lang="en-ZA" sz="1100" b="0" dirty="0" smtClean="0">
                          <a:solidFill>
                            <a:schemeClr val="tx1"/>
                          </a:solidFill>
                          <a:latin typeface="Book Antiqua" pitchFamily="18" charset="0"/>
                        </a:rPr>
                        <a:t>  12.1%</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dirty="0" smtClean="0">
                        <a:solidFill>
                          <a:schemeClr val="tx1"/>
                        </a:solidFill>
                        <a:latin typeface="Book Antiqua" pitchFamily="18" charset="0"/>
                      </a:endParaRPr>
                    </a:p>
                    <a:p>
                      <a:pPr algn="ctr"/>
                      <a:r>
                        <a:rPr lang="en-ZA" sz="1100" b="0" dirty="0" smtClean="0">
                          <a:solidFill>
                            <a:schemeClr val="tx1"/>
                          </a:solidFill>
                          <a:latin typeface="Book Antiqua" pitchFamily="18" charset="0"/>
                        </a:rPr>
                        <a:t>25.9%</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b="0" dirty="0" smtClean="0">
                          <a:solidFill>
                            <a:schemeClr val="tx1"/>
                          </a:solidFill>
                          <a:latin typeface="Book Antiqua" pitchFamily="18" charset="0"/>
                        </a:rPr>
                        <a:t>-</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Up Arrow 6"/>
          <p:cNvSpPr/>
          <p:nvPr/>
        </p:nvSpPr>
        <p:spPr>
          <a:xfrm>
            <a:off x="7391400" y="2819400"/>
            <a:ext cx="2286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9" name="Up Arrow 8"/>
          <p:cNvSpPr/>
          <p:nvPr/>
        </p:nvSpPr>
        <p:spPr>
          <a:xfrm rot="10800000">
            <a:off x="7391400" y="3810000"/>
            <a:ext cx="228600" cy="304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10" name="Up Arrow 9"/>
          <p:cNvSpPr/>
          <p:nvPr/>
        </p:nvSpPr>
        <p:spPr>
          <a:xfrm>
            <a:off x="7391400" y="4583113"/>
            <a:ext cx="2286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11" name="Up Arrow 10"/>
          <p:cNvSpPr/>
          <p:nvPr/>
        </p:nvSpPr>
        <p:spPr>
          <a:xfrm>
            <a:off x="7391400" y="5202238"/>
            <a:ext cx="2286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79880" name="TextBox 11"/>
          <p:cNvSpPr txBox="1">
            <a:spLocks noChangeArrowheads="1"/>
          </p:cNvSpPr>
          <p:nvPr/>
        </p:nvSpPr>
        <p:spPr bwMode="auto">
          <a:xfrm>
            <a:off x="609600" y="56388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buFontTx/>
              <a:buNone/>
            </a:pPr>
            <a:r>
              <a:rPr lang="en-ZA" altLang="en-US" sz="1200" b="1"/>
              <a:t>Note: * Actual expenditure from 2009/10 to 2013/14 and budget for 2014/15 (EPRE, 2014)                                                       </a:t>
            </a:r>
          </a:p>
          <a:p>
            <a:pPr eaLnBrk="1" hangingPunct="1">
              <a:spcBef>
                <a:spcPct val="0"/>
              </a:spcBef>
              <a:buFontTx/>
              <a:buNone/>
            </a:pPr>
            <a:r>
              <a:rPr lang="en-US" altLang="en-US" sz="1200" b="1"/>
              <a:t>Sources: Department of Basic Education and Mpumalanga Department of Education</a:t>
            </a:r>
          </a:p>
          <a:p>
            <a:pPr eaLnBrk="1" hangingPunct="1">
              <a:spcBef>
                <a:spcPct val="0"/>
              </a:spcBef>
              <a:buFontTx/>
              <a:buNone/>
            </a:pPr>
            <a:r>
              <a:rPr lang="en-US" altLang="en-US" sz="1200" b="1"/>
              <a:t>                                                                                       Trend:</a:t>
            </a:r>
            <a:r>
              <a:rPr lang="en-US" altLang="en-US" sz="1200" b="1">
                <a:solidFill>
                  <a:srgbClr val="00B050"/>
                </a:solidFill>
              </a:rPr>
              <a:t> green = improve </a:t>
            </a:r>
            <a:r>
              <a:rPr lang="en-US" altLang="en-US" sz="1200" b="1"/>
              <a:t>and</a:t>
            </a:r>
            <a:r>
              <a:rPr lang="en-US" altLang="en-US" sz="1200" b="1">
                <a:solidFill>
                  <a:srgbClr val="00B050"/>
                </a:solidFill>
              </a:rPr>
              <a:t> </a:t>
            </a:r>
            <a:r>
              <a:rPr lang="en-US" altLang="en-US" sz="1200" b="1">
                <a:solidFill>
                  <a:srgbClr val="FF0000"/>
                </a:solidFill>
              </a:rPr>
              <a:t>red = deteriorate</a:t>
            </a:r>
            <a:endParaRPr lang="en-ZA" altLang="en-US" sz="1200" b="1">
              <a:solidFill>
                <a:srgbClr val="FF0000"/>
              </a:solidFill>
            </a:endParaRPr>
          </a:p>
        </p:txBody>
      </p:sp>
      <p:sp>
        <p:nvSpPr>
          <p:cNvPr id="79881"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64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ZA" b="1" dirty="0" smtClean="0"/>
              <a:t>IMPROVE EDUCATION OUTCOMES</a:t>
            </a:r>
            <a:endParaRPr lang="en-ZA" b="1" dirty="0"/>
          </a:p>
        </p:txBody>
      </p:sp>
      <p:graphicFrame>
        <p:nvGraphicFramePr>
          <p:cNvPr id="6" name="Content Placeholder 4"/>
          <p:cNvGraphicFramePr>
            <a:graphicFrameLocks noGrp="1"/>
          </p:cNvGraphicFramePr>
          <p:nvPr>
            <p:ph idx="1"/>
          </p:nvPr>
        </p:nvGraphicFramePr>
        <p:xfrm>
          <a:off x="457200" y="1600200"/>
          <a:ext cx="8147050" cy="3276599"/>
        </p:xfrm>
        <a:graphic>
          <a:graphicData uri="http://schemas.openxmlformats.org/drawingml/2006/table">
            <a:tbl>
              <a:tblPr firstRow="1" bandRow="1">
                <a:tableStyleId>{5C22544A-7EE6-4342-B048-85BDC9FD1C3A}</a:tableStyleId>
              </a:tblPr>
              <a:tblGrid>
                <a:gridCol w="4073525"/>
                <a:gridCol w="4073525"/>
              </a:tblGrid>
              <a:tr h="421678">
                <a:tc gridSpan="2">
                  <a:txBody>
                    <a:bodyPr/>
                    <a:lstStyle/>
                    <a:p>
                      <a:r>
                        <a:rPr lang="en-ZA" sz="1800" u="heavy" baseline="0" dirty="0" smtClean="0">
                          <a:solidFill>
                            <a:schemeClr val="tx1"/>
                          </a:solidFill>
                          <a:latin typeface="Book Antiqua" pitchFamily="18" charset="0"/>
                        </a:rPr>
                        <a:t>Strict</a:t>
                      </a:r>
                      <a:r>
                        <a:rPr lang="en-ZA" sz="1800" baseline="0" dirty="0" smtClean="0">
                          <a:solidFill>
                            <a:schemeClr val="tx1"/>
                          </a:solidFill>
                          <a:latin typeface="Book Antiqua" pitchFamily="18" charset="0"/>
                        </a:rPr>
                        <a:t> unemployment rate by specific levels of education</a:t>
                      </a:r>
                      <a:endParaRPr lang="en-ZA" sz="1800" dirty="0">
                        <a:solidFill>
                          <a:schemeClr val="tx1"/>
                        </a:solidFill>
                        <a:latin typeface="Book Antiqua" pitchFamily="18" charset="0"/>
                      </a:endParaRPr>
                    </a:p>
                  </a:txBody>
                  <a:tcPr marL="91438" marR="91438" anchor="b">
                    <a:lnB w="12700" cap="flat" cmpd="sng" algn="ctr">
                      <a:solidFill>
                        <a:schemeClr val="tx1"/>
                      </a:solidFill>
                      <a:prstDash val="solid"/>
                      <a:round/>
                      <a:headEnd type="none" w="med" len="med"/>
                      <a:tailEnd type="none" w="med" len="med"/>
                    </a:lnB>
                    <a:noFill/>
                  </a:tcPr>
                </a:tc>
                <a:tc hMerge="1">
                  <a:txBody>
                    <a:bodyPr/>
                    <a:lstStyle/>
                    <a:p>
                      <a:endParaRPr lang="en-ZA" dirty="0"/>
                    </a:p>
                  </a:txBody>
                  <a:tcPr/>
                </a:tc>
              </a:tr>
              <a:tr h="800289">
                <a:tc>
                  <a:txBody>
                    <a:bodyPr/>
                    <a:lstStyle/>
                    <a:p>
                      <a:r>
                        <a:rPr lang="en-ZA" sz="1800" b="1" dirty="0" smtClean="0">
                          <a:latin typeface="Book Antiqua" pitchFamily="18" charset="0"/>
                        </a:rPr>
                        <a:t>Level of education</a:t>
                      </a:r>
                      <a:endParaRPr lang="en-ZA" sz="1800" b="1" dirty="0">
                        <a:latin typeface="Book Antiqua" pitchFamily="18" charset="0"/>
                      </a:endParaRP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Book Antiqua" pitchFamily="18" charset="0"/>
                        </a:rPr>
                        <a:t>Unemployment rate</a:t>
                      </a:r>
                    </a:p>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latin typeface="Book Antiqua" pitchFamily="18" charset="0"/>
                        </a:rPr>
                        <a:t>Q3 2014</a:t>
                      </a: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13658">
                <a:tc>
                  <a:txBody>
                    <a:bodyPr/>
                    <a:lstStyle/>
                    <a:p>
                      <a:r>
                        <a:rPr lang="en-ZA" sz="1800" b="1" dirty="0" smtClean="0">
                          <a:latin typeface="Book Antiqua" pitchFamily="18" charset="0"/>
                        </a:rPr>
                        <a:t>Matric completed</a:t>
                      </a:r>
                      <a:endParaRPr lang="en-ZA" sz="1800" b="1" dirty="0">
                        <a:latin typeface="Book Antiqua" pitchFamily="18" charset="0"/>
                      </a:endParaRPr>
                    </a:p>
                  </a:txBody>
                  <a:tcPr marL="91438" marR="9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320040" algn="dec"/>
                        </a:tabLst>
                      </a:pPr>
                      <a:r>
                        <a:rPr lang="en-ZA" sz="1800" b="1" dirty="0" smtClean="0">
                          <a:latin typeface="Book Antiqua" pitchFamily="18" charset="0"/>
                          <a:ea typeface="Calibri"/>
                          <a:cs typeface="Arial"/>
                        </a:rPr>
                        <a:t>33.9%</a:t>
                      </a:r>
                      <a:endParaRPr lang="en-ZA" sz="1800" b="1" dirty="0">
                        <a:latin typeface="Book Antiqua" pitchFamily="18" charset="0"/>
                        <a:ea typeface="Calibri"/>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3658">
                <a:tc>
                  <a:txBody>
                    <a:bodyPr/>
                    <a:lstStyle/>
                    <a:p>
                      <a:r>
                        <a:rPr lang="en-ZA" sz="1800" b="1" dirty="0" smtClean="0">
                          <a:latin typeface="Book Antiqua" pitchFamily="18" charset="0"/>
                        </a:rPr>
                        <a:t>Matric</a:t>
                      </a:r>
                      <a:r>
                        <a:rPr lang="en-ZA" sz="1800" b="1" baseline="0" dirty="0" smtClean="0">
                          <a:latin typeface="Book Antiqua" pitchFamily="18" charset="0"/>
                        </a:rPr>
                        <a:t> &amp; certificate completed</a:t>
                      </a:r>
                    </a:p>
                  </a:txBody>
                  <a:tcPr marL="91438" marR="9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1790700" algn="l"/>
                        </a:tabLst>
                      </a:pPr>
                      <a:r>
                        <a:rPr lang="en-ZA" sz="1800" b="1" dirty="0" smtClean="0">
                          <a:latin typeface="Book Antiqua" pitchFamily="18" charset="0"/>
                          <a:ea typeface="Calibri"/>
                          <a:cs typeface="Times New Roman"/>
                        </a:rPr>
                        <a:t>21.7%</a:t>
                      </a: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3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Book Antiqua" pitchFamily="18" charset="0"/>
                        </a:rPr>
                        <a:t>Matric &amp; diploma completed</a:t>
                      </a:r>
                    </a:p>
                  </a:txBody>
                  <a:tcPr marL="91438" marR="9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1790700" algn="l"/>
                        </a:tabLst>
                      </a:pPr>
                      <a:r>
                        <a:rPr lang="en-ZA" sz="1800" b="1" dirty="0" smtClean="0">
                          <a:latin typeface="Book Antiqua" pitchFamily="18" charset="0"/>
                          <a:ea typeface="Calibri"/>
                          <a:cs typeface="Times New Roman"/>
                        </a:rPr>
                        <a:t>9.4%</a:t>
                      </a:r>
                      <a:endParaRPr lang="en-ZA" sz="1800" b="1" dirty="0">
                        <a:latin typeface="Book Antiqua" pitchFamily="18" charset="0"/>
                        <a:ea typeface="Calibri"/>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3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Book Antiqua" pitchFamily="18" charset="0"/>
                        </a:rPr>
                        <a:t>Matric &amp; degree+ completed</a:t>
                      </a:r>
                    </a:p>
                  </a:txBody>
                  <a:tcPr marL="91438" marR="9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tabLst>
                          <a:tab pos="1790700" algn="l"/>
                        </a:tabLst>
                      </a:pPr>
                      <a:r>
                        <a:rPr lang="en-ZA" sz="1800" b="1" dirty="0" smtClean="0">
                          <a:latin typeface="Book Antiqua" pitchFamily="18" charset="0"/>
                          <a:ea typeface="Calibri"/>
                          <a:cs typeface="Times New Roman"/>
                        </a:rPr>
                        <a:t>7.5%</a:t>
                      </a:r>
                      <a:endParaRPr lang="en-ZA" sz="1800" b="1" dirty="0">
                        <a:latin typeface="Book Antiqua" pitchFamily="18" charset="0"/>
                        <a:ea typeface="Calibri"/>
                        <a:cs typeface="Times New Roman"/>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0923" name="TextBox 6"/>
          <p:cNvSpPr txBox="1">
            <a:spLocks noChangeArrowheads="1"/>
          </p:cNvSpPr>
          <p:nvPr/>
        </p:nvSpPr>
        <p:spPr bwMode="auto">
          <a:xfrm>
            <a:off x="468313" y="4941888"/>
            <a:ext cx="81359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pPr>
            <a:r>
              <a:rPr lang="en-ZA" altLang="en-US" sz="1800" b="1"/>
              <a:t>19.0%</a:t>
            </a:r>
            <a:r>
              <a:rPr lang="en-ZA" altLang="en-US" sz="1800"/>
              <a:t> of 2013 matriculants obtained admission to </a:t>
            </a:r>
            <a:r>
              <a:rPr lang="en-ZA" altLang="en-US" sz="1800" b="1"/>
              <a:t>higher</a:t>
            </a:r>
            <a:r>
              <a:rPr lang="en-ZA" altLang="en-US" sz="1800"/>
              <a:t> </a:t>
            </a:r>
            <a:r>
              <a:rPr lang="en-ZA" altLang="en-US" sz="1800" b="1"/>
              <a:t>certificate</a:t>
            </a:r>
            <a:r>
              <a:rPr lang="en-ZA" altLang="en-US" sz="1800"/>
              <a:t> studies</a:t>
            </a:r>
          </a:p>
          <a:p>
            <a:pPr eaLnBrk="1" hangingPunct="1">
              <a:spcBef>
                <a:spcPct val="0"/>
              </a:spcBef>
            </a:pPr>
            <a:r>
              <a:rPr lang="en-ZA" altLang="en-US" sz="1800" b="1"/>
              <a:t>32.7%</a:t>
            </a:r>
            <a:r>
              <a:rPr lang="en-ZA" altLang="en-US" sz="1800"/>
              <a:t> of 2013 matriculants obtained admission to </a:t>
            </a:r>
            <a:r>
              <a:rPr lang="en-ZA" altLang="en-US" sz="1800" b="1"/>
              <a:t>diploma</a:t>
            </a:r>
            <a:r>
              <a:rPr lang="en-ZA" altLang="en-US" sz="1800"/>
              <a:t> studies</a:t>
            </a:r>
          </a:p>
          <a:p>
            <a:pPr eaLnBrk="1" hangingPunct="1">
              <a:spcBef>
                <a:spcPct val="0"/>
              </a:spcBef>
            </a:pPr>
            <a:r>
              <a:rPr lang="en-ZA" altLang="en-US" sz="1800" b="1"/>
              <a:t>25.9 %</a:t>
            </a:r>
            <a:r>
              <a:rPr lang="en-ZA" altLang="en-US" sz="1800"/>
              <a:t> of 2013 matriculants obtained admission to </a:t>
            </a:r>
            <a:r>
              <a:rPr lang="en-ZA" altLang="en-US" sz="1800" b="1"/>
              <a:t>bachelor</a:t>
            </a:r>
            <a:r>
              <a:rPr lang="en-ZA" altLang="en-US" sz="1800"/>
              <a:t> studies</a:t>
            </a:r>
          </a:p>
        </p:txBody>
      </p:sp>
      <p:sp>
        <p:nvSpPr>
          <p:cNvPr id="2" name="Footer Placeholder 1"/>
          <p:cNvSpPr>
            <a:spLocks noGrp="1"/>
          </p:cNvSpPr>
          <p:nvPr>
            <p:ph type="ftr" sz="quarter" idx="11"/>
          </p:nvPr>
        </p:nvSpPr>
        <p:spPr/>
        <p:txBody>
          <a:bodyPr/>
          <a:lstStyle/>
          <a:p>
            <a:pPr>
              <a:defRPr/>
            </a:pPr>
            <a:r>
              <a:rPr lang="en-ZA" smtClean="0"/>
              <a:t>65</a:t>
            </a:r>
            <a:endParaRPr lang="en-Z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ZA" b="1" dirty="0" smtClean="0"/>
              <a:t>IMPROVE EDUCATION OUTCOMES</a:t>
            </a:r>
            <a:endParaRPr lang="en-ZA" b="1" dirty="0"/>
          </a:p>
        </p:txBody>
      </p:sp>
      <p:graphicFrame>
        <p:nvGraphicFramePr>
          <p:cNvPr id="81923" name="Content Placeholder 4"/>
          <p:cNvGraphicFramePr>
            <a:graphicFrameLocks noGrp="1"/>
          </p:cNvGraphicFramePr>
          <p:nvPr>
            <p:ph idx="1"/>
          </p:nvPr>
        </p:nvGraphicFramePr>
        <p:xfrm>
          <a:off x="406400" y="1549400"/>
          <a:ext cx="8331200" cy="4306888"/>
        </p:xfrm>
        <a:graphic>
          <a:graphicData uri="http://schemas.openxmlformats.org/presentationml/2006/ole">
            <mc:AlternateContent xmlns:mc="http://schemas.openxmlformats.org/markup-compatibility/2006">
              <mc:Choice xmlns:v="urn:schemas-microsoft-com:vml" Requires="v">
                <p:oleObj spid="_x0000_s81951" r:id="rId3" imgW="8327858" imgH="4310246" progId="Excel.Chart.8">
                  <p:embed/>
                </p:oleObj>
              </mc:Choice>
              <mc:Fallback>
                <p:oleObj r:id="rId3" imgW="8327858" imgH="4310246"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ZA" smtClean="0"/>
              <a:t>66</a:t>
            </a:r>
            <a:endParaRPr lang="en-Z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b="1" dirty="0"/>
              <a:t>IMPROVE EDUCATION OUTCOMES</a:t>
            </a:r>
            <a:endParaRPr lang="en-ZA" dirty="0"/>
          </a:p>
        </p:txBody>
      </p:sp>
      <p:graphicFrame>
        <p:nvGraphicFramePr>
          <p:cNvPr id="82947" name="Content Placeholder 4"/>
          <p:cNvGraphicFramePr>
            <a:graphicFrameLocks noGrp="1"/>
          </p:cNvGraphicFramePr>
          <p:nvPr>
            <p:ph idx="1"/>
          </p:nvPr>
        </p:nvGraphicFramePr>
        <p:xfrm>
          <a:off x="406400" y="1549400"/>
          <a:ext cx="8331200" cy="4378325"/>
        </p:xfrm>
        <a:graphic>
          <a:graphicData uri="http://schemas.openxmlformats.org/presentationml/2006/ole">
            <mc:AlternateContent xmlns:mc="http://schemas.openxmlformats.org/markup-compatibility/2006">
              <mc:Choice xmlns:v="urn:schemas-microsoft-com:vml" Requires="v">
                <p:oleObj spid="_x0000_s82975" r:id="rId3" imgW="8327858" imgH="4377307" progId="Excel.Chart.8">
                  <p:embed/>
                </p:oleObj>
              </mc:Choice>
              <mc:Fallback>
                <p:oleObj r:id="rId3" imgW="8327858" imgH="4377307"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ZA" smtClean="0"/>
              <a:t>67</a:t>
            </a:r>
            <a:endParaRPr lang="en-ZA"/>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b="1" dirty="0"/>
              <a:t>IMPROVE EDUCATION OUTCOMES</a:t>
            </a:r>
            <a:endParaRPr lang="en-ZA" dirty="0"/>
          </a:p>
        </p:txBody>
      </p:sp>
      <p:graphicFrame>
        <p:nvGraphicFramePr>
          <p:cNvPr id="83971" name="Content Placeholder 4"/>
          <p:cNvGraphicFramePr>
            <a:graphicFrameLocks noGrp="1"/>
          </p:cNvGraphicFramePr>
          <p:nvPr>
            <p:ph idx="1"/>
          </p:nvPr>
        </p:nvGraphicFramePr>
        <p:xfrm>
          <a:off x="417513" y="1290638"/>
          <a:ext cx="8331200" cy="4627562"/>
        </p:xfrm>
        <a:graphic>
          <a:graphicData uri="http://schemas.openxmlformats.org/presentationml/2006/ole">
            <mc:AlternateContent xmlns:mc="http://schemas.openxmlformats.org/markup-compatibility/2006">
              <mc:Choice xmlns:v="urn:schemas-microsoft-com:vml" Requires="v">
                <p:oleObj spid="_x0000_s83999" r:id="rId3" imgW="8333954" imgH="4627265" progId="Excel.Chart.8">
                  <p:embed/>
                </p:oleObj>
              </mc:Choice>
              <mc:Fallback>
                <p:oleObj r:id="rId3" imgW="8333954" imgH="4627265"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1290638"/>
                        <a:ext cx="83312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ZA" smtClean="0"/>
              <a:t>68</a:t>
            </a:r>
            <a:endParaRPr lang="en-Z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531813"/>
            <a:ext cx="8218487" cy="1949451"/>
          </a:xfrm>
        </p:spPr>
        <p:txBody>
          <a:bodyPr/>
          <a:lstStyle/>
          <a:p>
            <a:pPr eaLnBrk="1" hangingPunct="1"/>
            <a:r>
              <a:rPr lang="en-US" altLang="en-US" sz="3600" b="1" smtClean="0"/>
              <a:t>HEALTH</a:t>
            </a:r>
          </a:p>
        </p:txBody>
      </p:sp>
      <p:sp>
        <p:nvSpPr>
          <p:cNvPr id="3" name="Content Placeholder 2"/>
          <p:cNvSpPr>
            <a:spLocks noGrp="1"/>
          </p:cNvSpPr>
          <p:nvPr>
            <p:ph idx="1"/>
          </p:nvPr>
        </p:nvSpPr>
        <p:spPr>
          <a:xfrm>
            <a:off x="395288" y="765175"/>
            <a:ext cx="8291512" cy="5360988"/>
          </a:xfrm>
        </p:spPr>
        <p:txBody>
          <a:bodyPr rtlCol="0">
            <a:normAutofit fontScale="85000" lnSpcReduction="20000"/>
          </a:bodyPr>
          <a:lstStyle/>
          <a:p>
            <a:pPr algn="just" eaLnBrk="1" fontAlgn="auto" hangingPunct="1">
              <a:spcBef>
                <a:spcPts val="1200"/>
              </a:spcBef>
              <a:spcAft>
                <a:spcPts val="0"/>
              </a:spcAft>
              <a:buFont typeface="Arial" panose="020B0604020202020204" pitchFamily="34" charset="0"/>
              <a:buChar char="•"/>
              <a:defRPr/>
            </a:pPr>
            <a:r>
              <a:rPr lang="en-US" sz="2400" dirty="0" smtClean="0"/>
              <a:t>Expenditure/budget:</a:t>
            </a:r>
          </a:p>
          <a:p>
            <a:pPr lvl="1" algn="just" eaLnBrk="1" fontAlgn="auto" hangingPunct="1">
              <a:spcBef>
                <a:spcPts val="1200"/>
              </a:spcBef>
              <a:spcAft>
                <a:spcPts val="0"/>
              </a:spcAft>
              <a:buFont typeface="Arial" panose="020B0604020202020204" pitchFamily="34" charset="0"/>
              <a:buChar char="–"/>
              <a:defRPr/>
            </a:pPr>
            <a:r>
              <a:rPr lang="en-US" sz="2000" dirty="0" smtClean="0"/>
              <a:t>Increased from R5.8 billion in 2009/10 to R9 billion this year – average increase of 9.2% pa – COE almost two thirds of the budget!</a:t>
            </a:r>
          </a:p>
          <a:p>
            <a:pPr lvl="1" algn="just" eaLnBrk="1" fontAlgn="auto" hangingPunct="1">
              <a:spcBef>
                <a:spcPts val="1200"/>
              </a:spcBef>
              <a:spcAft>
                <a:spcPts val="0"/>
              </a:spcAft>
              <a:buFont typeface="Arial" panose="020B0604020202020204" pitchFamily="34" charset="0"/>
              <a:buChar char="–"/>
              <a:defRPr/>
            </a:pPr>
            <a:r>
              <a:rPr lang="en-US" sz="2000" dirty="0" smtClean="0"/>
              <a:t>24.3% of the MPG budget of R37 billion this year! </a:t>
            </a:r>
          </a:p>
          <a:p>
            <a:pPr lvl="1" algn="just" eaLnBrk="1" fontAlgn="auto" hangingPunct="1">
              <a:spcBef>
                <a:spcPts val="1200"/>
              </a:spcBef>
              <a:spcAft>
                <a:spcPts val="0"/>
              </a:spcAft>
              <a:buFont typeface="Arial" panose="020B0604020202020204" pitchFamily="34" charset="0"/>
              <a:buChar char="–"/>
              <a:defRPr/>
            </a:pPr>
            <a:r>
              <a:rPr lang="en-US" sz="2000" dirty="0" smtClean="0"/>
              <a:t>Infrastructure expenditure increased from R497 million in 2010/11 to R627 million in 2014/15 – average increase of 6% pa</a:t>
            </a:r>
          </a:p>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ZA" sz="2000" dirty="0"/>
              <a:t>HIV prevalence rate (females aged 15-49) for </a:t>
            </a:r>
            <a:r>
              <a:rPr lang="en-ZA" sz="2000" dirty="0" smtClean="0"/>
              <a:t>Mpumalanga - </a:t>
            </a:r>
            <a:r>
              <a:rPr lang="en-ZA" sz="2000" dirty="0"/>
              <a:t>35.6% in 2012 (latest available figure) – second highest after KZN &amp; higher than the national average of 29.5%, but declining with more than 1% point between 2011 &amp; 2012 (according to the National Department of Health)</a:t>
            </a:r>
          </a:p>
          <a:p>
            <a:pPr lvl="1" algn="just" eaLnBrk="1" fontAlgn="auto" hangingPunct="1">
              <a:spcBef>
                <a:spcPts val="1200"/>
              </a:spcBef>
              <a:spcAft>
                <a:spcPts val="0"/>
              </a:spcAft>
              <a:buFont typeface="Arial" panose="020B0604020202020204" pitchFamily="34" charset="0"/>
              <a:buChar char="–"/>
              <a:defRPr/>
            </a:pPr>
            <a:r>
              <a:rPr lang="en-ZA" sz="2000" dirty="0" err="1"/>
              <a:t>Gert</a:t>
            </a:r>
            <a:r>
              <a:rPr lang="en-ZA" sz="2000" dirty="0"/>
              <a:t> </a:t>
            </a:r>
            <a:r>
              <a:rPr lang="en-ZA" sz="2000" dirty="0" err="1"/>
              <a:t>Sibande</a:t>
            </a:r>
            <a:r>
              <a:rPr lang="en-ZA" sz="2000" dirty="0"/>
              <a:t> rate 40.5% in 2012 - highest of 3 districts in Mpumalanga and second highest of health districts in South Africa, but declining from 46.1% (highest) in 2011 – Ehlanzeni 12th &amp; Nkangala 20th highest/worst of the 52 health districts nationally in 2012 (National </a:t>
            </a:r>
            <a:r>
              <a:rPr lang="en-ZA" sz="2000" dirty="0" err="1"/>
              <a:t>DoH</a:t>
            </a:r>
            <a:r>
              <a:rPr lang="en-ZA" sz="2000" dirty="0"/>
              <a:t>)</a:t>
            </a:r>
          </a:p>
          <a:p>
            <a:pPr lvl="1" algn="just" eaLnBrk="1" fontAlgn="auto" hangingPunct="1">
              <a:spcBef>
                <a:spcPts val="1200"/>
              </a:spcBef>
              <a:spcAft>
                <a:spcPts val="0"/>
              </a:spcAft>
              <a:buFont typeface="Arial" panose="020B0604020202020204" pitchFamily="34" charset="0"/>
              <a:buChar char="–"/>
              <a:defRPr/>
            </a:pPr>
            <a:r>
              <a:rPr lang="en-ZA" sz="2000" dirty="0"/>
              <a:t>50% of MP’s municipal areas a HIV prevalence rate of 40% plus in 2012 – highest rate in Steve </a:t>
            </a:r>
            <a:r>
              <a:rPr lang="en-ZA" sz="2000" dirty="0" err="1"/>
              <a:t>Tshwete</a:t>
            </a:r>
            <a:r>
              <a:rPr lang="en-ZA" sz="2000" dirty="0"/>
              <a:t> and lowest in Dr JS </a:t>
            </a:r>
            <a:r>
              <a:rPr lang="en-ZA" sz="2000" dirty="0" err="1"/>
              <a:t>Moroka</a:t>
            </a:r>
            <a:r>
              <a:rPr lang="en-ZA" sz="2000" dirty="0"/>
              <a:t> according to Mpumalanga Department of Health </a:t>
            </a:r>
            <a:r>
              <a:rPr lang="en-US" sz="2000" dirty="0" smtClean="0"/>
              <a:t>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84996"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69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ZA" altLang="en-US" sz="3600" b="1" smtClean="0"/>
              <a:t>DEMOGRAPHICS OF MPUMALANGA</a:t>
            </a:r>
          </a:p>
        </p:txBody>
      </p:sp>
      <p:sp>
        <p:nvSpPr>
          <p:cNvPr id="5" name="Content Placeholder 4"/>
          <p:cNvSpPr>
            <a:spLocks noGrp="1"/>
          </p:cNvSpPr>
          <p:nvPr>
            <p:ph idx="1"/>
          </p:nvPr>
        </p:nvSpPr>
        <p:spPr/>
        <p:txBody>
          <a:bodyPr rtlCol="0">
            <a:normAutofit fontScale="85000" lnSpcReduction="10000"/>
          </a:bodyPr>
          <a:lstStyle/>
          <a:p>
            <a:pPr algn="just" eaLnBrk="1" fontAlgn="auto" hangingPunct="1">
              <a:spcAft>
                <a:spcPts val="0"/>
              </a:spcAft>
              <a:buFont typeface="Arial" panose="020B0604020202020204" pitchFamily="34" charset="0"/>
              <a:buChar char="•"/>
              <a:defRPr/>
            </a:pPr>
            <a:r>
              <a:rPr lang="en-ZA" dirty="0" smtClean="0"/>
              <a:t>Females numbered 2.15 million - 50.9% of the population in 2014</a:t>
            </a:r>
          </a:p>
          <a:p>
            <a:pPr algn="just" eaLnBrk="1" fontAlgn="auto" hangingPunct="1">
              <a:spcAft>
                <a:spcPts val="0"/>
              </a:spcAft>
              <a:buFont typeface="Arial" panose="020B0604020202020204" pitchFamily="34" charset="0"/>
              <a:buChar char="•"/>
              <a:defRPr/>
            </a:pPr>
            <a:r>
              <a:rPr lang="en-ZA" dirty="0" smtClean="0"/>
              <a:t>Youth cohort (0-34 yrs) made up 69.9% of the population in 2014</a:t>
            </a:r>
          </a:p>
          <a:p>
            <a:pPr algn="just" eaLnBrk="1" fontAlgn="auto" hangingPunct="1">
              <a:spcAft>
                <a:spcPts val="0"/>
              </a:spcAft>
              <a:buFont typeface="Arial" panose="020B0604020202020204" pitchFamily="34" charset="0"/>
              <a:buChar char="•"/>
              <a:defRPr/>
            </a:pPr>
            <a:r>
              <a:rPr lang="en-ZA" dirty="0" smtClean="0"/>
              <a:t>0-4 yrs cohort was the most populous – 11.5% of the population in 2014</a:t>
            </a:r>
          </a:p>
          <a:p>
            <a:pPr algn="just" eaLnBrk="1" fontAlgn="auto" hangingPunct="1">
              <a:spcAft>
                <a:spcPts val="0"/>
              </a:spcAft>
              <a:buFont typeface="Arial" panose="020B0604020202020204" pitchFamily="34" charset="0"/>
              <a:buChar char="•"/>
              <a:defRPr/>
            </a:pPr>
            <a:r>
              <a:rPr lang="en-ZA" dirty="0"/>
              <a:t>L</a:t>
            </a:r>
            <a:r>
              <a:rPr lang="en-ZA" dirty="0" smtClean="0"/>
              <a:t>ife expectancy for the period 2011-2016</a:t>
            </a:r>
            <a:r>
              <a:rPr lang="en-ZA" dirty="0"/>
              <a:t> </a:t>
            </a:r>
            <a:r>
              <a:rPr lang="en-ZA" dirty="0" smtClean="0"/>
              <a:t>is  projected at 56.9 yrs for males &amp; 60.1 yrs for females</a:t>
            </a:r>
          </a:p>
          <a:p>
            <a:pPr algn="just" eaLnBrk="1" fontAlgn="auto" hangingPunct="1">
              <a:spcAft>
                <a:spcPts val="0"/>
              </a:spcAft>
              <a:buFont typeface="Arial" panose="020B0604020202020204" pitchFamily="34" charset="0"/>
              <a:buChar char="•"/>
              <a:defRPr/>
            </a:pPr>
            <a:r>
              <a:rPr lang="en-ZA" dirty="0" smtClean="0"/>
              <a:t>Mpumalanga’s percentage of persons aged 5 yrs and older with disability was 5.3% in 2013  </a:t>
            </a:r>
            <a:endParaRPr lang="en-ZA" dirty="0"/>
          </a:p>
        </p:txBody>
      </p:sp>
      <p:sp>
        <p:nvSpPr>
          <p:cNvPr id="21508"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smtClean="0">
                <a:latin typeface="Book Antiqua" pitchFamily="18" charset="0"/>
              </a:rPr>
              <a:t>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68313" y="-531813"/>
            <a:ext cx="8218487" cy="1949451"/>
          </a:xfrm>
        </p:spPr>
        <p:txBody>
          <a:bodyPr/>
          <a:lstStyle/>
          <a:p>
            <a:pPr eaLnBrk="1" hangingPunct="1"/>
            <a:r>
              <a:rPr lang="en-US" altLang="en-US" sz="3600" b="1" smtClean="0"/>
              <a:t>HEALTH</a:t>
            </a:r>
          </a:p>
        </p:txBody>
      </p:sp>
      <p:sp>
        <p:nvSpPr>
          <p:cNvPr id="3" name="Content Placeholder 2"/>
          <p:cNvSpPr>
            <a:spLocks noGrp="1"/>
          </p:cNvSpPr>
          <p:nvPr>
            <p:ph idx="1"/>
          </p:nvPr>
        </p:nvSpPr>
        <p:spPr>
          <a:xfrm>
            <a:off x="395288" y="981075"/>
            <a:ext cx="8291512" cy="5145088"/>
          </a:xfrm>
        </p:spPr>
        <p:txBody>
          <a:bodyPr rtlCol="0">
            <a:normAutofit/>
          </a:bodyPr>
          <a:lstStyle/>
          <a:p>
            <a:pPr algn="just" eaLnBrk="1" fontAlgn="auto" hangingPunct="1">
              <a:spcBef>
                <a:spcPts val="1200"/>
              </a:spcBef>
              <a:spcAft>
                <a:spcPts val="0"/>
              </a:spcAft>
              <a:buFont typeface="Arial" panose="020B0604020202020204" pitchFamily="34" charset="0"/>
              <a:buChar char="•"/>
              <a:defRPr/>
            </a:pPr>
            <a:r>
              <a:rPr lang="en-US" sz="2400" dirty="0" smtClean="0"/>
              <a:t>Impact and challenges:</a:t>
            </a:r>
          </a:p>
          <a:p>
            <a:pPr lvl="1" algn="just" eaLnBrk="1" fontAlgn="auto" hangingPunct="1">
              <a:spcBef>
                <a:spcPts val="1200"/>
              </a:spcBef>
              <a:spcAft>
                <a:spcPts val="0"/>
              </a:spcAft>
              <a:buFont typeface="Arial" panose="020B0604020202020204" pitchFamily="34" charset="0"/>
              <a:buChar char="–"/>
              <a:defRPr/>
            </a:pPr>
            <a:r>
              <a:rPr lang="en-US" sz="2000" dirty="0" smtClean="0"/>
              <a:t>Improving trend with provincial life expectancy but far below 70 year target of NDP &amp; Provincial Vision 2030 – TB cure rate also improved slightly between 2009 and 2012</a:t>
            </a:r>
          </a:p>
          <a:p>
            <a:pPr lvl="1" algn="just" eaLnBrk="1" fontAlgn="auto" hangingPunct="1">
              <a:spcBef>
                <a:spcPts val="1200"/>
              </a:spcBef>
              <a:spcAft>
                <a:spcPts val="0"/>
              </a:spcAft>
              <a:buFont typeface="Arial" panose="020B0604020202020204" pitchFamily="34" charset="0"/>
              <a:buChar char="–"/>
              <a:defRPr/>
            </a:pPr>
            <a:r>
              <a:rPr lang="en-US" sz="2000" dirty="0" smtClean="0"/>
              <a:t>Importance of special interventions with the deterioration of the inpatient death (under 1) rate as well as the immunization coverage under 1 year!</a:t>
            </a:r>
          </a:p>
          <a:p>
            <a:pPr lvl="1" algn="just" eaLnBrk="1" fontAlgn="auto" hangingPunct="1">
              <a:spcBef>
                <a:spcPts val="1200"/>
              </a:spcBef>
              <a:spcAft>
                <a:spcPts val="0"/>
              </a:spcAft>
              <a:buFont typeface="Arial" panose="020B0604020202020204" pitchFamily="34" charset="0"/>
              <a:buChar char="–"/>
              <a:defRPr/>
            </a:pPr>
            <a:r>
              <a:rPr lang="en-US" sz="2000" dirty="0" smtClean="0"/>
              <a:t>Importance to spend budget in the right health areas to maximize impact on provincial citizens!     </a:t>
            </a:r>
            <a:r>
              <a:rPr lang="en-US" sz="2400" dirty="0" smtClean="0"/>
              <a:t> </a:t>
            </a:r>
          </a:p>
          <a:p>
            <a:pPr marL="0" indent="0" algn="just" eaLnBrk="1" fontAlgn="auto" hangingPunct="1">
              <a:spcBef>
                <a:spcPts val="1200"/>
              </a:spcBef>
              <a:spcAft>
                <a:spcPts val="0"/>
              </a:spcAft>
              <a:buFont typeface="Arial" pitchFamily="34" charset="0"/>
              <a:buNone/>
              <a:defRPr/>
            </a:pPr>
            <a:endParaRPr lang="en-US" sz="2400" dirty="0" smtClean="0"/>
          </a:p>
          <a:p>
            <a:pPr algn="just" eaLnBrk="1" fontAlgn="auto" hangingPunct="1">
              <a:spcBef>
                <a:spcPts val="1200"/>
              </a:spcBef>
              <a:spcAft>
                <a:spcPts val="0"/>
              </a:spcAft>
              <a:buFont typeface="Arial" panose="020B0604020202020204" pitchFamily="34" charset="0"/>
              <a:buChar char="•"/>
              <a:defRPr/>
            </a:pPr>
            <a:endParaRPr lang="en-US" sz="2400" dirty="0" smtClean="0"/>
          </a:p>
        </p:txBody>
      </p:sp>
      <p:sp>
        <p:nvSpPr>
          <p:cNvPr id="86020"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70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ZA" altLang="en-US" sz="3600" b="1" smtClean="0"/>
              <a:t>IMPROVING HEALTCARE</a:t>
            </a:r>
            <a:endParaRPr lang="en-GB" altLang="en-US" sz="3600" b="1"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9437010"/>
              </p:ext>
            </p:extLst>
          </p:nvPr>
        </p:nvGraphicFramePr>
        <p:xfrm>
          <a:off x="228600" y="1600200"/>
          <a:ext cx="8686800" cy="3906045"/>
        </p:xfrm>
        <a:graphic>
          <a:graphicData uri="http://schemas.openxmlformats.org/drawingml/2006/table">
            <a:tbl>
              <a:tblPr firstRow="1" bandRow="1">
                <a:tableStyleId>{F5AB1C69-6EDB-4FF4-983F-18BD219EF322}</a:tableStyleId>
              </a:tblPr>
              <a:tblGrid>
                <a:gridCol w="1295400"/>
                <a:gridCol w="914400"/>
                <a:gridCol w="1752600"/>
                <a:gridCol w="1524000"/>
                <a:gridCol w="1600200"/>
                <a:gridCol w="381000"/>
                <a:gridCol w="1219200"/>
              </a:tblGrid>
              <a:tr h="418296">
                <a:tc gridSpan="2">
                  <a:txBody>
                    <a:bodyPr/>
                    <a:lstStyle/>
                    <a:p>
                      <a:pPr algn="ctr"/>
                      <a:r>
                        <a:rPr lang="en-ZA" sz="1400" b="1" dirty="0" smtClean="0">
                          <a:solidFill>
                            <a:schemeClr val="tx1"/>
                          </a:solidFill>
                          <a:latin typeface="Book Antiqua" pitchFamily="18" charset="0"/>
                        </a:rPr>
                        <a:t>MPG Expenditure on Healthcare*</a:t>
                      </a:r>
                      <a:endParaRPr lang="en-ZA" sz="14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hMerge="1">
                  <a:txBody>
                    <a:bodyPr/>
                    <a:lstStyle/>
                    <a:p>
                      <a:pPr algn="ctr"/>
                      <a:endParaRPr lang="en-ZA"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gridSpan="4">
                  <a:txBody>
                    <a:bodyPr/>
                    <a:lstStyle/>
                    <a:p>
                      <a:pPr algn="ctr"/>
                      <a:r>
                        <a:rPr lang="en-ZA" sz="1400" b="1" dirty="0" smtClean="0">
                          <a:solidFill>
                            <a:schemeClr val="tx1"/>
                          </a:solidFill>
                          <a:latin typeface="Book Antiqua" pitchFamily="18" charset="0"/>
                        </a:rPr>
                        <a:t>Impact</a:t>
                      </a:r>
                      <a:endParaRPr lang="en-ZA" sz="14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400" b="1" dirty="0" smtClean="0">
                          <a:solidFill>
                            <a:schemeClr val="tx1"/>
                          </a:solidFill>
                          <a:latin typeface="Book Antiqua" pitchFamily="18" charset="0"/>
                        </a:rPr>
                        <a:t>Vision</a:t>
                      </a:r>
                      <a:r>
                        <a:rPr lang="en-ZA" sz="1400" b="1" baseline="0" dirty="0" smtClean="0">
                          <a:solidFill>
                            <a:schemeClr val="tx1"/>
                          </a:solidFill>
                          <a:latin typeface="Book Antiqua" pitchFamily="18" charset="0"/>
                        </a:rPr>
                        <a:t> 2030</a:t>
                      </a:r>
                      <a:r>
                        <a:rPr lang="en-ZA" sz="1400" b="1" dirty="0" smtClean="0">
                          <a:solidFill>
                            <a:schemeClr val="tx1"/>
                          </a:solidFill>
                          <a:latin typeface="Book Antiqua" pitchFamily="18" charset="0"/>
                        </a:rPr>
                        <a:t> Target</a:t>
                      </a:r>
                      <a:endParaRPr lang="en-ZA" sz="14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60000"/>
                        <a:lumOff val="40000"/>
                      </a:schemeClr>
                    </a:solidFill>
                  </a:tcPr>
                </a:tc>
              </a:tr>
              <a:tr h="529188">
                <a:tc>
                  <a:txBody>
                    <a:bodyPr/>
                    <a:lstStyle/>
                    <a:p>
                      <a:pPr algn="ctr"/>
                      <a:r>
                        <a:rPr lang="en-ZA" sz="1200" b="1" dirty="0" smtClean="0">
                          <a:solidFill>
                            <a:schemeClr val="tx1"/>
                          </a:solidFill>
                          <a:latin typeface="Book Antiqua" pitchFamily="18" charset="0"/>
                        </a:rPr>
                        <a:t>Value</a:t>
                      </a:r>
                    </a:p>
                    <a:p>
                      <a:pPr algn="ctr"/>
                      <a:r>
                        <a:rPr lang="en-ZA" sz="1200" b="1" dirty="0" smtClean="0">
                          <a:solidFill>
                            <a:schemeClr val="tx1"/>
                          </a:solidFill>
                          <a:latin typeface="Book Antiqua" pitchFamily="18" charset="0"/>
                        </a:rPr>
                        <a:t>R</a:t>
                      </a:r>
                      <a:r>
                        <a:rPr lang="en-ZA" sz="1200" b="1" baseline="0" dirty="0" smtClean="0">
                          <a:solidFill>
                            <a:schemeClr val="tx1"/>
                          </a:solidFill>
                          <a:latin typeface="Book Antiqua" pitchFamily="18" charset="0"/>
                        </a:rPr>
                        <a:t> billion</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Average annual % increase</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Indicator</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2009 </a:t>
                      </a:r>
                    </a:p>
                    <a:p>
                      <a:pPr algn="ctr"/>
                      <a:r>
                        <a:rPr lang="en-ZA" sz="1200" b="1" dirty="0" smtClean="0">
                          <a:solidFill>
                            <a:schemeClr val="tx1"/>
                          </a:solidFill>
                          <a:latin typeface="Book Antiqua" pitchFamily="18" charset="0"/>
                        </a:rPr>
                        <a:t>(or earliest available)</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 Latest available figures</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Trend</a:t>
                      </a:r>
                      <a:endParaRPr lang="en-ZA" sz="1200" b="1" dirty="0">
                        <a:solidFill>
                          <a:schemeClr val="tx1"/>
                        </a:solidFill>
                        <a:latin typeface="Book Antiqua"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ZA" sz="1200" b="1" dirty="0" smtClean="0">
                          <a:solidFill>
                            <a:schemeClr val="tx1"/>
                          </a:solidFill>
                          <a:latin typeface="Book Antiqua" pitchFamily="18" charset="0"/>
                        </a:rPr>
                        <a:t>2030</a:t>
                      </a:r>
                      <a:endParaRPr lang="en-ZA" sz="12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541824">
                <a:tc rowSpan="5">
                  <a:txBody>
                    <a:bodyPr/>
                    <a:lstStyle/>
                    <a:p>
                      <a:pPr algn="ctr"/>
                      <a:r>
                        <a:rPr lang="en-ZA" sz="1100" b="0" u="sng" strike="noStrike" dirty="0" smtClean="0">
                          <a:solidFill>
                            <a:schemeClr val="tx1"/>
                          </a:solidFill>
                          <a:latin typeface="Book Antiqua" pitchFamily="18" charset="0"/>
                        </a:rPr>
                        <a:t>2009/10</a:t>
                      </a:r>
                    </a:p>
                    <a:p>
                      <a:pPr algn="ctr"/>
                      <a:r>
                        <a:rPr lang="en-ZA" sz="1100" b="0" u="none" strike="noStrike" dirty="0" smtClean="0">
                          <a:solidFill>
                            <a:schemeClr val="tx1"/>
                          </a:solidFill>
                          <a:latin typeface="Book Antiqua" pitchFamily="18" charset="0"/>
                        </a:rPr>
                        <a:t>R5.8 billion</a:t>
                      </a:r>
                    </a:p>
                    <a:p>
                      <a:pPr algn="ctr"/>
                      <a:endParaRPr lang="en-ZA" sz="1100" b="0" u="sng" strike="noStrike" dirty="0" smtClean="0">
                        <a:solidFill>
                          <a:schemeClr val="tx1"/>
                        </a:solidFill>
                        <a:latin typeface="Book Antiqua" pitchFamily="18" charset="0"/>
                      </a:endParaRPr>
                    </a:p>
                    <a:p>
                      <a:pPr algn="ctr"/>
                      <a:r>
                        <a:rPr lang="en-ZA" sz="1100" b="0" u="sng" strike="noStrike" dirty="0" smtClean="0">
                          <a:solidFill>
                            <a:schemeClr val="tx1"/>
                          </a:solidFill>
                          <a:latin typeface="Book Antiqua" pitchFamily="18" charset="0"/>
                        </a:rPr>
                        <a:t>2014/15</a:t>
                      </a:r>
                    </a:p>
                    <a:p>
                      <a:pPr algn="ctr"/>
                      <a:r>
                        <a:rPr lang="en-ZA" sz="1100" b="0" u="none" strike="noStrike" dirty="0" smtClean="0">
                          <a:solidFill>
                            <a:schemeClr val="tx1"/>
                          </a:solidFill>
                          <a:latin typeface="Book Antiqua" pitchFamily="18" charset="0"/>
                        </a:rPr>
                        <a:t>R9 billion </a:t>
                      </a:r>
                    </a:p>
                    <a:p>
                      <a:pPr algn="ctr"/>
                      <a:r>
                        <a:rPr lang="en-ZA" sz="1100" b="0" u="none" strike="noStrike" dirty="0" smtClean="0">
                          <a:solidFill>
                            <a:schemeClr val="tx1"/>
                          </a:solidFill>
                          <a:latin typeface="Book Antiqua" pitchFamily="18" charset="0"/>
                        </a:rPr>
                        <a:t>(24.3% of MPG budget)</a:t>
                      </a:r>
                    </a:p>
                    <a:p>
                      <a:pPr algn="ctr"/>
                      <a:endParaRPr lang="en-ZA" sz="1100" b="0" u="sng" strike="noStrike" dirty="0" smtClean="0">
                        <a:solidFill>
                          <a:schemeClr val="tx1"/>
                        </a:solidFill>
                        <a:latin typeface="Book Antiqua" pitchFamily="18" charset="0"/>
                      </a:endParaRPr>
                    </a:p>
                    <a:p>
                      <a:pPr algn="ctr"/>
                      <a:r>
                        <a:rPr lang="en-ZA" sz="1100" b="0" u="sng" strike="noStrike" dirty="0" smtClean="0">
                          <a:solidFill>
                            <a:schemeClr val="tx1"/>
                          </a:solidFill>
                          <a:latin typeface="Book Antiqua" pitchFamily="18" charset="0"/>
                        </a:rPr>
                        <a:t>6-year Total</a:t>
                      </a:r>
                    </a:p>
                    <a:p>
                      <a:pPr algn="ctr"/>
                      <a:r>
                        <a:rPr lang="en-ZA" sz="1100" b="0" dirty="0" smtClean="0">
                          <a:solidFill>
                            <a:schemeClr val="tx1"/>
                          </a:solidFill>
                          <a:latin typeface="Book Antiqua" pitchFamily="18" charset="0"/>
                        </a:rPr>
                        <a:t>R44 billion</a:t>
                      </a:r>
                    </a:p>
                    <a:p>
                      <a:endParaRPr lang="en-ZA" sz="1100" b="0" dirty="0" smtClean="0">
                        <a:solidFill>
                          <a:schemeClr val="tx1"/>
                        </a:solidFill>
                        <a:latin typeface="Book Antiqua" pitchFamily="18" charset="0"/>
                      </a:endParaRPr>
                    </a:p>
                    <a:p>
                      <a:endParaRPr lang="en-ZA" sz="1100" b="0" dirty="0" smtClean="0">
                        <a:solidFill>
                          <a:schemeClr val="tx1"/>
                        </a:solidFill>
                        <a:latin typeface="Book Antiqua" pitchFamily="18" charset="0"/>
                      </a:endParaRPr>
                    </a:p>
                    <a:p>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lang="en-ZA" sz="1100" b="0" dirty="0" smtClean="0">
                          <a:solidFill>
                            <a:schemeClr val="tx1"/>
                          </a:solidFill>
                          <a:latin typeface="Book Antiqua" pitchFamily="18" charset="0"/>
                        </a:rPr>
                        <a:t>9.2%</a:t>
                      </a:r>
                      <a:endParaRPr lang="en-ZA" sz="1100" b="0"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Book Antiqua" pitchFamily="18" charset="0"/>
                        </a:rPr>
                        <a:t>HIV prevalence rate – antenatal clients tested</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dirty="0" smtClean="0">
                        <a:latin typeface="Book Antiqua" pitchFamily="18" charset="0"/>
                      </a:endParaRPr>
                    </a:p>
                    <a:p>
                      <a:pPr algn="ctr"/>
                      <a:r>
                        <a:rPr lang="en-ZA" sz="1100" dirty="0" smtClean="0">
                          <a:latin typeface="Book Antiqua" pitchFamily="18" charset="0"/>
                        </a:rPr>
                        <a:t>34.7%</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u="sng" dirty="0" smtClean="0">
                          <a:latin typeface="Book Antiqua" pitchFamily="18" charset="0"/>
                        </a:rPr>
                        <a:t>2012</a:t>
                      </a:r>
                    </a:p>
                    <a:p>
                      <a:pPr algn="ctr"/>
                      <a:r>
                        <a:rPr lang="en-ZA" sz="1100" dirty="0" smtClean="0">
                          <a:latin typeface="Book Antiqua" pitchFamily="18" charset="0"/>
                        </a:rPr>
                        <a:t>  35.6%</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1" dirty="0" smtClean="0">
                        <a:solidFill>
                          <a:schemeClr val="tx1"/>
                        </a:solidFill>
                        <a:latin typeface="Book Antiqua" pitchFamily="18" charset="0"/>
                      </a:endParaRPr>
                    </a:p>
                    <a:p>
                      <a:endParaRPr lang="en-ZA" sz="11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1" dirty="0" smtClean="0">
                          <a:solidFill>
                            <a:schemeClr val="tx1"/>
                          </a:solidFill>
                          <a:latin typeface="Book Antiqua" pitchFamily="18" charset="0"/>
                        </a:rPr>
                        <a:t>-</a:t>
                      </a:r>
                      <a:endParaRPr lang="en-ZA" sz="1100" b="1"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327">
                <a:tc vMerge="1">
                  <a:txBody>
                    <a:bodyPr/>
                    <a:lstStyle/>
                    <a:p>
                      <a:pPr algn="ct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Book Antiqua" pitchFamily="18" charset="0"/>
                        </a:rPr>
                        <a:t>TB cure rate (new smear positive cases)</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dirty="0" smtClean="0">
                        <a:latin typeface="Book Antiqua" pitchFamily="18" charset="0"/>
                      </a:endParaRPr>
                    </a:p>
                    <a:p>
                      <a:pPr algn="ctr"/>
                      <a:r>
                        <a:rPr lang="en-ZA" sz="1100" dirty="0" smtClean="0">
                          <a:latin typeface="Book Antiqua" pitchFamily="18" charset="0"/>
                        </a:rPr>
                        <a:t>73.1%</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u="sng" dirty="0" smtClean="0">
                          <a:latin typeface="Book Antiqua" pitchFamily="18" charset="0"/>
                        </a:rPr>
                        <a:t>2012</a:t>
                      </a:r>
                    </a:p>
                    <a:p>
                      <a:pPr algn="ctr"/>
                      <a:r>
                        <a:rPr lang="en-ZA" sz="1100" dirty="0" smtClean="0">
                          <a:latin typeface="Book Antiqua" pitchFamily="18" charset="0"/>
                        </a:rPr>
                        <a:t>  77.0%</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dirty="0" smtClean="0">
                          <a:solidFill>
                            <a:schemeClr val="tx1"/>
                          </a:solidFill>
                          <a:latin typeface="Book Antiqua" pitchFamily="18" charset="0"/>
                        </a:rPr>
                        <a:t>-</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327">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Book Antiqua" pitchFamily="18" charset="0"/>
                        </a:rPr>
                        <a:t>Immunisation coverage &lt; 1 year (annualised)</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sz="1100" dirty="0" smtClean="0">
                        <a:latin typeface="Book Antiqua" pitchFamily="18" charset="0"/>
                      </a:endParaRPr>
                    </a:p>
                    <a:p>
                      <a:pPr algn="ctr"/>
                      <a:r>
                        <a:rPr lang="en-ZA" sz="1100" dirty="0" smtClean="0">
                          <a:latin typeface="Book Antiqua" pitchFamily="18" charset="0"/>
                        </a:rPr>
                        <a:t>74.1%</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u="sng" dirty="0" smtClean="0">
                          <a:latin typeface="Book Antiqua" pitchFamily="18" charset="0"/>
                        </a:rPr>
                        <a:t>2013</a:t>
                      </a:r>
                    </a:p>
                    <a:p>
                      <a:pPr algn="ctr"/>
                      <a:r>
                        <a:rPr lang="en-ZA" sz="1100" dirty="0" smtClean="0">
                          <a:latin typeface="Book Antiqua" pitchFamily="18" charset="0"/>
                        </a:rPr>
                        <a:t>  70.9%</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b="0" dirty="0" smtClean="0">
                          <a:solidFill>
                            <a:schemeClr val="tx1"/>
                          </a:solidFill>
                          <a:latin typeface="Book Antiqua" pitchFamily="18" charset="0"/>
                        </a:rPr>
                        <a:t>-</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327">
                <a:tc vMerge="1">
                  <a:txBody>
                    <a:bodyPr/>
                    <a:lstStyle/>
                    <a:p>
                      <a:endParaRPr lang="en-ZA"/>
                    </a:p>
                  </a:txBody>
                  <a:tcPr/>
                </a:tc>
                <a:tc vMerge="1">
                  <a:txBody>
                    <a:bodyPr/>
                    <a:lstStyle/>
                    <a:p>
                      <a:endParaRPr lang="en-ZA"/>
                    </a:p>
                  </a:txBody>
                  <a:tcPr/>
                </a:tc>
                <a:tc>
                  <a:txBody>
                    <a:bodyPr/>
                    <a:lstStyle/>
                    <a:p>
                      <a:r>
                        <a:rPr lang="en-ZA" sz="1100" dirty="0" smtClean="0">
                          <a:latin typeface="Book Antiqua" pitchFamily="18" charset="0"/>
                        </a:rPr>
                        <a:t>Inpatient death (under 1) rate</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smtClean="0">
                        <a:latin typeface="Book Antiqua" pitchFamily="18" charset="0"/>
                      </a:endParaRPr>
                    </a:p>
                    <a:p>
                      <a:pPr algn="ctr"/>
                      <a:r>
                        <a:rPr lang="en-US" sz="1100" dirty="0" smtClean="0">
                          <a:latin typeface="Book Antiqua" pitchFamily="18" charset="0"/>
                        </a:rPr>
                        <a:t>8.8%</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u="sng" dirty="0" smtClean="0">
                          <a:latin typeface="Book Antiqua" pitchFamily="18" charset="0"/>
                        </a:rPr>
                        <a:t>2013</a:t>
                      </a:r>
                    </a:p>
                    <a:p>
                      <a:pPr algn="ctr"/>
                      <a:r>
                        <a:rPr lang="en-US" sz="1100" dirty="0" smtClean="0">
                          <a:latin typeface="Book Antiqua" pitchFamily="18" charset="0"/>
                        </a:rPr>
                        <a:t>9.8%</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0" dirty="0" smtClean="0">
                          <a:solidFill>
                            <a:schemeClr val="tx1"/>
                          </a:solidFill>
                          <a:latin typeface="Book Antiqua" pitchFamily="18" charset="0"/>
                        </a:rPr>
                        <a:t>-</a:t>
                      </a:r>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327">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Book Antiqua" pitchFamily="18" charset="0"/>
                        </a:rPr>
                        <a:t>Life expectancy</a:t>
                      </a:r>
                      <a:endParaRPr lang="en-ZA" sz="1100" dirty="0">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u="sng" dirty="0" smtClean="0">
                          <a:latin typeface="Book Antiqua" pitchFamily="18" charset="0"/>
                        </a:rPr>
                        <a:t>2006-11</a:t>
                      </a:r>
                    </a:p>
                    <a:p>
                      <a:pPr algn="ctr"/>
                      <a:r>
                        <a:rPr lang="en-ZA" sz="1100" dirty="0" smtClean="0">
                          <a:latin typeface="Book Antiqua" pitchFamily="18" charset="0"/>
                        </a:rPr>
                        <a:t>Males = 51.5 yr</a:t>
                      </a:r>
                    </a:p>
                    <a:p>
                      <a:pPr algn="ctr"/>
                      <a:r>
                        <a:rPr lang="en-ZA" sz="1100" dirty="0" smtClean="0">
                          <a:latin typeface="Book Antiqua" pitchFamily="18" charset="0"/>
                        </a:rPr>
                        <a:t>Females = 55.5</a:t>
                      </a:r>
                      <a:r>
                        <a:rPr lang="en-ZA" sz="1100" baseline="0" dirty="0" smtClean="0">
                          <a:latin typeface="Book Antiqua" pitchFamily="18" charset="0"/>
                        </a:rPr>
                        <a:t> yr</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100" u="sng" dirty="0" smtClean="0">
                          <a:latin typeface="Book Antiqua" pitchFamily="18" charset="0"/>
                        </a:rPr>
                        <a:t>2011-16</a:t>
                      </a:r>
                    </a:p>
                    <a:p>
                      <a:pPr algn="ctr"/>
                      <a:r>
                        <a:rPr lang="en-ZA" sz="1100" dirty="0" smtClean="0">
                          <a:latin typeface="Book Antiqua" pitchFamily="18" charset="0"/>
                        </a:rPr>
                        <a:t>Males = 56.9 yr</a:t>
                      </a:r>
                    </a:p>
                    <a:p>
                      <a:pPr algn="ctr"/>
                      <a:r>
                        <a:rPr lang="en-ZA" sz="1100" dirty="0" smtClean="0">
                          <a:latin typeface="Book Antiqua" pitchFamily="18" charset="0"/>
                        </a:rPr>
                        <a:t>Females = 60.1 yr</a:t>
                      </a:r>
                      <a:endParaRPr lang="en-ZA" sz="1100" dirty="0">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100" b="0" dirty="0">
                        <a:solidFill>
                          <a:schemeClr val="tx1"/>
                        </a:solidFill>
                        <a:latin typeface="Book Antiq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100" b="0" dirty="0" smtClean="0">
                          <a:solidFill>
                            <a:schemeClr val="tx1"/>
                          </a:solidFill>
                          <a:latin typeface="Book Antiqua" pitchFamily="18" charset="0"/>
                        </a:rPr>
                        <a:t>Improve</a:t>
                      </a:r>
                      <a:r>
                        <a:rPr lang="en-ZA" sz="1100" b="0" baseline="0" dirty="0" smtClean="0">
                          <a:solidFill>
                            <a:schemeClr val="tx1"/>
                          </a:solidFill>
                          <a:latin typeface="Book Antiqua" pitchFamily="18" charset="0"/>
                        </a:rPr>
                        <a:t> </a:t>
                      </a:r>
                      <a:r>
                        <a:rPr lang="en-ZA" sz="1100" b="0" dirty="0" smtClean="0">
                          <a:solidFill>
                            <a:schemeClr val="tx1"/>
                          </a:solidFill>
                          <a:latin typeface="Book Antiqua" pitchFamily="18" charset="0"/>
                        </a:rPr>
                        <a:t>male and female life expectancy at birth to </a:t>
                      </a:r>
                      <a:r>
                        <a:rPr lang="en-ZA" sz="1100" b="1" dirty="0" smtClean="0">
                          <a:solidFill>
                            <a:schemeClr val="tx1"/>
                          </a:solidFill>
                          <a:latin typeface="Book Antiqua" pitchFamily="18" charset="0"/>
                        </a:rPr>
                        <a:t>70 years</a:t>
                      </a:r>
                      <a:endParaRPr lang="en-ZA" sz="1100" b="1" dirty="0">
                        <a:solidFill>
                          <a:schemeClr val="tx1"/>
                        </a:solidFill>
                        <a:latin typeface="Book Antiq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Up Arrow 6"/>
          <p:cNvSpPr/>
          <p:nvPr/>
        </p:nvSpPr>
        <p:spPr>
          <a:xfrm>
            <a:off x="7391400" y="2895600"/>
            <a:ext cx="228600" cy="304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11" name="Up Arrow 10"/>
          <p:cNvSpPr/>
          <p:nvPr/>
        </p:nvSpPr>
        <p:spPr>
          <a:xfrm>
            <a:off x="7389813" y="5006975"/>
            <a:ext cx="2286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87046" name="TextBox 11"/>
          <p:cNvSpPr txBox="1">
            <a:spLocks noChangeArrowheads="1"/>
          </p:cNvSpPr>
          <p:nvPr/>
        </p:nvSpPr>
        <p:spPr bwMode="auto">
          <a:xfrm>
            <a:off x="762000" y="55626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Book Antiqua" pitchFamily="18" charset="0"/>
              </a:defRPr>
            </a:lvl1pPr>
            <a:lvl2pPr marL="742950" indent="-285750" eaLnBrk="0" hangingPunct="0">
              <a:spcBef>
                <a:spcPct val="20000"/>
              </a:spcBef>
              <a:buFont typeface="Arial" charset="0"/>
              <a:buChar char="–"/>
              <a:defRPr sz="2800">
                <a:solidFill>
                  <a:schemeClr val="tx1"/>
                </a:solidFill>
                <a:latin typeface="Book Antiqua" pitchFamily="18" charset="0"/>
              </a:defRPr>
            </a:lvl2pPr>
            <a:lvl3pPr marL="1143000" indent="-228600" eaLnBrk="0" hangingPunct="0">
              <a:spcBef>
                <a:spcPct val="20000"/>
              </a:spcBef>
              <a:buFont typeface="Arial" charset="0"/>
              <a:buChar char="•"/>
              <a:defRPr sz="2400">
                <a:solidFill>
                  <a:schemeClr val="tx1"/>
                </a:solidFill>
                <a:latin typeface="Book Antiqua" pitchFamily="18" charset="0"/>
              </a:defRPr>
            </a:lvl3pPr>
            <a:lvl4pPr marL="1600200" indent="-228600" eaLnBrk="0" hangingPunct="0">
              <a:spcBef>
                <a:spcPct val="20000"/>
              </a:spcBef>
              <a:buFont typeface="Arial" charset="0"/>
              <a:buChar char="–"/>
              <a:defRPr sz="2000">
                <a:solidFill>
                  <a:schemeClr val="tx1"/>
                </a:solidFill>
                <a:latin typeface="Book Antiqua" pitchFamily="18" charset="0"/>
              </a:defRPr>
            </a:lvl4pPr>
            <a:lvl5pPr marL="2057400" indent="-228600" eaLnBrk="0" hangingPunct="0">
              <a:spcBef>
                <a:spcPct val="20000"/>
              </a:spcBef>
              <a:buFont typeface="Arial" charset="0"/>
              <a:buChar char="»"/>
              <a:defRPr sz="2000">
                <a:solidFill>
                  <a:schemeClr val="tx1"/>
                </a:solidFill>
                <a:latin typeface="Book Antiqua"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Book Antiqua"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Book Antiqua"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Book Antiqua"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Book Antiqua" pitchFamily="18" charset="0"/>
              </a:defRPr>
            </a:lvl9pPr>
          </a:lstStyle>
          <a:p>
            <a:pPr eaLnBrk="1" hangingPunct="1">
              <a:spcBef>
                <a:spcPct val="0"/>
              </a:spcBef>
              <a:buFontTx/>
              <a:buNone/>
            </a:pPr>
            <a:r>
              <a:rPr lang="en-ZA" altLang="en-US" sz="1200" b="1"/>
              <a:t>Note: * Actual expenditure from 2009/10 to 2013/14 and budget for 2014/15</a:t>
            </a:r>
          </a:p>
          <a:p>
            <a:pPr eaLnBrk="1" hangingPunct="1">
              <a:spcBef>
                <a:spcPct val="0"/>
              </a:spcBef>
              <a:buFontTx/>
              <a:buNone/>
            </a:pPr>
            <a:r>
              <a:rPr lang="en-US" altLang="en-US" sz="1200" b="1"/>
              <a:t>Sources: National &amp; Provincial DoH and Statistics South Africa’s Mid-Year Estimates</a:t>
            </a:r>
            <a:endParaRPr lang="en-ZA" altLang="en-US" sz="1200" b="1"/>
          </a:p>
        </p:txBody>
      </p:sp>
      <p:sp>
        <p:nvSpPr>
          <p:cNvPr id="13" name="Up Arrow 12"/>
          <p:cNvSpPr/>
          <p:nvPr/>
        </p:nvSpPr>
        <p:spPr>
          <a:xfrm rot="10800000">
            <a:off x="7391400" y="3886200"/>
            <a:ext cx="228600" cy="304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87048"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71</a:t>
            </a:r>
          </a:p>
        </p:txBody>
      </p:sp>
      <p:sp>
        <p:nvSpPr>
          <p:cNvPr id="19" name="Up Arrow 18"/>
          <p:cNvSpPr/>
          <p:nvPr/>
        </p:nvSpPr>
        <p:spPr>
          <a:xfrm>
            <a:off x="7391400" y="3429000"/>
            <a:ext cx="2286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12" name="Up Arrow 11"/>
          <p:cNvSpPr/>
          <p:nvPr/>
        </p:nvSpPr>
        <p:spPr>
          <a:xfrm>
            <a:off x="7389813" y="4365625"/>
            <a:ext cx="228600" cy="304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1188" y="0"/>
            <a:ext cx="8229600" cy="822325"/>
          </a:xfrm>
        </p:spPr>
        <p:txBody>
          <a:bodyPr/>
          <a:lstStyle/>
          <a:p>
            <a:pPr eaLnBrk="1" hangingPunct="1"/>
            <a:r>
              <a:rPr lang="en-ZA" altLang="en-US" sz="3600" b="1" smtClean="0"/>
              <a:t>HIV PREVALENCE</a:t>
            </a:r>
          </a:p>
        </p:txBody>
      </p:sp>
      <p:sp>
        <p:nvSpPr>
          <p:cNvPr id="88067"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898989"/>
                </a:solidFill>
              </a:rPr>
              <a:t>72</a:t>
            </a:r>
          </a:p>
        </p:txBody>
      </p:sp>
      <p:graphicFrame>
        <p:nvGraphicFramePr>
          <p:cNvPr id="88068" name="Content Placeholder 5"/>
          <p:cNvGraphicFramePr>
            <a:graphicFrameLocks noGrp="1"/>
          </p:cNvGraphicFramePr>
          <p:nvPr>
            <p:ph idx="1"/>
          </p:nvPr>
        </p:nvGraphicFramePr>
        <p:xfrm>
          <a:off x="323850" y="692150"/>
          <a:ext cx="8413750" cy="5484813"/>
        </p:xfrm>
        <a:graphic>
          <a:graphicData uri="http://schemas.openxmlformats.org/presentationml/2006/ole">
            <mc:AlternateContent xmlns:mc="http://schemas.openxmlformats.org/markup-compatibility/2006">
              <mc:Choice xmlns:v="urn:schemas-microsoft-com:vml" Requires="v">
                <p:oleObj spid="_x0000_s88095" r:id="rId3" imgW="8327858" imgH="5102794" progId="Excel.Chart.8">
                  <p:embed/>
                </p:oleObj>
              </mc:Choice>
              <mc:Fallback>
                <p:oleObj r:id="rId3" imgW="8327858" imgH="5102794"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92150"/>
                        <a:ext cx="841375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74638"/>
            <a:ext cx="8229600" cy="633412"/>
          </a:xfrm>
        </p:spPr>
        <p:txBody>
          <a:bodyPr/>
          <a:lstStyle/>
          <a:p>
            <a:pPr eaLnBrk="1" hangingPunct="1"/>
            <a:r>
              <a:rPr lang="en-ZA" altLang="en-US" sz="3600" b="1" smtClean="0"/>
              <a:t>HIV PREVALENCE</a:t>
            </a:r>
          </a:p>
        </p:txBody>
      </p:sp>
      <p:graphicFrame>
        <p:nvGraphicFramePr>
          <p:cNvPr id="89091" name="Content Placeholder 6"/>
          <p:cNvGraphicFramePr>
            <a:graphicFrameLocks noGrp="1"/>
          </p:cNvGraphicFramePr>
          <p:nvPr>
            <p:ph idx="1"/>
          </p:nvPr>
        </p:nvGraphicFramePr>
        <p:xfrm>
          <a:off x="395288" y="836613"/>
          <a:ext cx="8331200" cy="5141912"/>
        </p:xfrm>
        <a:graphic>
          <a:graphicData uri="http://schemas.openxmlformats.org/presentationml/2006/ole">
            <mc:AlternateContent xmlns:mc="http://schemas.openxmlformats.org/markup-compatibility/2006">
              <mc:Choice xmlns:v="urn:schemas-microsoft-com:vml" Requires="v">
                <p:oleObj spid="_x0000_s89119" r:id="rId3" imgW="8327858" imgH="5145470" progId="Excel.Chart.8">
                  <p:embed/>
                </p:oleObj>
              </mc:Choice>
              <mc:Fallback>
                <p:oleObj r:id="rId3" imgW="8327858" imgH="5145470" progId="Excel.Chart.8">
                  <p:embed/>
                  <p:pic>
                    <p:nvPicPr>
                      <p:cNvPr id="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36613"/>
                        <a:ext cx="83312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2"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73</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Chart 7"/>
          <p:cNvGraphicFramePr>
            <a:graphicFrameLocks/>
          </p:cNvGraphicFramePr>
          <p:nvPr/>
        </p:nvGraphicFramePr>
        <p:xfrm>
          <a:off x="633413" y="1146175"/>
          <a:ext cx="8255000" cy="4826000"/>
        </p:xfrm>
        <a:graphic>
          <a:graphicData uri="http://schemas.openxmlformats.org/presentationml/2006/ole">
            <mc:AlternateContent xmlns:mc="http://schemas.openxmlformats.org/markup-compatibility/2006">
              <mc:Choice xmlns:v="urn:schemas-microsoft-com:vml" Requires="v">
                <p:oleObj spid="_x0000_s90143" r:id="rId3" imgW="8254699" imgH="4828450" progId="Excel.Chart.8">
                  <p:embed/>
                </p:oleObj>
              </mc:Choice>
              <mc:Fallback>
                <p:oleObj r:id="rId3" imgW="8254699" imgH="4828450" progId="Excel.Chart.8">
                  <p:embed/>
                  <p:pic>
                    <p:nvPicPr>
                      <p:cNvPr id="0" name="Char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1146175"/>
                        <a:ext cx="8255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5" name="Title 1"/>
          <p:cNvSpPr>
            <a:spLocks noGrp="1"/>
          </p:cNvSpPr>
          <p:nvPr>
            <p:ph type="title"/>
          </p:nvPr>
        </p:nvSpPr>
        <p:spPr>
          <a:xfrm>
            <a:off x="468313" y="333375"/>
            <a:ext cx="8675687" cy="534988"/>
          </a:xfrm>
        </p:spPr>
        <p:txBody>
          <a:bodyPr/>
          <a:lstStyle/>
          <a:p>
            <a:pPr eaLnBrk="1" hangingPunct="1"/>
            <a:r>
              <a:rPr lang="en-ZA" altLang="en-US" sz="3600" b="1" smtClean="0"/>
              <a:t>HIV PREVALENCE</a:t>
            </a:r>
          </a:p>
        </p:txBody>
      </p:sp>
      <p:sp>
        <p:nvSpPr>
          <p:cNvPr id="90116"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dirty="0" smtClean="0">
                <a:solidFill>
                  <a:srgbClr val="898989"/>
                </a:solidFill>
              </a:rPr>
              <a:t>74</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23528" y="-459432"/>
            <a:ext cx="8363272" cy="2092970"/>
          </a:xfrm>
        </p:spPr>
        <p:txBody>
          <a:bodyPr/>
          <a:lstStyle/>
          <a:p>
            <a:pPr eaLnBrk="1" hangingPunct="1"/>
            <a:r>
              <a:rPr lang="en-ZA" altLang="en-US" sz="3600" b="1" dirty="0" smtClean="0"/>
              <a:t>CHALLENGES &amp; CRITICAL QUESTIONS</a:t>
            </a:r>
          </a:p>
        </p:txBody>
      </p:sp>
      <p:sp>
        <p:nvSpPr>
          <p:cNvPr id="100355" name="Content Placeholder 2"/>
          <p:cNvSpPr>
            <a:spLocks noGrp="1"/>
          </p:cNvSpPr>
          <p:nvPr>
            <p:ph idx="1"/>
          </p:nvPr>
        </p:nvSpPr>
        <p:spPr>
          <a:xfrm>
            <a:off x="395536" y="980728"/>
            <a:ext cx="8291264" cy="5145435"/>
          </a:xfrm>
        </p:spPr>
        <p:txBody>
          <a:bodyPr rtlCol="0">
            <a:normAutofit/>
          </a:bodyPr>
          <a:lstStyle/>
          <a:p>
            <a:pPr algn="just" eaLnBrk="1" fontAlgn="auto" hangingPunct="1">
              <a:spcAft>
                <a:spcPts val="0"/>
              </a:spcAft>
              <a:buFont typeface="Arial" panose="020B0604020202020204" pitchFamily="34" charset="0"/>
              <a:buChar char="•"/>
              <a:defRPr/>
            </a:pPr>
            <a:r>
              <a:rPr lang="en-US" altLang="en-US" sz="1600" dirty="0" smtClean="0"/>
              <a:t>Growth challenge – negative impact of international &amp; national </a:t>
            </a:r>
            <a:r>
              <a:rPr lang="en-US" altLang="en-US" sz="1600" dirty="0" smtClean="0"/>
              <a:t>economy and structural challenges, provincial economic </a:t>
            </a:r>
            <a:r>
              <a:rPr lang="en-US" altLang="en-US" sz="1600" dirty="0" smtClean="0"/>
              <a:t>drivers such as mining &amp; manufacturing not performing well, importance of </a:t>
            </a:r>
            <a:r>
              <a:rPr lang="en-US" altLang="en-US" sz="1600" dirty="0" smtClean="0"/>
              <a:t>the development </a:t>
            </a:r>
            <a:r>
              <a:rPr lang="en-US" altLang="en-US" sz="1600" dirty="0" smtClean="0"/>
              <a:t>of other industries such as </a:t>
            </a:r>
            <a:r>
              <a:rPr lang="en-US" altLang="en-US" sz="1600" dirty="0" smtClean="0"/>
              <a:t>agriculture and tourism </a:t>
            </a:r>
            <a:r>
              <a:rPr lang="en-US" altLang="en-US" sz="1600" dirty="0" smtClean="0"/>
              <a:t>with a high </a:t>
            </a:r>
            <a:r>
              <a:rPr lang="en-US" altLang="en-US" sz="1600" dirty="0" err="1" smtClean="0"/>
              <a:t>labour</a:t>
            </a:r>
            <a:r>
              <a:rPr lang="en-US" altLang="en-US" sz="1600" dirty="0" smtClean="0"/>
              <a:t> absorption, important role of MTPA – addressing energy and skills </a:t>
            </a:r>
            <a:r>
              <a:rPr lang="en-US" altLang="en-US" sz="1600" dirty="0" err="1" smtClean="0"/>
              <a:t>contraints</a:t>
            </a:r>
            <a:r>
              <a:rPr lang="en-US" altLang="en-US" sz="1600" dirty="0" smtClean="0"/>
              <a:t> </a:t>
            </a:r>
            <a:r>
              <a:rPr lang="en-US" altLang="en-US" sz="1600" dirty="0" err="1" smtClean="0"/>
              <a:t>etc</a:t>
            </a:r>
            <a:endParaRPr lang="en-US" altLang="en-US" sz="1600" dirty="0" smtClean="0"/>
          </a:p>
          <a:p>
            <a:pPr algn="just" eaLnBrk="1" fontAlgn="auto" hangingPunct="1">
              <a:spcAft>
                <a:spcPts val="0"/>
              </a:spcAft>
              <a:buFont typeface="Arial" panose="020B0604020202020204" pitchFamily="34" charset="0"/>
              <a:buChar char="•"/>
              <a:defRPr/>
            </a:pPr>
            <a:r>
              <a:rPr lang="en-US" altLang="en-US" sz="1600" dirty="0" smtClean="0"/>
              <a:t>Importance of investment to stimulate growth – clear provincial investment strategy and also on district and municipal level? Role of MEGA?</a:t>
            </a:r>
          </a:p>
          <a:p>
            <a:pPr algn="just" eaLnBrk="1" fontAlgn="auto" hangingPunct="1">
              <a:spcAft>
                <a:spcPts val="0"/>
              </a:spcAft>
              <a:buFont typeface="Arial" panose="020B0604020202020204" pitchFamily="34" charset="0"/>
              <a:buChar char="•"/>
              <a:defRPr/>
            </a:pPr>
            <a:r>
              <a:rPr lang="en-US" altLang="en-US" sz="1600" dirty="0" smtClean="0"/>
              <a:t>Importance of </a:t>
            </a:r>
            <a:r>
              <a:rPr lang="en-US" altLang="en-US" sz="1600" dirty="0" smtClean="0"/>
              <a:t>cooperation/collaboration and partnerships </a:t>
            </a:r>
            <a:r>
              <a:rPr lang="en-US" altLang="en-US" sz="1600" dirty="0" smtClean="0"/>
              <a:t>with the private sector – importance and relevance of </a:t>
            </a:r>
            <a:r>
              <a:rPr lang="en-US" altLang="en-US" sz="1600" dirty="0" smtClean="0"/>
              <a:t>LED/RED </a:t>
            </a:r>
            <a:r>
              <a:rPr lang="en-US" altLang="en-US" sz="1600" dirty="0" smtClean="0"/>
              <a:t>to increase growth, </a:t>
            </a:r>
            <a:r>
              <a:rPr lang="en-US" altLang="en-US" sz="1600" dirty="0" smtClean="0"/>
              <a:t>economic </a:t>
            </a:r>
            <a:r>
              <a:rPr lang="en-US" altLang="en-US" sz="1600" dirty="0" smtClean="0"/>
              <a:t>interventions from </a:t>
            </a:r>
            <a:r>
              <a:rPr lang="en-US" altLang="en-US" sz="1600" dirty="0" smtClean="0"/>
              <a:t>DEDT – looking at different funding models for development projects</a:t>
            </a:r>
            <a:endParaRPr lang="en-US" altLang="en-US" sz="1600" dirty="0" smtClean="0"/>
          </a:p>
          <a:p>
            <a:pPr algn="just" eaLnBrk="1" fontAlgn="auto" hangingPunct="1">
              <a:spcAft>
                <a:spcPts val="0"/>
              </a:spcAft>
              <a:buFont typeface="Arial" panose="020B0604020202020204" pitchFamily="34" charset="0"/>
              <a:buChar char="•"/>
              <a:defRPr/>
            </a:pPr>
            <a:r>
              <a:rPr lang="en-US" altLang="en-US" sz="1600" dirty="0" smtClean="0"/>
              <a:t>Job creation challenge – focus on the youth, questions about the sustainability of CRDP &amp; EPWP jobs, importance of job tracking, SMME development, questions about Cooperatives?</a:t>
            </a:r>
          </a:p>
          <a:p>
            <a:pPr algn="just" eaLnBrk="1" fontAlgn="auto" hangingPunct="1">
              <a:spcAft>
                <a:spcPts val="0"/>
              </a:spcAft>
              <a:buFont typeface="Arial" panose="020B0604020202020204" pitchFamily="34" charset="0"/>
              <a:buChar char="•"/>
              <a:defRPr/>
            </a:pPr>
            <a:r>
              <a:rPr lang="en-US" altLang="en-US" sz="1600" dirty="0" smtClean="0"/>
              <a:t>HIV challenge – impact of interventions from </a:t>
            </a:r>
            <a:r>
              <a:rPr lang="en-US" altLang="en-US" sz="1600" dirty="0" err="1" smtClean="0"/>
              <a:t>DoH</a:t>
            </a:r>
            <a:r>
              <a:rPr lang="en-US" altLang="en-US" sz="1600" dirty="0" smtClean="0"/>
              <a:t>?</a:t>
            </a:r>
          </a:p>
          <a:p>
            <a:pPr algn="just" eaLnBrk="1" fontAlgn="auto" hangingPunct="1">
              <a:spcAft>
                <a:spcPts val="0"/>
              </a:spcAft>
              <a:buFont typeface="Arial" panose="020B0604020202020204" pitchFamily="34" charset="0"/>
              <a:buChar char="•"/>
              <a:defRPr/>
            </a:pPr>
            <a:r>
              <a:rPr lang="en-US" altLang="en-US" sz="1600" dirty="0" smtClean="0"/>
              <a:t>Good progress with basic education but still some challenges with ANA, Mathematics, </a:t>
            </a:r>
            <a:r>
              <a:rPr lang="en-US" altLang="en-US" sz="1600" dirty="0" err="1" smtClean="0"/>
              <a:t>througput</a:t>
            </a:r>
            <a:r>
              <a:rPr lang="en-US" altLang="en-US" sz="1600" dirty="0" smtClean="0"/>
              <a:t> rate, quality of grade 12 certificate </a:t>
            </a:r>
            <a:r>
              <a:rPr lang="en-US" altLang="en-US" sz="1600" dirty="0" err="1" smtClean="0"/>
              <a:t>etc</a:t>
            </a:r>
            <a:r>
              <a:rPr lang="en-US" altLang="en-US" sz="1600" dirty="0" smtClean="0"/>
              <a:t>, questions about skills and more specifically relevant skills  for the </a:t>
            </a:r>
            <a:r>
              <a:rPr lang="en-US" altLang="en-US" sz="1600" dirty="0" err="1" smtClean="0"/>
              <a:t>labour</a:t>
            </a:r>
            <a:r>
              <a:rPr lang="en-US" altLang="en-US" sz="1600" dirty="0" smtClean="0"/>
              <a:t> market</a:t>
            </a:r>
          </a:p>
          <a:p>
            <a:pPr algn="just" eaLnBrk="1" fontAlgn="auto" hangingPunct="1">
              <a:spcAft>
                <a:spcPts val="0"/>
              </a:spcAft>
              <a:buFont typeface="Arial" panose="020B0604020202020204" pitchFamily="34" charset="0"/>
              <a:buChar char="•"/>
              <a:defRPr/>
            </a:pPr>
            <a:r>
              <a:rPr lang="en-US" altLang="en-US" sz="1600" dirty="0" smtClean="0"/>
              <a:t>Back to the basics with basic service delivery! Important for investment!</a:t>
            </a:r>
          </a:p>
          <a:p>
            <a:pPr algn="just" eaLnBrk="1" fontAlgn="auto" hangingPunct="1">
              <a:spcAft>
                <a:spcPts val="0"/>
              </a:spcAft>
              <a:buFont typeface="Arial" panose="020B0604020202020204" pitchFamily="34" charset="0"/>
              <a:buChar char="•"/>
              <a:defRPr/>
            </a:pPr>
            <a:r>
              <a:rPr lang="en-US" altLang="en-US" sz="1600" dirty="0" smtClean="0"/>
              <a:t>Importance of evidence-based research &amp; decision making in Government!</a:t>
            </a:r>
          </a:p>
          <a:p>
            <a:pPr algn="just" eaLnBrk="1" fontAlgn="auto" hangingPunct="1">
              <a:spcAft>
                <a:spcPts val="0"/>
              </a:spcAft>
              <a:buFont typeface="Arial" panose="020B0604020202020204" pitchFamily="34" charset="0"/>
              <a:buChar char="•"/>
              <a:defRPr/>
            </a:pPr>
            <a:endParaRPr lang="en-ZA" altLang="en-US" sz="1600" dirty="0" smtClean="0"/>
          </a:p>
        </p:txBody>
      </p:sp>
      <p:sp>
        <p:nvSpPr>
          <p:cNvPr id="91140"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75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p:txBody>
          <a:bodyPr/>
          <a:lstStyle/>
          <a:p>
            <a:pPr eaLnBrk="1" hangingPunct="1"/>
            <a:r>
              <a:rPr lang="en-ZA" altLang="en-US" b="1" smtClean="0"/>
              <a:t>Thank you</a:t>
            </a:r>
          </a:p>
        </p:txBody>
      </p:sp>
      <p:sp>
        <p:nvSpPr>
          <p:cNvPr id="92163" name="Footer Placeholder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dirty="0" smtClean="0">
                <a:latin typeface="Book Antiqua" pitchFamily="18" charset="0"/>
              </a:rPr>
              <a:t>76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r>
              <a:rPr lang="en-ZA" altLang="en-US" sz="3600" b="1" smtClean="0"/>
              <a:t>DEMOGRAPHICS </a:t>
            </a:r>
          </a:p>
        </p:txBody>
      </p:sp>
      <p:graphicFrame>
        <p:nvGraphicFramePr>
          <p:cNvPr id="22531" name="Content Placeholder 10"/>
          <p:cNvGraphicFramePr>
            <a:graphicFrameLocks noGrp="1"/>
          </p:cNvGraphicFramePr>
          <p:nvPr>
            <p:ph sz="half" idx="1"/>
            <p:extLst>
              <p:ext uri="{D42A27DB-BD31-4B8C-83A1-F6EECF244321}">
                <p14:modId xmlns:p14="http://schemas.microsoft.com/office/powerpoint/2010/main" val="3571665985"/>
              </p:ext>
            </p:extLst>
          </p:nvPr>
        </p:nvGraphicFramePr>
        <p:xfrm>
          <a:off x="395536" y="1340768"/>
          <a:ext cx="4140200" cy="4627563"/>
        </p:xfrm>
        <a:graphic>
          <a:graphicData uri="http://schemas.openxmlformats.org/presentationml/2006/ole">
            <mc:AlternateContent xmlns:mc="http://schemas.openxmlformats.org/markup-compatibility/2006">
              <mc:Choice xmlns:v="urn:schemas-microsoft-com:vml" Requires="v">
                <p:oleObj spid="_x0000_s22586" r:id="rId4" imgW="4139543" imgH="4627265" progId="Excel.Chart.8">
                  <p:embed/>
                </p:oleObj>
              </mc:Choice>
              <mc:Fallback>
                <p:oleObj r:id="rId4" imgW="4139543" imgH="4627265" progId="Excel.Chart.8">
                  <p:embed/>
                  <p:pic>
                    <p:nvPicPr>
                      <p:cNvPr id="0" name="Content Placeholder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340768"/>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2" name="Content Placeholder 11"/>
          <p:cNvGraphicFramePr>
            <a:graphicFrameLocks noGrp="1"/>
          </p:cNvGraphicFramePr>
          <p:nvPr>
            <p:ph sz="half" idx="2"/>
            <p:extLst>
              <p:ext uri="{D42A27DB-BD31-4B8C-83A1-F6EECF244321}">
                <p14:modId xmlns:p14="http://schemas.microsoft.com/office/powerpoint/2010/main" val="3229249551"/>
              </p:ext>
            </p:extLst>
          </p:nvPr>
        </p:nvGraphicFramePr>
        <p:xfrm>
          <a:off x="4499992" y="1340768"/>
          <a:ext cx="4140200" cy="4627563"/>
        </p:xfrm>
        <a:graphic>
          <a:graphicData uri="http://schemas.openxmlformats.org/presentationml/2006/ole">
            <mc:AlternateContent xmlns:mc="http://schemas.openxmlformats.org/markup-compatibility/2006">
              <mc:Choice xmlns:v="urn:schemas-microsoft-com:vml" Requires="v">
                <p:oleObj spid="_x0000_s22587" r:id="rId6" imgW="4139543" imgH="4627265" progId="Excel.Chart.8">
                  <p:embed/>
                </p:oleObj>
              </mc:Choice>
              <mc:Fallback>
                <p:oleObj r:id="rId6" imgW="4139543" imgH="4627265" progId="Excel.Chart.8">
                  <p:embed/>
                  <p:pic>
                    <p:nvPicPr>
                      <p:cNvPr id="0" name="Content Placeholder 11"/>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1340768"/>
                        <a:ext cx="414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Font typeface="Arial" charset="0"/>
              <a:buChar char="•"/>
              <a:defRPr sz="3200">
                <a:solidFill>
                  <a:schemeClr val="tx1"/>
                </a:solidFill>
                <a:latin typeface="Book Antiqua" pitchFamily="18" charset="0"/>
              </a:defRPr>
            </a:lvl1pPr>
            <a:lvl2pPr marL="742950" indent="-285750">
              <a:spcBef>
                <a:spcPct val="20000"/>
              </a:spcBef>
              <a:buFont typeface="Arial" charset="0"/>
              <a:buChar char="–"/>
              <a:defRPr sz="2800">
                <a:solidFill>
                  <a:schemeClr val="tx1"/>
                </a:solidFill>
                <a:latin typeface="Book Antiqua" pitchFamily="18" charset="0"/>
              </a:defRPr>
            </a:lvl2pPr>
            <a:lvl3pPr marL="1143000" indent="-228600">
              <a:spcBef>
                <a:spcPct val="20000"/>
              </a:spcBef>
              <a:buFont typeface="Arial" charset="0"/>
              <a:buChar char="•"/>
              <a:defRPr sz="2400">
                <a:solidFill>
                  <a:schemeClr val="tx1"/>
                </a:solidFill>
                <a:latin typeface="Book Antiqua" pitchFamily="18" charset="0"/>
              </a:defRPr>
            </a:lvl3pPr>
            <a:lvl4pPr marL="1600200" indent="-228600">
              <a:spcBef>
                <a:spcPct val="20000"/>
              </a:spcBef>
              <a:buFont typeface="Arial" charset="0"/>
              <a:buChar char="–"/>
              <a:defRPr sz="2000">
                <a:solidFill>
                  <a:schemeClr val="tx1"/>
                </a:solidFill>
                <a:latin typeface="Book Antiqua" pitchFamily="18" charset="0"/>
              </a:defRPr>
            </a:lvl4pPr>
            <a:lvl5pPr marL="2057400" indent="-228600">
              <a:spcBef>
                <a:spcPct val="20000"/>
              </a:spcBef>
              <a:buFont typeface="Arial" charset="0"/>
              <a:buChar char="»"/>
              <a:defRPr sz="2000">
                <a:solidFill>
                  <a:schemeClr val="tx1"/>
                </a:solidFill>
                <a:latin typeface="Book Antiqua" pitchFamily="18" charset="0"/>
              </a:defRPr>
            </a:lvl5pPr>
            <a:lvl6pPr marL="2514600" indent="-228600" fontAlgn="base">
              <a:spcBef>
                <a:spcPct val="20000"/>
              </a:spcBef>
              <a:spcAft>
                <a:spcPct val="0"/>
              </a:spcAft>
              <a:buFont typeface="Arial" charset="0"/>
              <a:buChar char="»"/>
              <a:defRPr sz="2000">
                <a:solidFill>
                  <a:schemeClr val="tx1"/>
                </a:solidFill>
                <a:latin typeface="Book Antiqua" pitchFamily="18" charset="0"/>
              </a:defRPr>
            </a:lvl6pPr>
            <a:lvl7pPr marL="2971800" indent="-228600" fontAlgn="base">
              <a:spcBef>
                <a:spcPct val="20000"/>
              </a:spcBef>
              <a:spcAft>
                <a:spcPct val="0"/>
              </a:spcAft>
              <a:buFont typeface="Arial" charset="0"/>
              <a:buChar char="»"/>
              <a:defRPr sz="2000">
                <a:solidFill>
                  <a:schemeClr val="tx1"/>
                </a:solidFill>
                <a:latin typeface="Book Antiqua" pitchFamily="18" charset="0"/>
              </a:defRPr>
            </a:lvl7pPr>
            <a:lvl8pPr marL="3429000" indent="-228600" fontAlgn="base">
              <a:spcBef>
                <a:spcPct val="20000"/>
              </a:spcBef>
              <a:spcAft>
                <a:spcPct val="0"/>
              </a:spcAft>
              <a:buFont typeface="Arial" charset="0"/>
              <a:buChar char="»"/>
              <a:defRPr sz="2000">
                <a:solidFill>
                  <a:schemeClr val="tx1"/>
                </a:solidFill>
                <a:latin typeface="Book Antiqua" pitchFamily="18" charset="0"/>
              </a:defRPr>
            </a:lvl8pPr>
            <a:lvl9pPr marL="3886200" indent="-228600" fontAlgn="base">
              <a:spcBef>
                <a:spcPct val="20000"/>
              </a:spcBef>
              <a:spcAft>
                <a:spcPct val="0"/>
              </a:spcAft>
              <a:buFont typeface="Arial" charset="0"/>
              <a:buChar char="»"/>
              <a:defRPr sz="2000">
                <a:solidFill>
                  <a:schemeClr val="tx1"/>
                </a:solidFill>
                <a:latin typeface="Book Antiqua" pitchFamily="18" charset="0"/>
              </a:defRPr>
            </a:lvl9pPr>
          </a:lstStyle>
          <a:p>
            <a:pPr fontAlgn="base">
              <a:spcBef>
                <a:spcPct val="0"/>
              </a:spcBef>
              <a:spcAft>
                <a:spcPct val="0"/>
              </a:spcAft>
              <a:buFontTx/>
              <a:buNone/>
              <a:defRPr/>
            </a:pPr>
            <a:r>
              <a:rPr lang="en-ZA" altLang="en-US" sz="1600" smtClean="0">
                <a:solidFill>
                  <a:srgbClr val="898989"/>
                </a:solidFill>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68313" y="25400"/>
            <a:ext cx="8458200" cy="1143000"/>
          </a:xfrm>
        </p:spPr>
        <p:txBody>
          <a:bodyPr/>
          <a:lstStyle/>
          <a:p>
            <a:pPr eaLnBrk="1" hangingPunct="1"/>
            <a:r>
              <a:rPr lang="en-ZA" altLang="en-US" sz="3600" b="1" smtClean="0"/>
              <a:t>DEMOGRAPHICS OF MPUMALANGA</a:t>
            </a:r>
          </a:p>
        </p:txBody>
      </p:sp>
      <p:graphicFrame>
        <p:nvGraphicFramePr>
          <p:cNvPr id="23555" name="Content Placeholder 6"/>
          <p:cNvGraphicFramePr>
            <a:graphicFrameLocks noGrp="1"/>
          </p:cNvGraphicFramePr>
          <p:nvPr>
            <p:ph idx="1"/>
          </p:nvPr>
        </p:nvGraphicFramePr>
        <p:xfrm>
          <a:off x="406400" y="1092200"/>
          <a:ext cx="8331200" cy="5359400"/>
        </p:xfrm>
        <a:graphic>
          <a:graphicData uri="http://schemas.openxmlformats.org/presentationml/2006/ole">
            <mc:AlternateContent xmlns:mc="http://schemas.openxmlformats.org/markup-compatibility/2006">
              <mc:Choice xmlns:v="urn:schemas-microsoft-com:vml" Requires="v">
                <p:oleObj spid="_x0000_s23585" r:id="rId4" imgW="8327858" imgH="5358848" progId="Excel.Chart.8">
                  <p:embed/>
                </p:oleObj>
              </mc:Choice>
              <mc:Fallback>
                <p:oleObj r:id="rId4" imgW="8327858" imgH="5358848" progId="Excel.Chart.8">
                  <p:embed/>
                  <p:pic>
                    <p:nvPicPr>
                      <p:cNvPr id="0" name="Content Placeholder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092200"/>
                        <a:ext cx="83312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1"/>
          <p:cNvSpPr txBox="1"/>
          <p:nvPr/>
        </p:nvSpPr>
        <p:spPr>
          <a:xfrm rot="5400000">
            <a:off x="7189397" y="3935803"/>
            <a:ext cx="327839" cy="1447833"/>
          </a:xfrm>
          <a:prstGeom prst="rect">
            <a:avLst/>
          </a:prstGeom>
          <a:solidFill>
            <a:sysClr val="window" lastClr="FFFFFF"/>
          </a:solidFill>
          <a:ln w="19050">
            <a:solidFill>
              <a:sysClr val="windowText" lastClr="000000"/>
            </a:solidFill>
          </a:ln>
        </p:spPr>
        <p:txBody>
          <a:bodyPr vert="vert27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ZA" sz="900" dirty="0">
                <a:solidFill>
                  <a:srgbClr val="FF0000"/>
                </a:solidFill>
              </a:rPr>
              <a:t>          </a:t>
            </a:r>
            <a:r>
              <a:rPr lang="en-ZA" sz="900" dirty="0" smtClean="0">
                <a:solidFill>
                  <a:srgbClr val="FF0000"/>
                </a:solidFill>
              </a:rPr>
              <a:t>   </a:t>
            </a:r>
            <a:r>
              <a:rPr lang="en-ZA" sz="900" dirty="0" smtClean="0">
                <a:solidFill>
                  <a:sysClr val="windowText" lastClr="000000"/>
                </a:solidFill>
              </a:rPr>
              <a:t>       = </a:t>
            </a:r>
            <a:r>
              <a:rPr lang="en-ZA" sz="900" b="1" dirty="0">
                <a:solidFill>
                  <a:sysClr val="windowText" lastClr="000000"/>
                </a:solidFill>
              </a:rPr>
              <a:t>CRDP Sites</a:t>
            </a:r>
          </a:p>
        </p:txBody>
      </p:sp>
      <p:sp>
        <p:nvSpPr>
          <p:cNvPr id="8" name="Rectangle 7"/>
          <p:cNvSpPr/>
          <p:nvPr/>
        </p:nvSpPr>
        <p:spPr>
          <a:xfrm>
            <a:off x="6781800" y="4575175"/>
            <a:ext cx="414338" cy="165100"/>
          </a:xfrm>
          <a:prstGeom prst="rect">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US">
              <a:solidFill>
                <a:srgbClr val="FF0000"/>
              </a:solidFill>
            </a:endParaRPr>
          </a:p>
        </p:txBody>
      </p:sp>
      <p:sp>
        <p:nvSpPr>
          <p:cNvPr id="23558" name="Footer Placeholder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ZA" altLang="en-US" smtClean="0">
                <a:latin typeface="Book Antiqua" pitchFamily="18" charset="0"/>
              </a:rPr>
              <a:t>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893</TotalTime>
  <Words>7252</Words>
  <Application>Microsoft Office PowerPoint</Application>
  <PresentationFormat>On-screen Show (4:3)</PresentationFormat>
  <Paragraphs>1818</Paragraphs>
  <Slides>76</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79" baseType="lpstr">
      <vt:lpstr>Presentation4</vt:lpstr>
      <vt:lpstr>Custom Design</vt:lpstr>
      <vt:lpstr>Microsoft Excel Chart</vt:lpstr>
      <vt:lpstr>SERO PRESENTATION – RESPONDING TO THE SOCIO-ECONOMIC CHALLENGES OF MPUMALANGA</vt:lpstr>
      <vt:lpstr>PURPOSE OF PRESENTATION</vt:lpstr>
      <vt:lpstr>SOCIO-ECONOMIC RESEARCH</vt:lpstr>
      <vt:lpstr>BUDGET AS TOOL FOR GROWTH &amp; DEVELOPMENT</vt:lpstr>
      <vt:lpstr>SOCIO-ECONOMIC CHALLENGES OF MPUMALANGA</vt:lpstr>
      <vt:lpstr>DEMOGRAPHICS OF MPUMALANGA</vt:lpstr>
      <vt:lpstr>DEMOGRAPHICS OF MPUMALANGA</vt:lpstr>
      <vt:lpstr>DEMOGRAPHICS </vt:lpstr>
      <vt:lpstr>DEMOGRAPHICS OF MPUMALANGA</vt:lpstr>
      <vt:lpstr>DEMOGRAPHICS OF MPUMALANGA</vt:lpstr>
      <vt:lpstr>DEMOGRAPHICS </vt:lpstr>
      <vt:lpstr>DEMOGRAPHICS</vt:lpstr>
      <vt:lpstr>YOUTH INDICATORS</vt:lpstr>
      <vt:lpstr>ECONOMIC PERFORMANCE</vt:lpstr>
      <vt:lpstr>ECONOMIC PERFORMANCE</vt:lpstr>
      <vt:lpstr>ECONOMIC PERFORMANCE</vt:lpstr>
      <vt:lpstr>INDUSTRY CONTRIBUTION &amp; GROWTH</vt:lpstr>
      <vt:lpstr>ECONOMIC CONTRIBUTION</vt:lpstr>
      <vt:lpstr>ECONOMIC CONTRIBUTION</vt:lpstr>
      <vt:lpstr>ECONOMIC CONTRIBUTION</vt:lpstr>
      <vt:lpstr>ECONOMIC GROWTH</vt:lpstr>
      <vt:lpstr>TOURISM INDICATORS </vt:lpstr>
      <vt:lpstr>JOB CREATION &amp; UNEMPLOYMENT</vt:lpstr>
      <vt:lpstr>JOB CREATION &amp; UNEMPLOYMENT</vt:lpstr>
      <vt:lpstr>JOB CREATION</vt:lpstr>
      <vt:lpstr>EMPLOYMENT PER INDUSTRY</vt:lpstr>
      <vt:lpstr>UNEMPLOYMENT</vt:lpstr>
      <vt:lpstr>UNEMPLOYMENT - 2013</vt:lpstr>
      <vt:lpstr>ECONOMIC DEVELOPMENT &amp; TOURISM</vt:lpstr>
      <vt:lpstr>DARDLEA</vt:lpstr>
      <vt:lpstr>PWR&amp;T</vt:lpstr>
      <vt:lpstr>POVERTY &amp; INEQUALITY</vt:lpstr>
      <vt:lpstr>POVERTY</vt:lpstr>
      <vt:lpstr>POVERTY (2013)</vt:lpstr>
      <vt:lpstr>POVERTY</vt:lpstr>
      <vt:lpstr>INDEX OF MULTIPLE DEPRIVATION</vt:lpstr>
      <vt:lpstr>INEQUALITY</vt:lpstr>
      <vt:lpstr>INCOME INEQUALITY</vt:lpstr>
      <vt:lpstr>POVERTY &amp; INEQUALITY</vt:lpstr>
      <vt:lpstr>   BASIC SERVICE DELIVERY</vt:lpstr>
      <vt:lpstr>BASIC SERVICE DELIVERY - 2013</vt:lpstr>
      <vt:lpstr>BASIC SERVICE DELIVERY - HOUSING</vt:lpstr>
      <vt:lpstr>BASIC SERVICE DELIVERY- SANITATION</vt:lpstr>
      <vt:lpstr>BASIC SERVICE DELIVERY - 2013</vt:lpstr>
      <vt:lpstr>BASIC SERVICE DELIVERY - ELECTRICITY</vt:lpstr>
      <vt:lpstr>BASIC SERVICE DELIVERY - WATER</vt:lpstr>
      <vt:lpstr>BLUE DROP REPORT (2012)</vt:lpstr>
      <vt:lpstr>GREEN DROP REPORT (2012)</vt:lpstr>
      <vt:lpstr>BASIC SERVICE DELIVERY - REFUSE REMOVAL</vt:lpstr>
      <vt:lpstr>BASIC SERVICE DELIVERY Household Services Index by Local municipal area, 2001 - 2011</vt:lpstr>
      <vt:lpstr>HUMAN SETTLEMENTS</vt:lpstr>
      <vt:lpstr>COGTA</vt:lpstr>
      <vt:lpstr>NATIONAL TREASURY ALLOCATIONS, MPG EXPENDITURE &amp; SASSA GRANTS</vt:lpstr>
      <vt:lpstr>CRITICAL QUESTIONS – RESPONSES FROM MUNICIPALITIES</vt:lpstr>
      <vt:lpstr>CRITICAL QUESTIONS – RESPONSES FROM MUNICIPALITIES</vt:lpstr>
      <vt:lpstr>CRITICAL QUESTIONS – RESPONSES FROM MUNICIPALITIES</vt:lpstr>
      <vt:lpstr>CRITICAL QUESTIONS – RESPONSES FROM MUNICIPALITIES</vt:lpstr>
      <vt:lpstr>ANALYSIS</vt:lpstr>
      <vt:lpstr>LED - KEY ACTIONS  </vt:lpstr>
      <vt:lpstr>EDUCATION</vt:lpstr>
      <vt:lpstr>EDUCATION</vt:lpstr>
      <vt:lpstr>EDUCATION</vt:lpstr>
      <vt:lpstr>EDUCATION</vt:lpstr>
      <vt:lpstr>IMPROVING EDUCATION</vt:lpstr>
      <vt:lpstr>IMPROVE EDUCATION OUTCOMES</vt:lpstr>
      <vt:lpstr>IMPROVE EDUCATION OUTCOMES</vt:lpstr>
      <vt:lpstr>IMPROVE EDUCATION OUTCOMES</vt:lpstr>
      <vt:lpstr>IMPROVE EDUCATION OUTCOMES</vt:lpstr>
      <vt:lpstr>HEALTH</vt:lpstr>
      <vt:lpstr>HEALTH</vt:lpstr>
      <vt:lpstr>IMPROVING HEALTCARE</vt:lpstr>
      <vt:lpstr>HIV PREVALENCE</vt:lpstr>
      <vt:lpstr>HIV PREVALENCE</vt:lpstr>
      <vt:lpstr>HIV PREVALENCE</vt:lpstr>
      <vt:lpstr>CHALLENGES &amp; CRITICAL 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Letshela Jonas</dc:creator>
  <cp:lastModifiedBy>Lennard C. Van Vuren</cp:lastModifiedBy>
  <cp:revision>118</cp:revision>
  <dcterms:created xsi:type="dcterms:W3CDTF">2014-10-21T15:12:43Z</dcterms:created>
  <dcterms:modified xsi:type="dcterms:W3CDTF">2014-11-25T20:00:17Z</dcterms:modified>
</cp:coreProperties>
</file>